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94.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ags/tag4.xml" ContentType="application/vnd.openxmlformats-officedocument.presentationml.tags+xml"/>
  <Override PartName="/ppt/notesSlides/notesSlide38.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slides/slide99.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slides/slide59.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s/slide95.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presProps.xml" ContentType="application/vnd.openxmlformats-officedocument.presentationml.presProps+xml"/>
  <Override PartName="/ppt/slideLayouts/slideLayout18.xml" ContentType="application/vnd.openxmlformats-officedocument.presentationml.slideLayout+xml"/>
  <Override PartName="/ppt/theme/theme2.xml" ContentType="application/vnd.openxmlformats-officedocument.theme+xml"/>
  <Override PartName="/ppt/tags/tag5.xml" ContentType="application/vnd.openxmlformats-officedocument.presentationml.tags+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tags/tag1.xml" ContentType="application/vnd.openxmlformats-officedocument.presentationml.tags+xml"/>
  <Override PartName="/ppt/slideLayouts/slideLayout14.xml" ContentType="application/vnd.openxmlformats-officedocument.presentationml.slideLayout+xml"/>
  <Override PartName="/ppt/notesSlides/notesSlide24.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42.xml" ContentType="application/vnd.openxmlformats-officedocument.presentationml.notesSlide+xml"/>
  <Override PartName="/ppt/slideLayouts/slideLayout10.xml" ContentType="application/vnd.openxmlformats-officedocument.presentationml.slideLayout+xml"/>
  <Override PartName="/ppt/comments/comment1.xml" ContentType="application/vnd.openxmlformats-officedocument.presentationml.comments+xml"/>
  <Override PartName="/ppt/notesSlides/notesSlide8.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slides/slide89.xml" ContentType="application/vnd.openxmlformats-officedocument.presentationml.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ppt/slides/slide96.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Layouts/slideLayout8.xml" ContentType="application/vnd.openxmlformats-officedocument.presentationml.slideLayout+xml"/>
  <Override PartName="/ppt/tags/tag6.xml" ContentType="application/vnd.openxmlformats-officedocument.presentationml.tags+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Layouts/slideLayout15.xml" ContentType="application/vnd.openxmlformats-officedocument.presentationml.slideLayout+xml"/>
  <Override PartName="/ppt/tags/tag2.xml" ContentType="application/vnd.openxmlformats-officedocument.presentationml.tags+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commentAuthors.xml" ContentType="application/vnd.openxmlformats-officedocument.presentationml.commentAuthors+xml"/>
  <Override PartName="/ppt/notesSlides/notesSlide9.xml" ContentType="application/vnd.openxmlformats-officedocument.presentationml.notesSlide+xml"/>
  <Override PartName="/ppt/notesSlides/notesSlide21.xml" ContentType="application/vnd.openxmlformats-officedocument.presentationml.notesSlide+xml"/>
  <Override PartName="/ppt/slides/slide79.xml" ContentType="application/vnd.openxmlformats-officedocument.presentationml.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Override PartName="/ppt/slideLayouts/slideLayout16.xml" ContentType="application/vnd.openxmlformats-officedocument.presentationml.slideLayout+xml"/>
  <Default Extension="jpeg" ContentType="image/jpeg"/>
  <Override PartName="/ppt/tags/tag3.xml" ContentType="application/vnd.openxmlformats-officedocument.presentationml.tags+xml"/>
  <Override PartName="/ppt/notesSlides/notesSlide37.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11.xml" ContentType="application/vnd.openxmlformats-officedocument.presentationml.notesSlide+xml"/>
  <Override PartName="/ppt/notesSlides/notesSlide40.xml" ContentType="application/vnd.openxmlformats-officedocument.presentationml.notesSlide+xml"/>
  <Override PartName="/ppt/slides/slide98.xml" ContentType="application/vnd.openxmlformats-officedocument.presentationml.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40" r:id="rId1"/>
    <p:sldMasterId id="2147483759" r:id="rId2"/>
  </p:sldMasterIdLst>
  <p:notesMasterIdLst>
    <p:notesMasterId r:id="rId102"/>
  </p:notesMasterIdLst>
  <p:sldIdLst>
    <p:sldId id="411" r:id="rId3"/>
    <p:sldId id="484" r:id="rId4"/>
    <p:sldId id="479" r:id="rId5"/>
    <p:sldId id="483" r:id="rId6"/>
    <p:sldId id="482" r:id="rId7"/>
    <p:sldId id="485" r:id="rId8"/>
    <p:sldId id="487" r:id="rId9"/>
    <p:sldId id="481" r:id="rId10"/>
    <p:sldId id="413" r:id="rId11"/>
    <p:sldId id="401" r:id="rId12"/>
    <p:sldId id="416" r:id="rId13"/>
    <p:sldId id="418" r:id="rId14"/>
    <p:sldId id="419" r:id="rId15"/>
    <p:sldId id="432" r:id="rId16"/>
    <p:sldId id="428" r:id="rId17"/>
    <p:sldId id="429" r:id="rId18"/>
    <p:sldId id="503" r:id="rId19"/>
    <p:sldId id="504" r:id="rId20"/>
    <p:sldId id="430" r:id="rId21"/>
    <p:sldId id="431" r:id="rId22"/>
    <p:sldId id="433" r:id="rId23"/>
    <p:sldId id="434" r:id="rId24"/>
    <p:sldId id="435" r:id="rId25"/>
    <p:sldId id="441" r:id="rId26"/>
    <p:sldId id="442" r:id="rId27"/>
    <p:sldId id="443" r:id="rId28"/>
    <p:sldId id="444" r:id="rId29"/>
    <p:sldId id="436" r:id="rId30"/>
    <p:sldId id="488" r:id="rId31"/>
    <p:sldId id="446" r:id="rId32"/>
    <p:sldId id="457" r:id="rId33"/>
    <p:sldId id="458" r:id="rId34"/>
    <p:sldId id="459" r:id="rId35"/>
    <p:sldId id="489" r:id="rId36"/>
    <p:sldId id="460" r:id="rId37"/>
    <p:sldId id="451" r:id="rId38"/>
    <p:sldId id="490" r:id="rId39"/>
    <p:sldId id="452" r:id="rId40"/>
    <p:sldId id="453" r:id="rId41"/>
    <p:sldId id="471" r:id="rId42"/>
    <p:sldId id="473" r:id="rId43"/>
    <p:sldId id="494" r:id="rId44"/>
    <p:sldId id="493" r:id="rId45"/>
    <p:sldId id="549" r:id="rId46"/>
    <p:sldId id="495" r:id="rId47"/>
    <p:sldId id="472" r:id="rId48"/>
    <p:sldId id="496" r:id="rId49"/>
    <p:sldId id="475" r:id="rId50"/>
    <p:sldId id="476" r:id="rId51"/>
    <p:sldId id="477" r:id="rId52"/>
    <p:sldId id="478" r:id="rId53"/>
    <p:sldId id="498" r:id="rId54"/>
    <p:sldId id="500" r:id="rId55"/>
    <p:sldId id="499" r:id="rId56"/>
    <p:sldId id="551" r:id="rId57"/>
    <p:sldId id="501" r:id="rId58"/>
    <p:sldId id="486" r:id="rId59"/>
    <p:sldId id="506" r:id="rId60"/>
    <p:sldId id="508" r:id="rId61"/>
    <p:sldId id="509" r:id="rId62"/>
    <p:sldId id="510" r:id="rId63"/>
    <p:sldId id="511" r:id="rId64"/>
    <p:sldId id="512" r:id="rId65"/>
    <p:sldId id="513" r:id="rId66"/>
    <p:sldId id="514" r:id="rId67"/>
    <p:sldId id="515" r:id="rId68"/>
    <p:sldId id="553" r:id="rId69"/>
    <p:sldId id="516" r:id="rId70"/>
    <p:sldId id="518" r:id="rId71"/>
    <p:sldId id="542" r:id="rId72"/>
    <p:sldId id="554" r:id="rId73"/>
    <p:sldId id="555" r:id="rId74"/>
    <p:sldId id="535" r:id="rId75"/>
    <p:sldId id="537" r:id="rId76"/>
    <p:sldId id="557" r:id="rId77"/>
    <p:sldId id="538" r:id="rId78"/>
    <p:sldId id="536" r:id="rId79"/>
    <p:sldId id="519" r:id="rId80"/>
    <p:sldId id="520" r:id="rId81"/>
    <p:sldId id="521" r:id="rId82"/>
    <p:sldId id="522" r:id="rId83"/>
    <p:sldId id="523" r:id="rId84"/>
    <p:sldId id="524" r:id="rId85"/>
    <p:sldId id="525" r:id="rId86"/>
    <p:sldId id="534" r:id="rId87"/>
    <p:sldId id="527" r:id="rId88"/>
    <p:sldId id="528" r:id="rId89"/>
    <p:sldId id="529" r:id="rId90"/>
    <p:sldId id="530" r:id="rId91"/>
    <p:sldId id="533" r:id="rId92"/>
    <p:sldId id="531" r:id="rId93"/>
    <p:sldId id="532" r:id="rId94"/>
    <p:sldId id="543" r:id="rId95"/>
    <p:sldId id="544" r:id="rId96"/>
    <p:sldId id="545" r:id="rId97"/>
    <p:sldId id="546" r:id="rId98"/>
    <p:sldId id="558" r:id="rId99"/>
    <p:sldId id="502" r:id="rId100"/>
    <p:sldId id="548" r:id="rId101"/>
  </p:sldIdLst>
  <p:sldSz cx="12192000" cy="6858000"/>
  <p:notesSz cx="6858000" cy="9144000"/>
  <p:embeddedFontLst>
    <p:embeddedFont>
      <p:font typeface="Agency FB" pitchFamily="34" charset="0"/>
      <p:regular r:id="rId103"/>
      <p:bold r:id="rId104"/>
    </p:embeddedFont>
    <p:embeddedFont>
      <p:font typeface="微软雅黑" pitchFamily="34" charset="-122"/>
      <p:regular r:id="rId105"/>
      <p:bold r:id="rId106"/>
    </p:embeddedFont>
    <p:embeddedFont>
      <p:font typeface="微软雅黑 Light" pitchFamily="34" charset="-122"/>
      <p:regular r:id="rId107"/>
    </p:embeddedFont>
    <p:embeddedFont>
      <p:font typeface="Calibri" pitchFamily="34" charset="0"/>
      <p:regular r:id="rId108"/>
      <p:bold r:id="rId109"/>
      <p:italic r:id="rId110"/>
      <p:boldItalic r:id="rId111"/>
    </p:embeddedFont>
    <p:embeddedFont>
      <p:font typeface="方正姚体" pitchFamily="2" charset="-122"/>
      <p:regular r:id="rId112"/>
    </p:embeddedFont>
    <p:embeddedFont>
      <p:font typeface="Gill Sans Ultra Bold Condensed" pitchFamily="34" charset="0"/>
      <p:regular r:id="rId113"/>
    </p:embeddedFont>
    <p:embeddedFont>
      <p:font typeface="华文楷体" pitchFamily="2" charset="-122"/>
      <p:regular r:id="rId114"/>
    </p:embeddedFont>
    <p:embeddedFont>
      <p:font typeface="华光标题宋_CNKI" charset="-122"/>
      <p:regular r:id="rId115"/>
    </p:embeddedFont>
    <p:embeddedFont>
      <p:font typeface="楷体" pitchFamily="49" charset="-122"/>
      <p:regular r:id="rId116"/>
    </p:embeddedFont>
    <p:embeddedFont>
      <p:font typeface="Arial Unicode MS" pitchFamily="34" charset="-122"/>
      <p:regular r:id="rId117"/>
    </p:embeddedFont>
  </p:embeddedFontLst>
  <p:custDataLst>
    <p:tags r:id="rId118"/>
  </p:custDataLst>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xmlns="">
        <p15:guide id="1" orient="horz" pos="2160">
          <p15:clr>
            <a:srgbClr val="A4A3A4"/>
          </p15:clr>
        </p15:guide>
        <p15:guide id="2">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p l" initials="kl" lastIdx="2" clrIdx="0"/>
  <p:cmAuthor id="2" name="AlexShen" initials="A" lastIdx="0" clrIdx="1"/>
  <p:cmAuthor id="3" name="汪 畋宇" initials="汪" lastIdx="1" clrIdx="2">
    <p:extLst>
      <p:ext uri="{19B8F6BF-5375-455C-9EA6-DF929625EA0E}">
        <p15:presenceInfo xmlns:p15="http://schemas.microsoft.com/office/powerpoint/2012/main" xmlns="" userId="3c04a776f11aea4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9BFE8"/>
    <a:srgbClr val="E2EAFF"/>
    <a:srgbClr val="BCC2C4"/>
    <a:srgbClr val="D7DBDC"/>
    <a:srgbClr val="37474F"/>
    <a:srgbClr val="0A7A04"/>
    <a:srgbClr val="074D03"/>
    <a:srgbClr val="0A8604"/>
    <a:srgbClr val="57C55A"/>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705" autoAdjust="0"/>
    <p:restoredTop sz="87309" autoAdjust="0"/>
  </p:normalViewPr>
  <p:slideViewPr>
    <p:cSldViewPr snapToGrid="0">
      <p:cViewPr>
        <p:scale>
          <a:sx n="66" d="100"/>
          <a:sy n="66" d="100"/>
        </p:scale>
        <p:origin x="-492" y="-324"/>
      </p:cViewPr>
      <p:guideLst>
        <p:guide orient="horz" pos="2160"/>
        <p:guide/>
      </p:guideLst>
    </p:cSldViewPr>
  </p:slideViewPr>
  <p:notesTextViewPr>
    <p:cViewPr>
      <p:scale>
        <a:sx n="200" d="100"/>
        <a:sy n="200" d="100"/>
      </p:scale>
      <p:origin x="0" y="0"/>
    </p:cViewPr>
  </p:notesTextViewPr>
  <p:sorterViewPr>
    <p:cViewPr>
      <p:scale>
        <a:sx n="139" d="100"/>
        <a:sy n="139" d="100"/>
      </p:scale>
      <p:origin x="0" y="-39739"/>
    </p:cViewPr>
  </p:sorterViewPr>
  <p:gridSpacing cx="73736200" cy="7373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font" Target="fonts/font15.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font" Target="fonts/font10.fntdata"/><Relationship Id="rId16" Type="http://schemas.openxmlformats.org/officeDocument/2006/relationships/slide" Target="slides/slide14.xml"/><Relationship Id="rId107" Type="http://schemas.openxmlformats.org/officeDocument/2006/relationships/font" Target="fonts/font5.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notesMaster" Target="notesMasters/notesMaster1.xml"/><Relationship Id="rId123"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slide" Target="slides/slide80.xml"/><Relationship Id="rId90" Type="http://schemas.openxmlformats.org/officeDocument/2006/relationships/slide" Target="slides/slide88.xml"/><Relationship Id="rId95" Type="http://schemas.openxmlformats.org/officeDocument/2006/relationships/slide" Target="slides/slide9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font" Target="fonts/font3.fntdata"/><Relationship Id="rId113" Type="http://schemas.openxmlformats.org/officeDocument/2006/relationships/font" Target="fonts/font11.fntdata"/><Relationship Id="rId118" Type="http://schemas.openxmlformats.org/officeDocument/2006/relationships/tags" Target="tags/tag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font" Target="fonts/font1.fntdata"/><Relationship Id="rId108" Type="http://schemas.openxmlformats.org/officeDocument/2006/relationships/font" Target="fonts/font6.fntdata"/><Relationship Id="rId116" Type="http://schemas.openxmlformats.org/officeDocument/2006/relationships/font" Target="fonts/font1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1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4.fntdata"/><Relationship Id="rId114" Type="http://schemas.openxmlformats.org/officeDocument/2006/relationships/font" Target="fonts/font12.fntdata"/><Relationship Id="rId119" Type="http://schemas.openxmlformats.org/officeDocument/2006/relationships/commentAuthors" Target="commentAuthor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7.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font" Target="fonts/font2.fntdata"/><Relationship Id="rId120"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font" Target="fonts/font8.fntdata"/><Relationship Id="rId115" Type="http://schemas.openxmlformats.org/officeDocument/2006/relationships/font" Target="fonts/font13.fntdata"/></Relationships>
</file>

<file path=ppt/comments/comment1.xml><?xml version="1.0" encoding="utf-8"?>
<p:cmLst xmlns:a="http://schemas.openxmlformats.org/drawingml/2006/main" xmlns:r="http://schemas.openxmlformats.org/officeDocument/2006/relationships" xmlns:p="http://schemas.openxmlformats.org/presentationml/2006/main">
  <p:cm authorId="3" dt="2022-03-26T13:43:12.412" idx="1">
    <p:pos x="19" y="10"/>
    <p:text>这边可以开word文档说</p:text>
    <p:extLst mod="1">
      <p:ext uri="{C676402C-5697-4E1C-873F-D02D1690AC5C}">
        <p15:threadingInfo xmlns:p15="http://schemas.microsoft.com/office/powerpoint/2012/main" xmlns="" timeZoneBias="-480"/>
      </p:ext>
    </p:extLst>
  </p:cm>
</p:cmLst>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78DF0A77-2099-4ED7-BBD0-DB514028A61B}" type="datetimeFigureOut">
              <a:rPr lang="zh-CN" altLang="en-US"/>
              <a:pPr>
                <a:defRPr/>
              </a:pPr>
              <a:t>2022/3/28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99B9ACD5-4993-490D-9F63-8857A175D726}" type="slidenum">
              <a:rPr lang="zh-CN" altLang="en-US"/>
              <a:pPr/>
              <a:t>‹#›</a:t>
            </a:fld>
            <a:endParaRPr lang="zh-CN" altLang="en-US"/>
          </a:p>
        </p:txBody>
      </p:sp>
    </p:spTree>
    <p:extLst>
      <p:ext uri="{BB962C8B-B14F-4D97-AF65-F5344CB8AC3E}">
        <p14:creationId xmlns:p14="http://schemas.microsoft.com/office/powerpoint/2010/main" xmlns="" val="238352851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a:t>
            </a:fld>
            <a:endParaRPr lang="zh-CN" altLang="en-US"/>
          </a:p>
        </p:txBody>
      </p:sp>
    </p:spTree>
    <p:extLst>
      <p:ext uri="{BB962C8B-B14F-4D97-AF65-F5344CB8AC3E}">
        <p14:creationId xmlns:p14="http://schemas.microsoft.com/office/powerpoint/2010/main" xmlns="" val="42764452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文章线索</a:t>
            </a:r>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26</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064CBF-18AB-4544-B797-938057863C58}" type="slidenum">
              <a:rPr lang="zh-CN" altLang="en-US" smtClean="0"/>
              <a:pPr/>
              <a:t>29</a:t>
            </a:fld>
            <a:endParaRPr lang="zh-CN" altLang="en-US"/>
          </a:p>
        </p:txBody>
      </p:sp>
    </p:spTree>
    <p:extLst>
      <p:ext uri="{BB962C8B-B14F-4D97-AF65-F5344CB8AC3E}">
        <p14:creationId xmlns:p14="http://schemas.microsoft.com/office/powerpoint/2010/main" xmlns="" val="1087627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zh-CN" altLang="zh-CN" sz="1200" b="0" i="0" u="none" strike="noStrike" kern="1200" cap="none" spc="0" normalizeH="0" baseline="0" noProof="0" dirty="0">
                <a:ln>
                  <a:noFill/>
                </a:ln>
                <a:solidFill>
                  <a:schemeClr val="tx1"/>
                </a:solidFill>
                <a:effectLst/>
                <a:uLnTx/>
                <a:uFillTx/>
                <a:latin typeface="+mn-lt"/>
                <a:ea typeface="+mn-ea"/>
                <a:cs typeface="+mn-cs"/>
              </a:rPr>
              <a:t>抓完了词之后，则关注句子整体。</a:t>
            </a:r>
          </a:p>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31</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1200" b="0" i="0" u="none" strike="noStrike" kern="1200" cap="none" spc="0" normalizeH="0" baseline="0" noProof="0" dirty="0">
                <a:ln>
                  <a:noFill/>
                </a:ln>
                <a:solidFill>
                  <a:schemeClr val="tx1"/>
                </a:solidFill>
                <a:effectLst/>
                <a:uLnTx/>
                <a:uFillTx/>
                <a:latin typeface="+mn-lt"/>
                <a:ea typeface="+mn-ea"/>
                <a:cs typeface="+mn-cs"/>
              </a:rPr>
              <a:t>属于不太好想的一类题，先明确属于描写类句子，偏重人物。（题目考语言）</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1200" b="0" i="0" u="none" strike="noStrike" kern="1200" cap="none" spc="0" normalizeH="0" baseline="0" noProof="0" dirty="0">
                <a:ln>
                  <a:noFill/>
                </a:ln>
                <a:solidFill>
                  <a:schemeClr val="tx1"/>
                </a:solidFill>
                <a:effectLst/>
                <a:uLnTx/>
                <a:uFillTx/>
                <a:latin typeface="+mn-lt"/>
                <a:ea typeface="+mn-ea"/>
                <a:cs typeface="+mn-cs"/>
              </a:rPr>
              <a:t>从词开始——“动词” 捧，插，弯着腰，退着走</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1200" b="0" i="0" u="none" strike="noStrike" kern="1200" cap="none" spc="0" normalizeH="0" baseline="0" noProof="0" dirty="0">
                <a:ln>
                  <a:noFill/>
                </a:ln>
                <a:solidFill>
                  <a:schemeClr val="tx1"/>
                </a:solidFill>
                <a:effectLst/>
                <a:uLnTx/>
                <a:uFillTx/>
                <a:latin typeface="+mn-lt"/>
                <a:ea typeface="+mn-ea"/>
                <a:cs typeface="+mn-cs"/>
              </a:rPr>
              <a:t>接下来修辞——“一行行秧苗在前方立了起来”，“手指像触摸到了月光的肌肤”拟人（通感不太好想）</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1200" b="0" i="0" u="none" strike="noStrike" kern="1200" cap="none" spc="0" normalizeH="0" baseline="0" noProof="0" dirty="0">
                <a:ln>
                  <a:noFill/>
                </a:ln>
                <a:solidFill>
                  <a:schemeClr val="tx1"/>
                </a:solidFill>
                <a:effectLst/>
                <a:uLnTx/>
                <a:uFillTx/>
                <a:latin typeface="+mn-lt"/>
                <a:ea typeface="+mn-ea"/>
                <a:cs typeface="+mn-cs"/>
              </a:rPr>
              <a:t>然后是句式——长短结合</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1200" b="0" i="0" u="none" strike="noStrike" kern="1200" cap="none" spc="0" normalizeH="0" baseline="0" noProof="0" dirty="0">
                <a:ln>
                  <a:noFill/>
                </a:ln>
                <a:solidFill>
                  <a:schemeClr val="tx1"/>
                </a:solidFill>
                <a:effectLst/>
                <a:uLnTx/>
                <a:uFillTx/>
                <a:latin typeface="+mn-lt"/>
                <a:ea typeface="+mn-ea"/>
                <a:cs typeface="+mn-cs"/>
              </a:rPr>
              <a:t>切入点有了吧，关注“语言”，所以一定会对整体作出评价，“诗意，意蕴丰富”</a:t>
            </a:r>
          </a:p>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38</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zh-CN" altLang="zh-CN" sz="1200" b="1" i="0" u="none" strike="noStrike" kern="1200" cap="none" spc="0" normalizeH="0" baseline="0" noProof="0" dirty="0">
                <a:ln>
                  <a:noFill/>
                </a:ln>
                <a:solidFill>
                  <a:schemeClr val="tx1"/>
                </a:solidFill>
                <a:effectLst/>
                <a:uLnTx/>
                <a:uFillTx/>
                <a:latin typeface="+mn-lt"/>
                <a:ea typeface="+mn-ea"/>
                <a:cs typeface="+mn-cs"/>
              </a:rPr>
              <a:t>呼吁大家关注表现手法是为了有更多切入点作为补充，而不是让大家舍弃之前的知识积累</a:t>
            </a:r>
            <a:endParaRPr kumimoji="0" lang="zh-CN" altLang="zh-CN" sz="1200" b="0" i="0" u="none" strike="noStrike" kern="1200" cap="none" spc="0" normalizeH="0" baseline="0" noProof="0" dirty="0">
              <a:ln>
                <a:noFill/>
              </a:ln>
              <a:solidFill>
                <a:schemeClr val="tx1"/>
              </a:solidFill>
              <a:effectLst/>
              <a:uLnTx/>
              <a:uFillTx/>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40</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zh-CN" sz="1200" dirty="0"/>
              <a:t>好长的句子，先看一下它整体属于什么：作者的回忆</a:t>
            </a:r>
          </a:p>
          <a:p>
            <a:r>
              <a:rPr lang="zh-CN" altLang="zh-CN" sz="1200" dirty="0"/>
              <a:t>先是回忆说书人说书时的其他声音，接着是作者的抒情（并不好概括，而且明显有分层，所以选择推进式答题）</a:t>
            </a:r>
          </a:p>
          <a:p>
            <a:r>
              <a:rPr lang="zh-CN" altLang="zh-CN" sz="1200" dirty="0"/>
              <a:t>词语，句式，表现手法能找到多少呢？</a:t>
            </a:r>
          </a:p>
          <a:p>
            <a:r>
              <a:rPr lang="zh-CN" altLang="zh-CN" sz="1200" dirty="0"/>
              <a:t>前两个基本没有），有侧面描写，联想</a:t>
            </a:r>
            <a:r>
              <a:rPr lang="en-US" altLang="zh-CN" sz="1200" dirty="0"/>
              <a:t>/</a:t>
            </a:r>
            <a:r>
              <a:rPr lang="zh-CN" altLang="zh-CN" sz="1200" dirty="0"/>
              <a:t>想像（还算整体），对比是小部分的</a:t>
            </a:r>
          </a:p>
          <a:p>
            <a:r>
              <a:rPr lang="zh-CN" altLang="zh-CN" sz="1200" dirty="0"/>
              <a:t>所以这个时候就要跳过前面的切入点，从表现手法去聚焦人物情感，特征与主旨了（很像内容作用的题）</a:t>
            </a:r>
          </a:p>
          <a:p>
            <a:r>
              <a:rPr lang="zh-CN" altLang="zh-CN" sz="1200" dirty="0"/>
              <a:t>第一部分先写说书人说书时响过的其他声音（“”列举），突出说书人说书时间漫长</a:t>
            </a:r>
          </a:p>
          <a:p>
            <a:r>
              <a:rPr lang="zh-CN" altLang="zh-CN" sz="1200" dirty="0"/>
              <a:t>观众不愿离去，衬托（侧面描写）</a:t>
            </a:r>
          </a:p>
          <a:p>
            <a:r>
              <a:rPr lang="zh-CN" altLang="zh-CN" sz="1200" dirty="0"/>
              <a:t>主观感受 特征</a:t>
            </a:r>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52</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zh-CN" sz="1200" dirty="0"/>
              <a:t>好长的句子，先看一下它整体属于什么：作者的回忆</a:t>
            </a:r>
          </a:p>
          <a:p>
            <a:r>
              <a:rPr lang="zh-CN" altLang="zh-CN" sz="1200" dirty="0"/>
              <a:t>先是回忆说书人说书时的其他声音，接着是作者的抒情（并不好概括，而且明显有分层，所以选择推进式答题）</a:t>
            </a:r>
          </a:p>
          <a:p>
            <a:r>
              <a:rPr lang="zh-CN" altLang="zh-CN" sz="1200" dirty="0"/>
              <a:t>词语，句式，表现手法能找到多少呢？</a:t>
            </a:r>
          </a:p>
          <a:p>
            <a:r>
              <a:rPr lang="zh-CN" altLang="zh-CN" sz="1200" dirty="0"/>
              <a:t>前两个基本没有），有侧面描写，联想</a:t>
            </a:r>
            <a:r>
              <a:rPr lang="en-US" altLang="zh-CN" sz="1200" dirty="0"/>
              <a:t>/</a:t>
            </a:r>
            <a:r>
              <a:rPr lang="zh-CN" altLang="zh-CN" sz="1200" dirty="0"/>
              <a:t>想像（还算整体），对比是小部分的</a:t>
            </a:r>
          </a:p>
          <a:p>
            <a:r>
              <a:rPr lang="zh-CN" altLang="zh-CN" sz="1200" dirty="0"/>
              <a:t>所以这个时候就要跳过前面的切入点，从表现手法去聚焦人物情感，特征与主旨了（很像内容作用的题）</a:t>
            </a:r>
          </a:p>
          <a:p>
            <a:r>
              <a:rPr lang="zh-CN" altLang="zh-CN" sz="1200" dirty="0"/>
              <a:t>第一部分先写说书人说书时响过的其他声音（“”列举），突出说书人说书时间漫长</a:t>
            </a:r>
          </a:p>
          <a:p>
            <a:r>
              <a:rPr lang="zh-CN" altLang="zh-CN" sz="1200" dirty="0"/>
              <a:t>观众不愿离去，衬托（侧面描写）</a:t>
            </a:r>
          </a:p>
          <a:p>
            <a:r>
              <a:rPr lang="zh-CN" altLang="zh-CN" sz="1200" dirty="0"/>
              <a:t>主观感受 特征</a:t>
            </a:r>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54</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zh-CN" sz="1200" dirty="0"/>
              <a:t>好长的句子，先看一下它整体属于什么：作者的回忆</a:t>
            </a:r>
          </a:p>
          <a:p>
            <a:r>
              <a:rPr lang="zh-CN" altLang="zh-CN" sz="1200" dirty="0"/>
              <a:t>先是回忆说书人说书时的其他声音，接着是作者的抒情（并不好概括，而且明显有分层，所以选择推进式答题）</a:t>
            </a:r>
          </a:p>
          <a:p>
            <a:r>
              <a:rPr lang="zh-CN" altLang="zh-CN" sz="1200" dirty="0"/>
              <a:t>词语，句式，表现手法能找到多少呢？</a:t>
            </a:r>
          </a:p>
          <a:p>
            <a:r>
              <a:rPr lang="zh-CN" altLang="zh-CN" sz="1200" dirty="0"/>
              <a:t>前两个基本没有），有侧面描写，联想</a:t>
            </a:r>
            <a:r>
              <a:rPr lang="en-US" altLang="zh-CN" sz="1200" dirty="0"/>
              <a:t>/</a:t>
            </a:r>
            <a:r>
              <a:rPr lang="zh-CN" altLang="zh-CN" sz="1200" dirty="0"/>
              <a:t>想像（还算整体），对比是小部分的</a:t>
            </a:r>
          </a:p>
          <a:p>
            <a:r>
              <a:rPr lang="zh-CN" altLang="zh-CN" sz="1200" dirty="0"/>
              <a:t>所以这个时候就要跳过前面的切入点，从表现手法去聚焦人物情感，特征与主旨了（很像内容作用的题）</a:t>
            </a:r>
          </a:p>
          <a:p>
            <a:r>
              <a:rPr lang="zh-CN" altLang="zh-CN" sz="1200" dirty="0"/>
              <a:t>第一部分先写说书人说书时响过的其他声音（“”列举），突出说书人说书时间漫长</a:t>
            </a:r>
          </a:p>
          <a:p>
            <a:r>
              <a:rPr lang="zh-CN" altLang="zh-CN" sz="1200" dirty="0"/>
              <a:t>观众不愿离去，衬托（侧面描写）</a:t>
            </a:r>
          </a:p>
          <a:p>
            <a:r>
              <a:rPr lang="zh-CN" altLang="zh-CN" sz="1200" dirty="0"/>
              <a:t>主观感受 特征</a:t>
            </a:r>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55</a:t>
            </a:fld>
            <a:endParaRPr lang="zh-CN" altLang="en-US"/>
          </a:p>
        </p:txBody>
      </p:sp>
    </p:spTree>
    <p:extLst>
      <p:ext uri="{BB962C8B-B14F-4D97-AF65-F5344CB8AC3E}">
        <p14:creationId xmlns:p14="http://schemas.microsoft.com/office/powerpoint/2010/main" xmlns="" val="8865052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064CBF-18AB-4544-B797-938057863C58}" type="slidenum">
              <a:rPr lang="zh-CN" altLang="en-US" smtClean="0"/>
              <a:pPr/>
              <a:t>58</a:t>
            </a:fld>
            <a:endParaRPr lang="zh-CN" altLang="en-US"/>
          </a:p>
        </p:txBody>
      </p:sp>
    </p:spTree>
    <p:extLst>
      <p:ext uri="{BB962C8B-B14F-4D97-AF65-F5344CB8AC3E}">
        <p14:creationId xmlns:p14="http://schemas.microsoft.com/office/powerpoint/2010/main" xmlns="" val="10876278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zh-CN" sz="1200" dirty="0"/>
              <a:t>好构思的目的就是增加文章的感染力，所以质疑“感染力”，即质疑构思，明确是考察构思。</a:t>
            </a:r>
            <a:endParaRPr lang="en-US" altLang="zh-CN" sz="1200" dirty="0"/>
          </a:p>
          <a:p>
            <a:r>
              <a:rPr lang="zh-CN" altLang="zh-CN" sz="1200" dirty="0"/>
              <a:t>作为评析：先亮明自己的态度</a:t>
            </a:r>
          </a:p>
          <a:p>
            <a:r>
              <a:rPr lang="zh-CN" altLang="zh-CN" sz="1200" dirty="0"/>
              <a:t>接下来看看这篇文章（</a:t>
            </a:r>
            <a:r>
              <a:rPr lang="en-US" altLang="zh-CN" sz="1200" dirty="0"/>
              <a:t>1</a:t>
            </a:r>
            <a:r>
              <a:rPr lang="zh-CN" altLang="zh-CN" sz="1200" dirty="0"/>
              <a:t>，</a:t>
            </a:r>
            <a:r>
              <a:rPr lang="en-US" altLang="zh-CN" sz="1200" dirty="0"/>
              <a:t>2</a:t>
            </a:r>
            <a:r>
              <a:rPr lang="zh-CN" altLang="zh-CN" sz="1200" dirty="0"/>
              <a:t>要说，线索不明显放弃，</a:t>
            </a:r>
            <a:r>
              <a:rPr lang="en-US" altLang="zh-CN" sz="1200" dirty="0"/>
              <a:t>4</a:t>
            </a:r>
            <a:r>
              <a:rPr lang="zh-CN" altLang="zh-CN" sz="1200" dirty="0"/>
              <a:t>可以说“淡化情节”）</a:t>
            </a:r>
          </a:p>
          <a:p>
            <a:r>
              <a:rPr lang="zh-CN" altLang="zh-CN" sz="1200" dirty="0"/>
              <a:t>开始答题：先说选材组材</a:t>
            </a:r>
          </a:p>
          <a:p>
            <a:r>
              <a:rPr lang="zh-CN" altLang="zh-CN" sz="1200" dirty="0"/>
              <a:t>写了关于说书人的若干断片，但以细节的变化暗示人物每况愈下的情形</a:t>
            </a:r>
          </a:p>
          <a:p>
            <a:r>
              <a:rPr lang="zh-CN" altLang="zh-CN" sz="1200" dirty="0"/>
              <a:t>在回忆叙述中加入了议论和抒情，由</a:t>
            </a:r>
            <a:r>
              <a:rPr lang="ar-SA" altLang="zh-CN" sz="1200" dirty="0"/>
              <a:t>“</a:t>
            </a:r>
            <a:r>
              <a:rPr lang="zh-CN" altLang="zh-CN" sz="1200" dirty="0"/>
              <a:t>我”的情绪连贯起作品</a:t>
            </a:r>
          </a:p>
          <a:p>
            <a:r>
              <a:rPr lang="zh-CN" altLang="zh-CN" sz="1200" dirty="0"/>
              <a:t>最后是效果增强了故事的悲剧力量</a:t>
            </a:r>
          </a:p>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61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a:t>
            </a:fld>
            <a:endParaRPr lang="zh-CN" altLang="en-US"/>
          </a:p>
        </p:txBody>
      </p:sp>
    </p:spTree>
    <p:extLst>
      <p:ext uri="{BB962C8B-B14F-4D97-AF65-F5344CB8AC3E}">
        <p14:creationId xmlns:p14="http://schemas.microsoft.com/office/powerpoint/2010/main" xmlns="" val="35529276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zh-CN" sz="1200" dirty="0"/>
              <a:t>很友好的给了你方向——选材+特殊技巧（这里就不要硬套线索，详略了，无效答题）。评析先亮明态度。</a:t>
            </a:r>
          </a:p>
          <a:p>
            <a:r>
              <a:rPr lang="zh-CN" altLang="zh-CN" sz="1200" dirty="0"/>
              <a:t>选材讲了什么（这里既然是《星期三书店》那么就是概括穿插的这部分内容）</a:t>
            </a:r>
          </a:p>
          <a:p>
            <a:r>
              <a:rPr lang="zh-CN" altLang="zh-CN" sz="1200" dirty="0"/>
              <a:t>接下来是效果</a:t>
            </a:r>
          </a:p>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65</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zh-CN" sz="1200" dirty="0"/>
              <a:t>好构思的目的就是增加文章的感染力，所以质疑“感染力”，即质疑构思，明确是考察构思。</a:t>
            </a:r>
            <a:endParaRPr lang="en-US" altLang="zh-CN" sz="1200" dirty="0"/>
          </a:p>
          <a:p>
            <a:r>
              <a:rPr lang="zh-CN" altLang="zh-CN" sz="1200" dirty="0"/>
              <a:t>作为评析：先亮明自己的态度</a:t>
            </a:r>
          </a:p>
          <a:p>
            <a:r>
              <a:rPr lang="zh-CN" altLang="zh-CN" sz="1200" dirty="0"/>
              <a:t>接下来看看这篇文章（</a:t>
            </a:r>
            <a:r>
              <a:rPr lang="en-US" altLang="zh-CN" sz="1200" dirty="0"/>
              <a:t>1</a:t>
            </a:r>
            <a:r>
              <a:rPr lang="zh-CN" altLang="zh-CN" sz="1200" dirty="0"/>
              <a:t>，</a:t>
            </a:r>
            <a:r>
              <a:rPr lang="en-US" altLang="zh-CN" sz="1200" dirty="0"/>
              <a:t>2</a:t>
            </a:r>
            <a:r>
              <a:rPr lang="zh-CN" altLang="zh-CN" sz="1200" dirty="0"/>
              <a:t>要说，线索不明显放弃，</a:t>
            </a:r>
            <a:r>
              <a:rPr lang="en-US" altLang="zh-CN" sz="1200" dirty="0"/>
              <a:t>4</a:t>
            </a:r>
            <a:r>
              <a:rPr lang="zh-CN" altLang="zh-CN" sz="1200" dirty="0"/>
              <a:t>可以说“淡化情节”）</a:t>
            </a:r>
          </a:p>
          <a:p>
            <a:r>
              <a:rPr lang="zh-CN" altLang="zh-CN" sz="1200" dirty="0"/>
              <a:t>开始答题：先说选材组材</a:t>
            </a:r>
          </a:p>
          <a:p>
            <a:r>
              <a:rPr lang="zh-CN" altLang="zh-CN" sz="1200" dirty="0"/>
              <a:t>写了关于说书人的若干断片，但以细节的变化暗示人物每况愈下的情形</a:t>
            </a:r>
          </a:p>
          <a:p>
            <a:r>
              <a:rPr lang="zh-CN" altLang="zh-CN" sz="1200" dirty="0"/>
              <a:t>在回忆叙述中加入了议论和抒情，由</a:t>
            </a:r>
            <a:r>
              <a:rPr lang="ar-SA" altLang="zh-CN" sz="1200" dirty="0"/>
              <a:t>“</a:t>
            </a:r>
            <a:r>
              <a:rPr lang="zh-CN" altLang="zh-CN" sz="1200" dirty="0"/>
              <a:t>我”的情绪连贯起作品</a:t>
            </a:r>
          </a:p>
          <a:p>
            <a:r>
              <a:rPr lang="zh-CN" altLang="zh-CN" sz="1200" dirty="0"/>
              <a:t>最后是效果增强了故事的悲剧力量</a:t>
            </a:r>
          </a:p>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67</a:t>
            </a:fld>
            <a:endParaRPr lang="zh-CN" altLang="en-US"/>
          </a:p>
        </p:txBody>
      </p:sp>
    </p:spTree>
    <p:extLst>
      <p:ext uri="{BB962C8B-B14F-4D97-AF65-F5344CB8AC3E}">
        <p14:creationId xmlns:p14="http://schemas.microsoft.com/office/powerpoint/2010/main" xmlns="" val="35616311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zh-CN" sz="1200" dirty="0"/>
              <a:t>考点在于“组材”，即材料的呈现先后顺序（同样这时候就不要强套其他点了）</a:t>
            </a:r>
          </a:p>
          <a:p>
            <a:r>
              <a:rPr lang="zh-CN" altLang="zh-CN" sz="1200" dirty="0"/>
              <a:t>一样先是材料概括，效果。（本题的坑在于你要能意识到这是构思题）</a:t>
            </a:r>
          </a:p>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68</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70</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艺术形象侧重于手法</a:t>
            </a:r>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71</a:t>
            </a:fld>
            <a:endParaRPr lang="zh-CN" altLang="en-US"/>
          </a:p>
        </p:txBody>
      </p:sp>
    </p:spTree>
    <p:extLst>
      <p:ext uri="{BB962C8B-B14F-4D97-AF65-F5344CB8AC3E}">
        <p14:creationId xmlns:p14="http://schemas.microsoft.com/office/powerpoint/2010/main" xmlns="" val="17104923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72</a:t>
            </a:fld>
            <a:endParaRPr lang="zh-CN" altLang="en-US"/>
          </a:p>
        </p:txBody>
      </p:sp>
    </p:spTree>
    <p:extLst>
      <p:ext uri="{BB962C8B-B14F-4D97-AF65-F5344CB8AC3E}">
        <p14:creationId xmlns:p14="http://schemas.microsoft.com/office/powerpoint/2010/main" xmlns="" val="6870487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73</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74</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75</a:t>
            </a:fld>
            <a:endParaRPr lang="zh-CN" altLang="en-US"/>
          </a:p>
        </p:txBody>
      </p:sp>
    </p:spTree>
    <p:extLst>
      <p:ext uri="{BB962C8B-B14F-4D97-AF65-F5344CB8AC3E}">
        <p14:creationId xmlns:p14="http://schemas.microsoft.com/office/powerpoint/2010/main" xmlns="" val="9308773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zh-CN" sz="1200" dirty="0"/>
              <a:t>本题的坑在于你要能意识到这是构思题</a:t>
            </a:r>
          </a:p>
          <a:p>
            <a:r>
              <a:rPr lang="zh-CN" altLang="en-US" dirty="0"/>
              <a:t>构思是个筐 哪需要它往哪搬</a:t>
            </a:r>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76</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6</a:t>
            </a:fld>
            <a:endParaRPr lang="zh-CN" altLang="en-US"/>
          </a:p>
        </p:txBody>
      </p:sp>
    </p:spTree>
    <p:extLst>
      <p:ext uri="{BB962C8B-B14F-4D97-AF65-F5344CB8AC3E}">
        <p14:creationId xmlns:p14="http://schemas.microsoft.com/office/powerpoint/2010/main" xmlns="" val="35002694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064CBF-18AB-4544-B797-938057863C58}" type="slidenum">
              <a:rPr lang="zh-CN" altLang="en-US" smtClean="0"/>
              <a:pPr/>
              <a:t>78</a:t>
            </a:fld>
            <a:endParaRPr lang="zh-CN" altLang="en-US"/>
          </a:p>
        </p:txBody>
      </p:sp>
    </p:spTree>
    <p:extLst>
      <p:ext uri="{BB962C8B-B14F-4D97-AF65-F5344CB8AC3E}">
        <p14:creationId xmlns:p14="http://schemas.microsoft.com/office/powerpoint/2010/main" xmlns="" val="10876278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Ta</a:t>
            </a:r>
            <a:r>
              <a:rPr lang="zh-CN" altLang="en-US" dirty="0"/>
              <a:t>的肺腑之言</a:t>
            </a:r>
          </a:p>
        </p:txBody>
      </p:sp>
      <p:sp>
        <p:nvSpPr>
          <p:cNvPr id="4" name="灯片编号占位符 3"/>
          <p:cNvSpPr>
            <a:spLocks noGrp="1"/>
          </p:cNvSpPr>
          <p:nvPr>
            <p:ph type="sldNum" sz="quarter" idx="5"/>
          </p:nvPr>
        </p:nvSpPr>
        <p:spPr/>
        <p:txBody>
          <a:bodyPr/>
          <a:lstStyle/>
          <a:p>
            <a:fld id="{99B9ACD5-4993-490D-9F63-8857A175D726}" type="slidenum">
              <a:rPr lang="zh-CN" altLang="en-US" smtClean="0"/>
              <a:pPr/>
              <a:t>80</a:t>
            </a:fld>
            <a:endParaRPr lang="zh-CN" altLang="en-US"/>
          </a:p>
        </p:txBody>
      </p:sp>
    </p:spTree>
    <p:extLst>
      <p:ext uri="{BB962C8B-B14F-4D97-AF65-F5344CB8AC3E}">
        <p14:creationId xmlns:p14="http://schemas.microsoft.com/office/powerpoint/2010/main" xmlns="" val="2073634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81</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83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86</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88</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91</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zh-CN" sz="1200" dirty="0"/>
              <a:t>论点：乡土中国</a:t>
            </a:r>
          </a:p>
          <a:p>
            <a:r>
              <a:rPr lang="zh-CN" altLang="zh-CN" sz="1200" dirty="0"/>
              <a:t>论据：本文</a:t>
            </a:r>
          </a:p>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92</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064CBF-18AB-4544-B797-938057863C58}" type="slidenum">
              <a:rPr lang="zh-CN" altLang="en-US" smtClean="0"/>
              <a:pPr/>
              <a:t>93</a:t>
            </a:fld>
            <a:endParaRPr lang="zh-CN" altLang="en-US"/>
          </a:p>
        </p:txBody>
      </p:sp>
    </p:spTree>
    <p:extLst>
      <p:ext uri="{BB962C8B-B14F-4D97-AF65-F5344CB8AC3E}">
        <p14:creationId xmlns:p14="http://schemas.microsoft.com/office/powerpoint/2010/main" xmlns="" val="10876278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94</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7</a:t>
            </a:fld>
            <a:endParaRPr lang="zh-CN" altLang="en-US"/>
          </a:p>
        </p:txBody>
      </p:sp>
    </p:spTree>
    <p:extLst>
      <p:ext uri="{BB962C8B-B14F-4D97-AF65-F5344CB8AC3E}">
        <p14:creationId xmlns:p14="http://schemas.microsoft.com/office/powerpoint/2010/main" xmlns="" val="35529276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95</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E1DA27ED-71C2-4374-9DD5-1618B5BD4790}"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685800" rtl="0" eaLnBrk="1" fontAlgn="auto" latinLnBrk="0" hangingPunct="1">
                <a:lnSpc>
                  <a:spcPct val="100000"/>
                </a:lnSpc>
                <a:spcBef>
                  <a:spcPts val="0"/>
                </a:spcBef>
                <a:spcAft>
                  <a:spcPts val="0"/>
                </a:spcAft>
                <a:buClrTx/>
                <a:buSzTx/>
                <a:buFontTx/>
                <a:buNone/>
                <a:tabLst/>
                <a:defRPr/>
              </a:pPr>
              <a:t>98</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xmlns="" val="102373963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99</a:t>
            </a:fld>
            <a:endParaRPr lang="zh-CN" altLang="en-US"/>
          </a:p>
        </p:txBody>
      </p:sp>
    </p:spTree>
    <p:extLst>
      <p:ext uri="{BB962C8B-B14F-4D97-AF65-F5344CB8AC3E}">
        <p14:creationId xmlns:p14="http://schemas.microsoft.com/office/powerpoint/2010/main" xmlns="" val="42764452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10</a:t>
            </a:fld>
            <a:endParaRPr lang="zh-CN" altLang="en-US"/>
          </a:p>
        </p:txBody>
      </p:sp>
    </p:spTree>
    <p:extLst>
      <p:ext uri="{BB962C8B-B14F-4D97-AF65-F5344CB8AC3E}">
        <p14:creationId xmlns:p14="http://schemas.microsoft.com/office/powerpoint/2010/main" xmlns="" val="3552927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064CBF-18AB-4544-B797-938057863C58}" type="slidenum">
              <a:rPr lang="zh-CN" altLang="en-US" smtClean="0"/>
              <a:pPr/>
              <a:t>14</a:t>
            </a:fld>
            <a:endParaRPr lang="zh-CN" altLang="en-US"/>
          </a:p>
        </p:txBody>
      </p:sp>
    </p:spTree>
    <p:extLst>
      <p:ext uri="{BB962C8B-B14F-4D97-AF65-F5344CB8AC3E}">
        <p14:creationId xmlns:p14="http://schemas.microsoft.com/office/powerpoint/2010/main" xmlns="" val="10876278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需要由表及里，一层一层分析某个词的引申含义。点可多可少，多至</a:t>
            </a: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6</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点少则</a:t>
            </a: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2</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点。</a:t>
            </a:r>
          </a:p>
        </p:txBody>
      </p:sp>
      <p:sp>
        <p:nvSpPr>
          <p:cNvPr id="4" name="灯片编号占位符 3"/>
          <p:cNvSpPr>
            <a:spLocks noGrp="1"/>
          </p:cNvSpPr>
          <p:nvPr>
            <p:ph type="sldNum" sz="quarter" idx="5"/>
          </p:nvPr>
        </p:nvSpPr>
        <p:spPr/>
        <p:txBody>
          <a:bodyPr/>
          <a:lstStyle/>
          <a:p>
            <a:fld id="{99B9ACD5-4993-490D-9F63-8857A175D726}" type="slidenum">
              <a:rPr lang="zh-CN" altLang="en-US" smtClean="0"/>
              <a:pPr/>
              <a:t>18</a:t>
            </a:fld>
            <a:endParaRPr lang="zh-CN" altLang="en-US"/>
          </a:p>
        </p:txBody>
      </p:sp>
    </p:spTree>
    <p:extLst>
      <p:ext uri="{BB962C8B-B14F-4D97-AF65-F5344CB8AC3E}">
        <p14:creationId xmlns:p14="http://schemas.microsoft.com/office/powerpoint/2010/main" xmlns="" val="676615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zh-CN" altLang="zh-CN" sz="800" b="1" i="0" u="none" strike="noStrike" kern="1200" cap="none" spc="0" normalizeH="0" baseline="0" noProof="0" dirty="0">
                <a:ln>
                  <a:noFill/>
                </a:ln>
                <a:solidFill>
                  <a:schemeClr val="tx1"/>
                </a:solidFill>
                <a:effectLst/>
                <a:uLnTx/>
                <a:uFillTx/>
                <a:latin typeface="+mn-lt"/>
                <a:ea typeface="+mn-ea"/>
                <a:cs typeface="+mn-cs"/>
              </a:rPr>
              <a:t>值得注意的是，刚刚主要是层层推进的答题。“</a:t>
            </a:r>
            <a:r>
              <a:rPr kumimoji="0" lang="en-US" altLang="zh-CN" sz="800" b="1" i="0" u="none" strike="noStrike" kern="1200" cap="none" spc="0" normalizeH="0" baseline="0" noProof="0" dirty="0">
                <a:ln>
                  <a:noFill/>
                </a:ln>
                <a:solidFill>
                  <a:schemeClr val="tx1"/>
                </a:solidFill>
                <a:effectLst/>
                <a:uLnTx/>
                <a:uFillTx/>
                <a:latin typeface="+mn-lt"/>
                <a:ea typeface="+mn-ea"/>
                <a:cs typeface="+mn-cs"/>
              </a:rPr>
              <a:t>2</a:t>
            </a:r>
            <a:r>
              <a:rPr kumimoji="0" lang="zh-CN" altLang="zh-CN" sz="800" b="1" i="0" u="none" strike="noStrike" kern="1200" cap="none" spc="0" normalizeH="0" baseline="0" noProof="0" dirty="0">
                <a:ln>
                  <a:noFill/>
                </a:ln>
                <a:solidFill>
                  <a:schemeClr val="tx1"/>
                </a:solidFill>
                <a:effectLst/>
                <a:uLnTx/>
                <a:uFillTx/>
                <a:latin typeface="+mn-lt"/>
                <a:ea typeface="+mn-ea"/>
                <a:cs typeface="+mn-cs"/>
              </a:rPr>
              <a:t>”不一定只有一个，以“山坡上的糖”为例</a:t>
            </a:r>
            <a:endParaRPr kumimoji="0" lang="zh-CN" altLang="zh-CN" sz="800" b="0" i="0" u="none" strike="noStrike" kern="1200" cap="none" spc="0" normalizeH="0" baseline="0" noProof="0" dirty="0">
              <a:ln>
                <a:noFill/>
              </a:ln>
              <a:solidFill>
                <a:schemeClr val="tx1"/>
              </a:solidFill>
              <a:effectLst/>
              <a:uLnTx/>
              <a:uFillTx/>
              <a:latin typeface="+mn-lt"/>
              <a:ea typeface="+mn-ea"/>
              <a:cs typeface="+mn-cs"/>
            </a:endParaRPr>
          </a:p>
          <a:p>
            <a:endParaRPr lang="zh-CN" altLang="en-US" sz="800"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21</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承上启下句子</a:t>
            </a:r>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24</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pPr>
              <a:defRPr/>
            </a:pPr>
            <a:fld id="{06D045BB-3887-4E3F-A272-E5247811F888}" type="datetimeFigureOut">
              <a:rPr lang="zh-CN" altLang="en-US" smtClean="0"/>
              <a:pPr>
                <a:defRPr/>
              </a:pPr>
              <a:t>2022/3/28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fld id="{4769E6EE-4033-4F3F-A866-667792DA3606}" type="slidenum">
              <a:rPr lang="zh-CN" altLang="en-US" smtClean="0"/>
              <a:pPr/>
              <a:t>‹#›</a:t>
            </a:fld>
            <a:endParaRPr lang="zh-CN" altLang="en-US"/>
          </a:p>
        </p:txBody>
      </p:sp>
    </p:spTree>
    <p:extLst>
      <p:ext uri="{BB962C8B-B14F-4D97-AF65-F5344CB8AC3E}">
        <p14:creationId xmlns:p14="http://schemas.microsoft.com/office/powerpoint/2010/main" xmlns="" val="3604972893"/>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pPr>
              <a:defRPr/>
            </a:pPr>
            <a:fld id="{1E3A6A11-58F9-4723-A92D-E929B83CFDD8}" type="datetimeFigureOut">
              <a:rPr lang="zh-CN" altLang="en-US" smtClean="0"/>
              <a:pPr>
                <a:defRPr/>
              </a:pPr>
              <a:t>2022/3/28</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fld id="{9BA8B21C-8687-4765-8BDB-C52167D1EB6E}" type="slidenum">
              <a:rPr lang="zh-CN" altLang="en-US" smtClean="0"/>
              <a:pPr/>
              <a:t>‹#›</a:t>
            </a:fld>
            <a:endParaRPr lang="zh-CN" altLang="en-US"/>
          </a:p>
        </p:txBody>
      </p:sp>
    </p:spTree>
    <p:extLst>
      <p:ext uri="{BB962C8B-B14F-4D97-AF65-F5344CB8AC3E}">
        <p14:creationId xmlns:p14="http://schemas.microsoft.com/office/powerpoint/2010/main" xmlns="" val="3309139413"/>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pPr>
              <a:defRPr/>
            </a:pPr>
            <a:fld id="{958C3543-12E8-41E8-B792-3FC4AAAD13C1}" type="datetimeFigureOut">
              <a:rPr lang="zh-CN" altLang="en-US" smtClean="0"/>
              <a:pPr>
                <a:defRPr/>
              </a:pPr>
              <a:t>2022/3/28</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fld id="{84FEE633-5D98-42A7-B8B5-38C075D1D5E5}" type="slidenum">
              <a:rPr lang="zh-CN" altLang="en-US" smtClean="0"/>
              <a:pPr/>
              <a:t>‹#›</a:t>
            </a:fld>
            <a:endParaRPr lang="zh-CN" altLang="en-US"/>
          </a:p>
        </p:txBody>
      </p:sp>
    </p:spTree>
    <p:extLst>
      <p:ext uri="{BB962C8B-B14F-4D97-AF65-F5344CB8AC3E}">
        <p14:creationId xmlns:p14="http://schemas.microsoft.com/office/powerpoint/2010/main" xmlns="" val="2456576360"/>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fld id="{AD7D2D28-E8A0-40C3-9E07-86C241896AFB}" type="datetimeFigureOut">
              <a:rPr lang="zh-CN" altLang="en-US" smtClean="0"/>
              <a:pPr>
                <a:defRPr/>
              </a:pPr>
              <a:t>2022/3/28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fld id="{9DC3F693-9EE4-4A67-A7FA-E73A2989A70D}" type="slidenum">
              <a:rPr lang="zh-CN" altLang="en-US" smtClean="0"/>
              <a:pPr/>
              <a:t>‹#›</a:t>
            </a:fld>
            <a:endParaRPr lang="zh-CN" altLang="en-US"/>
          </a:p>
        </p:txBody>
      </p:sp>
    </p:spTree>
    <p:extLst>
      <p:ext uri="{BB962C8B-B14F-4D97-AF65-F5344CB8AC3E}">
        <p14:creationId xmlns:p14="http://schemas.microsoft.com/office/powerpoint/2010/main" xmlns="" val="2157908353"/>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fld id="{9E4C08EF-9433-4D3E-B912-B49B7CC531BF}" type="datetimeFigureOut">
              <a:rPr lang="zh-CN" altLang="en-US" smtClean="0"/>
              <a:pPr>
                <a:defRPr/>
              </a:pPr>
              <a:t>2022/3/28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fld id="{83EDF288-10FE-4776-8760-57E7F945E01D}" type="slidenum">
              <a:rPr lang="zh-CN" altLang="en-US" smtClean="0"/>
              <a:pPr/>
              <a:t>‹#›</a:t>
            </a:fld>
            <a:endParaRPr lang="zh-CN" altLang="en-US"/>
          </a:p>
        </p:txBody>
      </p:sp>
    </p:spTree>
    <p:extLst>
      <p:ext uri="{BB962C8B-B14F-4D97-AF65-F5344CB8AC3E}">
        <p14:creationId xmlns:p14="http://schemas.microsoft.com/office/powerpoint/2010/main" xmlns="" val="263468086"/>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pic>
        <p:nvPicPr>
          <p:cNvPr id="3" name="图片 2" descr="图片包含 背景图案&#10;&#10;描述已自动生成">
            <a:extLst>
              <a:ext uri="{FF2B5EF4-FFF2-40B4-BE49-F238E27FC236}">
                <a16:creationId xmlns:a16="http://schemas.microsoft.com/office/drawing/2014/main" xmlns="" id="{D841D5E4-C120-426C-B170-9C5DFB25776E}"/>
              </a:ext>
            </a:extLst>
          </p:cNvPr>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1806" y="0"/>
            <a:ext cx="12188388" cy="6858000"/>
          </a:xfrm>
          <a:prstGeom prst="rect">
            <a:avLst/>
          </a:prstGeom>
        </p:spPr>
      </p:pic>
    </p:spTree>
    <p:extLst>
      <p:ext uri="{BB962C8B-B14F-4D97-AF65-F5344CB8AC3E}">
        <p14:creationId xmlns:p14="http://schemas.microsoft.com/office/powerpoint/2010/main" xmlns="" val="34465801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pic>
        <p:nvPicPr>
          <p:cNvPr id="4" name="图片 3" descr="图标&#10;&#10;描述已自动生成">
            <a:extLst>
              <a:ext uri="{FF2B5EF4-FFF2-40B4-BE49-F238E27FC236}">
                <a16:creationId xmlns:a16="http://schemas.microsoft.com/office/drawing/2014/main" xmlns="" id="{15076248-3B17-4648-82FC-A3A981056E6B}"/>
              </a:ext>
            </a:extLst>
          </p:cNvPr>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1806" y="0"/>
            <a:ext cx="12188388" cy="6858000"/>
          </a:xfrm>
          <a:prstGeom prst="rect">
            <a:avLst/>
          </a:prstGeom>
        </p:spPr>
      </p:pic>
    </p:spTree>
    <p:extLst>
      <p:ext uri="{BB962C8B-B14F-4D97-AF65-F5344CB8AC3E}">
        <p14:creationId xmlns:p14="http://schemas.microsoft.com/office/powerpoint/2010/main" xmlns="" val="30037094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Portfolio 1">
    <p:spTree>
      <p:nvGrpSpPr>
        <p:cNvPr id="1" name=""/>
        <p:cNvGrpSpPr/>
        <p:nvPr/>
      </p:nvGrpSpPr>
      <p:grpSpPr>
        <a:xfrm>
          <a:off x="0" y="0"/>
          <a:ext cx="0" cy="0"/>
          <a:chOff x="0" y="0"/>
          <a:chExt cx="0" cy="0"/>
        </a:xfrm>
      </p:grpSpPr>
      <p:pic>
        <p:nvPicPr>
          <p:cNvPr id="3" name="图片 2" descr="卡通画&#10;&#10;描述已自动生成">
            <a:extLst>
              <a:ext uri="{FF2B5EF4-FFF2-40B4-BE49-F238E27FC236}">
                <a16:creationId xmlns:a16="http://schemas.microsoft.com/office/drawing/2014/main" xmlns="" id="{E6A7291A-D87A-4C84-AD0F-0949A24AF26F}"/>
              </a:ext>
            </a:extLst>
          </p:cNvPr>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1806" y="0"/>
            <a:ext cx="12188388" cy="6858000"/>
          </a:xfrm>
          <a:prstGeom prst="rect">
            <a:avLst/>
          </a:prstGeom>
        </p:spPr>
      </p:pic>
    </p:spTree>
    <p:extLst>
      <p:ext uri="{BB962C8B-B14F-4D97-AF65-F5344CB8AC3E}">
        <p14:creationId xmlns:p14="http://schemas.microsoft.com/office/powerpoint/2010/main" xmlns="" val="1793608000"/>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18" name="图片占位符 17">
            <a:extLst>
              <a:ext uri="{FF2B5EF4-FFF2-40B4-BE49-F238E27FC236}">
                <a16:creationId xmlns:a16="http://schemas.microsoft.com/office/drawing/2014/main" xmlns="" id="{DED6C281-3AA4-44DD-A46D-10D011A33352}"/>
              </a:ext>
            </a:extLst>
          </p:cNvPr>
          <p:cNvSpPr>
            <a:spLocks noGrp="1"/>
          </p:cNvSpPr>
          <p:nvPr>
            <p:ph type="pic" sz="quarter" idx="10"/>
          </p:nvPr>
        </p:nvSpPr>
        <p:spPr>
          <a:xfrm>
            <a:off x="6582947" y="2011891"/>
            <a:ext cx="2870200" cy="2487084"/>
          </a:xfrm>
          <a:custGeom>
            <a:avLst/>
            <a:gdLst>
              <a:gd name="connsiteX0" fmla="*/ 717549 w 2870200"/>
              <a:gd name="connsiteY0" fmla="*/ 0 h 2487084"/>
              <a:gd name="connsiteX1" fmla="*/ 2152649 w 2870200"/>
              <a:gd name="connsiteY1" fmla="*/ 0 h 2487084"/>
              <a:gd name="connsiteX2" fmla="*/ 2870200 w 2870200"/>
              <a:gd name="connsiteY2" fmla="*/ 1244600 h 2487084"/>
              <a:gd name="connsiteX3" fmla="*/ 2152649 w 2870200"/>
              <a:gd name="connsiteY3" fmla="*/ 2487084 h 2487084"/>
              <a:gd name="connsiteX4" fmla="*/ 717549 w 2870200"/>
              <a:gd name="connsiteY4" fmla="*/ 2487084 h 2487084"/>
              <a:gd name="connsiteX5" fmla="*/ 0 w 2870200"/>
              <a:gd name="connsiteY5" fmla="*/ 1244600 h 2487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200" h="2487084">
                <a:moveTo>
                  <a:pt x="717549" y="0"/>
                </a:moveTo>
                <a:lnTo>
                  <a:pt x="2152649" y="0"/>
                </a:lnTo>
                <a:lnTo>
                  <a:pt x="2870200" y="1244600"/>
                </a:lnTo>
                <a:lnTo>
                  <a:pt x="2152649" y="2487084"/>
                </a:lnTo>
                <a:lnTo>
                  <a:pt x="717549" y="2487084"/>
                </a:lnTo>
                <a:lnTo>
                  <a:pt x="0" y="1244600"/>
                </a:lnTo>
                <a:close/>
              </a:path>
            </a:pathLst>
          </a:custGeom>
          <a:effectLst>
            <a:outerShdw blurRad="127000" dist="50800" dir="5400000" algn="ctr" rotWithShape="0">
              <a:srgbClr val="000000">
                <a:alpha val="20000"/>
              </a:srgbClr>
            </a:outerShdw>
          </a:effectLst>
        </p:spPr>
        <p:txBody>
          <a:bodyPr wrap="square">
            <a:noAutofit/>
          </a:bodyPr>
          <a:lstStyle>
            <a:lvl1pPr>
              <a:defRPr>
                <a:latin typeface="微软雅黑" panose="020B0503020204020204" pitchFamily="34" charset="-122"/>
              </a:defRPr>
            </a:lvl1pPr>
          </a:lstStyle>
          <a:p>
            <a:endParaRPr lang="zh-CN" altLang="en-US" dirty="0"/>
          </a:p>
        </p:txBody>
      </p:sp>
      <p:sp>
        <p:nvSpPr>
          <p:cNvPr id="17" name="图片占位符 16">
            <a:extLst>
              <a:ext uri="{FF2B5EF4-FFF2-40B4-BE49-F238E27FC236}">
                <a16:creationId xmlns:a16="http://schemas.microsoft.com/office/drawing/2014/main" xmlns="" id="{17023C49-375F-4D3A-9C5E-A8C12D870E91}"/>
              </a:ext>
            </a:extLst>
          </p:cNvPr>
          <p:cNvSpPr>
            <a:spLocks noGrp="1"/>
          </p:cNvSpPr>
          <p:nvPr>
            <p:ph type="pic" sz="quarter" idx="11"/>
          </p:nvPr>
        </p:nvSpPr>
        <p:spPr>
          <a:xfrm>
            <a:off x="8856247" y="716494"/>
            <a:ext cx="2870200" cy="2484967"/>
          </a:xfrm>
          <a:custGeom>
            <a:avLst/>
            <a:gdLst>
              <a:gd name="connsiteX0" fmla="*/ 717550 w 2870200"/>
              <a:gd name="connsiteY0" fmla="*/ 0 h 2484967"/>
              <a:gd name="connsiteX1" fmla="*/ 2152650 w 2870200"/>
              <a:gd name="connsiteY1" fmla="*/ 0 h 2484967"/>
              <a:gd name="connsiteX2" fmla="*/ 2870200 w 2870200"/>
              <a:gd name="connsiteY2" fmla="*/ 1242484 h 2484967"/>
              <a:gd name="connsiteX3" fmla="*/ 2152650 w 2870200"/>
              <a:gd name="connsiteY3" fmla="*/ 2484967 h 2484967"/>
              <a:gd name="connsiteX4" fmla="*/ 717550 w 2870200"/>
              <a:gd name="connsiteY4" fmla="*/ 2484967 h 2484967"/>
              <a:gd name="connsiteX5" fmla="*/ 0 w 2870200"/>
              <a:gd name="connsiteY5" fmla="*/ 1242484 h 248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200" h="2484967">
                <a:moveTo>
                  <a:pt x="717550" y="0"/>
                </a:moveTo>
                <a:lnTo>
                  <a:pt x="2152650" y="0"/>
                </a:lnTo>
                <a:lnTo>
                  <a:pt x="2870200" y="1242484"/>
                </a:lnTo>
                <a:lnTo>
                  <a:pt x="2152650" y="2484967"/>
                </a:lnTo>
                <a:lnTo>
                  <a:pt x="717550" y="2484967"/>
                </a:lnTo>
                <a:lnTo>
                  <a:pt x="0" y="1242484"/>
                </a:lnTo>
                <a:close/>
              </a:path>
            </a:pathLst>
          </a:custGeom>
          <a:effectLst>
            <a:outerShdw blurRad="127000" dist="50800" dir="5400000" algn="ctr" rotWithShape="0">
              <a:srgbClr val="000000">
                <a:alpha val="20000"/>
              </a:srgbClr>
            </a:outerShdw>
          </a:effectLst>
        </p:spPr>
        <p:txBody>
          <a:bodyPr wrap="square">
            <a:noAutofit/>
          </a:bodyPr>
          <a:lstStyle>
            <a:lvl1pPr>
              <a:defRPr>
                <a:latin typeface="微软雅黑" panose="020B0503020204020204" pitchFamily="34" charset="-122"/>
              </a:defRPr>
            </a:lvl1pPr>
          </a:lstStyle>
          <a:p>
            <a:endParaRPr lang="zh-CN" altLang="en-US" dirty="0"/>
          </a:p>
        </p:txBody>
      </p:sp>
      <p:sp>
        <p:nvSpPr>
          <p:cNvPr id="20" name="图片占位符 19">
            <a:extLst>
              <a:ext uri="{FF2B5EF4-FFF2-40B4-BE49-F238E27FC236}">
                <a16:creationId xmlns:a16="http://schemas.microsoft.com/office/drawing/2014/main" xmlns="" id="{E5859A28-F444-47CA-9CB7-FBB3CCFB2308}"/>
              </a:ext>
            </a:extLst>
          </p:cNvPr>
          <p:cNvSpPr>
            <a:spLocks noGrp="1"/>
          </p:cNvSpPr>
          <p:nvPr>
            <p:ph type="pic" sz="quarter" idx="12"/>
          </p:nvPr>
        </p:nvSpPr>
        <p:spPr>
          <a:xfrm>
            <a:off x="6559663" y="4634442"/>
            <a:ext cx="2870200" cy="2484967"/>
          </a:xfrm>
          <a:custGeom>
            <a:avLst/>
            <a:gdLst>
              <a:gd name="connsiteX0" fmla="*/ 717550 w 2870200"/>
              <a:gd name="connsiteY0" fmla="*/ 0 h 2484966"/>
              <a:gd name="connsiteX1" fmla="*/ 2152649 w 2870200"/>
              <a:gd name="connsiteY1" fmla="*/ 0 h 2484966"/>
              <a:gd name="connsiteX2" fmla="*/ 2870200 w 2870200"/>
              <a:gd name="connsiteY2" fmla="*/ 1242484 h 2484966"/>
              <a:gd name="connsiteX3" fmla="*/ 2152649 w 2870200"/>
              <a:gd name="connsiteY3" fmla="*/ 2484966 h 2484966"/>
              <a:gd name="connsiteX4" fmla="*/ 717550 w 2870200"/>
              <a:gd name="connsiteY4" fmla="*/ 2484966 h 2484966"/>
              <a:gd name="connsiteX5" fmla="*/ 0 w 2870200"/>
              <a:gd name="connsiteY5" fmla="*/ 1242484 h 2484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200" h="2484966">
                <a:moveTo>
                  <a:pt x="717550" y="0"/>
                </a:moveTo>
                <a:lnTo>
                  <a:pt x="2152649" y="0"/>
                </a:lnTo>
                <a:lnTo>
                  <a:pt x="2870200" y="1242484"/>
                </a:lnTo>
                <a:lnTo>
                  <a:pt x="2152649" y="2484966"/>
                </a:lnTo>
                <a:lnTo>
                  <a:pt x="717550" y="2484966"/>
                </a:lnTo>
                <a:lnTo>
                  <a:pt x="0" y="1242484"/>
                </a:lnTo>
                <a:close/>
              </a:path>
            </a:pathLst>
          </a:custGeom>
          <a:effectLst>
            <a:outerShdw blurRad="127000" dist="50800" dir="5400000" algn="ctr" rotWithShape="0">
              <a:srgbClr val="000000">
                <a:alpha val="20000"/>
              </a:srgbClr>
            </a:outerShdw>
          </a:effectLst>
        </p:spPr>
        <p:txBody>
          <a:bodyPr wrap="square">
            <a:noAutofit/>
          </a:bodyPr>
          <a:lstStyle>
            <a:lvl1pPr>
              <a:defRPr>
                <a:latin typeface="微软雅黑" panose="020B0503020204020204" pitchFamily="34" charset="-122"/>
              </a:defRPr>
            </a:lvl1pPr>
          </a:lstStyle>
          <a:p>
            <a:endParaRPr lang="zh-CN" altLang="en-US" dirty="0"/>
          </a:p>
        </p:txBody>
      </p:sp>
      <p:sp>
        <p:nvSpPr>
          <p:cNvPr id="19" name="图片占位符 18">
            <a:extLst>
              <a:ext uri="{FF2B5EF4-FFF2-40B4-BE49-F238E27FC236}">
                <a16:creationId xmlns:a16="http://schemas.microsoft.com/office/drawing/2014/main" xmlns="" id="{3F25184E-842D-4CC8-B584-D31B0B526B4B}"/>
              </a:ext>
            </a:extLst>
          </p:cNvPr>
          <p:cNvSpPr>
            <a:spLocks noGrp="1"/>
          </p:cNvSpPr>
          <p:nvPr>
            <p:ph type="pic" sz="quarter" idx="13"/>
          </p:nvPr>
        </p:nvSpPr>
        <p:spPr>
          <a:xfrm>
            <a:off x="8835080" y="3334811"/>
            <a:ext cx="2868085" cy="2484967"/>
          </a:xfrm>
          <a:custGeom>
            <a:avLst/>
            <a:gdLst>
              <a:gd name="connsiteX0" fmla="*/ 717551 w 2868085"/>
              <a:gd name="connsiteY0" fmla="*/ 0 h 2484967"/>
              <a:gd name="connsiteX1" fmla="*/ 2150535 w 2868085"/>
              <a:gd name="connsiteY1" fmla="*/ 0 h 2484967"/>
              <a:gd name="connsiteX2" fmla="*/ 2868085 w 2868085"/>
              <a:gd name="connsiteY2" fmla="*/ 1242484 h 2484967"/>
              <a:gd name="connsiteX3" fmla="*/ 2150535 w 2868085"/>
              <a:gd name="connsiteY3" fmla="*/ 2484967 h 2484967"/>
              <a:gd name="connsiteX4" fmla="*/ 717551 w 2868085"/>
              <a:gd name="connsiteY4" fmla="*/ 2484967 h 2484967"/>
              <a:gd name="connsiteX5" fmla="*/ 0 w 2868085"/>
              <a:gd name="connsiteY5" fmla="*/ 1242484 h 248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8085" h="2484967">
                <a:moveTo>
                  <a:pt x="717551" y="0"/>
                </a:moveTo>
                <a:lnTo>
                  <a:pt x="2150535" y="0"/>
                </a:lnTo>
                <a:lnTo>
                  <a:pt x="2868085" y="1242484"/>
                </a:lnTo>
                <a:lnTo>
                  <a:pt x="2150535" y="2484967"/>
                </a:lnTo>
                <a:lnTo>
                  <a:pt x="717551" y="2484967"/>
                </a:lnTo>
                <a:lnTo>
                  <a:pt x="0" y="1242484"/>
                </a:lnTo>
                <a:close/>
              </a:path>
            </a:pathLst>
          </a:custGeom>
          <a:effectLst>
            <a:outerShdw blurRad="127000" dist="50800" dir="5400000" algn="ctr" rotWithShape="0">
              <a:srgbClr val="000000">
                <a:alpha val="20000"/>
              </a:srgbClr>
            </a:outerShdw>
          </a:effectLst>
        </p:spPr>
        <p:txBody>
          <a:bodyPr wrap="square">
            <a:noAutofit/>
          </a:bodyPr>
          <a:lstStyle>
            <a:lvl1pPr>
              <a:defRPr>
                <a:latin typeface="微软雅黑" panose="020B0503020204020204" pitchFamily="34" charset="-122"/>
              </a:defRPr>
            </a:lvl1pPr>
          </a:lstStyle>
          <a:p>
            <a:endParaRPr lang="zh-CN" altLang="en-US" dirty="0"/>
          </a:p>
        </p:txBody>
      </p:sp>
    </p:spTree>
    <p:extLst>
      <p:ext uri="{BB962C8B-B14F-4D97-AF65-F5344CB8AC3E}">
        <p14:creationId xmlns:p14="http://schemas.microsoft.com/office/powerpoint/2010/main" xmlns="" val="38702276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4_Custom Layout">
    <p:spTree>
      <p:nvGrpSpPr>
        <p:cNvPr id="1" name=""/>
        <p:cNvGrpSpPr/>
        <p:nvPr/>
      </p:nvGrpSpPr>
      <p:grpSpPr>
        <a:xfrm>
          <a:off x="0" y="0"/>
          <a:ext cx="0" cy="0"/>
          <a:chOff x="0" y="0"/>
          <a:chExt cx="0" cy="0"/>
        </a:xfrm>
      </p:grpSpPr>
      <p:sp>
        <p:nvSpPr>
          <p:cNvPr id="5" name="图片占位符 4">
            <a:extLst>
              <a:ext uri="{FF2B5EF4-FFF2-40B4-BE49-F238E27FC236}">
                <a16:creationId xmlns:a16="http://schemas.microsoft.com/office/drawing/2014/main" xmlns="" id="{56C08479-755E-4756-B190-EFA9AEAB03A8}"/>
              </a:ext>
            </a:extLst>
          </p:cNvPr>
          <p:cNvSpPr>
            <a:spLocks noGrp="1"/>
          </p:cNvSpPr>
          <p:nvPr>
            <p:ph type="pic" sz="quarter" idx="10"/>
          </p:nvPr>
        </p:nvSpPr>
        <p:spPr>
          <a:xfrm>
            <a:off x="7832907" y="2025663"/>
            <a:ext cx="3312000" cy="3312000"/>
          </a:xfrm>
          <a:custGeom>
            <a:avLst/>
            <a:gdLst>
              <a:gd name="connsiteX0" fmla="*/ 1656000 w 3312000"/>
              <a:gd name="connsiteY0" fmla="*/ 0 h 3312000"/>
              <a:gd name="connsiteX1" fmla="*/ 3312000 w 3312000"/>
              <a:gd name="connsiteY1" fmla="*/ 1656000 h 3312000"/>
              <a:gd name="connsiteX2" fmla="*/ 1656000 w 3312000"/>
              <a:gd name="connsiteY2" fmla="*/ 3312000 h 3312000"/>
              <a:gd name="connsiteX3" fmla="*/ 0 w 3312000"/>
              <a:gd name="connsiteY3" fmla="*/ 1656000 h 3312000"/>
              <a:gd name="connsiteX4" fmla="*/ 1656000 w 3312000"/>
              <a:gd name="connsiteY4" fmla="*/ 0 h 331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2000" h="3312000">
                <a:moveTo>
                  <a:pt x="1656000" y="0"/>
                </a:moveTo>
                <a:cubicBezTo>
                  <a:pt x="2570584" y="0"/>
                  <a:pt x="3312000" y="741416"/>
                  <a:pt x="3312000" y="1656000"/>
                </a:cubicBezTo>
                <a:cubicBezTo>
                  <a:pt x="3312000" y="2570584"/>
                  <a:pt x="2570584" y="3312000"/>
                  <a:pt x="1656000" y="3312000"/>
                </a:cubicBezTo>
                <a:cubicBezTo>
                  <a:pt x="741416" y="3312000"/>
                  <a:pt x="0" y="2570584"/>
                  <a:pt x="0" y="1656000"/>
                </a:cubicBezTo>
                <a:cubicBezTo>
                  <a:pt x="0" y="741416"/>
                  <a:pt x="741416" y="0"/>
                  <a:pt x="1656000" y="0"/>
                </a:cubicBezTo>
                <a:close/>
              </a:path>
            </a:pathLst>
          </a:custGeom>
          <a:effectLst>
            <a:outerShdw blurRad="127000" dist="50800" dir="5400000" algn="ctr" rotWithShape="0">
              <a:srgbClr val="000000">
                <a:alpha val="20000"/>
              </a:srgbClr>
            </a:outerShdw>
          </a:effectLst>
        </p:spPr>
        <p:txBody>
          <a:bodyPr wrap="square">
            <a:noAutofit/>
          </a:bodyPr>
          <a:lstStyle>
            <a:lvl1pPr>
              <a:defRPr lang="zh-CN" altLang="en-US">
                <a:latin typeface="微软雅黑" panose="020B0503020204020204" pitchFamily="34" charset="-122"/>
              </a:defRPr>
            </a:lvl1pPr>
          </a:lstStyle>
          <a:p>
            <a:pPr lvl="0"/>
            <a:endParaRPr lang="zh-CN" altLang="en-US" dirty="0"/>
          </a:p>
        </p:txBody>
      </p:sp>
    </p:spTree>
    <p:extLst>
      <p:ext uri="{BB962C8B-B14F-4D97-AF65-F5344CB8AC3E}">
        <p14:creationId xmlns:p14="http://schemas.microsoft.com/office/powerpoint/2010/main" xmlns="" val="1343422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fld id="{06D045BB-3887-4E3F-A272-E5247811F888}" type="datetimeFigureOut">
              <a:rPr lang="zh-CN" altLang="en-US" smtClean="0"/>
              <a:pPr>
                <a:defRPr/>
              </a:pPr>
              <a:t>2022/3/28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fld id="{4769E6EE-4033-4F3F-A866-667792DA3606}" type="slidenum">
              <a:rPr lang="zh-CN" altLang="en-US" smtClean="0"/>
              <a:pPr/>
              <a:t>‹#›</a:t>
            </a:fld>
            <a:endParaRPr lang="zh-CN" altLang="en-US"/>
          </a:p>
        </p:txBody>
      </p:sp>
    </p:spTree>
    <p:extLst>
      <p:ext uri="{BB962C8B-B14F-4D97-AF65-F5344CB8AC3E}">
        <p14:creationId xmlns:p14="http://schemas.microsoft.com/office/powerpoint/2010/main" xmlns="" val="738801887"/>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pPr>
              <a:defRPr/>
            </a:pPr>
            <a:fld id="{CF9B9AB7-2EB6-4185-9DCB-4AF6356386BC}" type="datetimeFigureOut">
              <a:rPr lang="zh-CN" altLang="en-US" smtClean="0"/>
              <a:pPr>
                <a:defRPr/>
              </a:pPr>
              <a:t>2022/3/28</a:t>
            </a:fld>
            <a:endParaRPr lang="zh-CN" altLang="en-US"/>
          </a:p>
        </p:txBody>
      </p:sp>
      <p:sp>
        <p:nvSpPr>
          <p:cNvPr id="5" name="Footer Placeholder 4"/>
          <p:cNvSpPr>
            <a:spLocks noGrp="1"/>
          </p:cNvSpPr>
          <p:nvPr>
            <p:ph type="ftr" sz="quarter" idx="11"/>
          </p:nvPr>
        </p:nvSpPr>
        <p:spPr/>
        <p:txBody>
          <a:bodyPr/>
          <a:lstStyle/>
          <a:p>
            <a:pPr>
              <a:defRPr/>
            </a:pPr>
            <a:endParaRPr lang="zh-CN" altLang="en-US"/>
          </a:p>
        </p:txBody>
      </p:sp>
      <p:sp>
        <p:nvSpPr>
          <p:cNvPr id="6" name="Slide Number Placeholder 5"/>
          <p:cNvSpPr>
            <a:spLocks noGrp="1"/>
          </p:cNvSpPr>
          <p:nvPr>
            <p:ph type="sldNum" sz="quarter" idx="12"/>
          </p:nvPr>
        </p:nvSpPr>
        <p:spPr/>
        <p:txBody>
          <a:bodyPr/>
          <a:lstStyle/>
          <a:p>
            <a:fld id="{90222633-1CFC-4744-B27B-E89ADF5F76A3}" type="slidenum">
              <a:rPr lang="zh-CN" altLang="en-US" smtClean="0"/>
              <a:pPr/>
              <a:t>‹#›</a:t>
            </a:fld>
            <a:endParaRPr lang="zh-CN" altLang="en-US"/>
          </a:p>
        </p:txBody>
      </p:sp>
    </p:spTree>
    <p:extLst>
      <p:ext uri="{BB962C8B-B14F-4D97-AF65-F5344CB8AC3E}">
        <p14:creationId xmlns:p14="http://schemas.microsoft.com/office/powerpoint/2010/main" xmlns="" val="4053001991"/>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pPr>
              <a:defRPr/>
            </a:pPr>
            <a:fld id="{D2FD1BE6-F418-4461-8AC3-D256C0A710B1}" type="datetimeFigureOut">
              <a:rPr lang="zh-CN" altLang="en-US" smtClean="0"/>
              <a:pPr>
                <a:defRPr/>
              </a:pPr>
              <a:t>2022/3/28</a:t>
            </a:fld>
            <a:endParaRPr lang="zh-CN" altLang="en-US"/>
          </a:p>
        </p:txBody>
      </p:sp>
      <p:sp>
        <p:nvSpPr>
          <p:cNvPr id="6" name="Footer Placeholder 5"/>
          <p:cNvSpPr>
            <a:spLocks noGrp="1"/>
          </p:cNvSpPr>
          <p:nvPr>
            <p:ph type="ftr" sz="quarter" idx="11"/>
          </p:nvPr>
        </p:nvSpPr>
        <p:spPr/>
        <p:txBody>
          <a:bodyPr/>
          <a:lstStyle/>
          <a:p>
            <a:pPr>
              <a:defRPr/>
            </a:pPr>
            <a:endParaRPr lang="zh-CN" altLang="en-US"/>
          </a:p>
        </p:txBody>
      </p:sp>
      <p:sp>
        <p:nvSpPr>
          <p:cNvPr id="7" name="Slide Number Placeholder 6"/>
          <p:cNvSpPr>
            <a:spLocks noGrp="1"/>
          </p:cNvSpPr>
          <p:nvPr>
            <p:ph type="sldNum" sz="quarter" idx="12"/>
          </p:nvPr>
        </p:nvSpPr>
        <p:spPr/>
        <p:txBody>
          <a:bodyPr/>
          <a:lstStyle/>
          <a:p>
            <a:fld id="{CFB63FA0-0751-4FD1-AA0A-BCFF0CDB5DE5}" type="slidenum">
              <a:rPr lang="zh-CN" altLang="en-US" smtClean="0"/>
              <a:pPr/>
              <a:t>‹#›</a:t>
            </a:fld>
            <a:endParaRPr lang="zh-CN" altLang="en-US"/>
          </a:p>
        </p:txBody>
      </p:sp>
    </p:spTree>
    <p:extLst>
      <p:ext uri="{BB962C8B-B14F-4D97-AF65-F5344CB8AC3E}">
        <p14:creationId xmlns:p14="http://schemas.microsoft.com/office/powerpoint/2010/main" xmlns="" val="3869369447"/>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pPr>
              <a:defRPr/>
            </a:pPr>
            <a:fld id="{920E11D0-1426-4C51-B810-275B779BA932}" type="datetimeFigureOut">
              <a:rPr lang="zh-CN" altLang="en-US" smtClean="0"/>
              <a:pPr>
                <a:defRPr/>
              </a:pPr>
              <a:t>2022/3/28</a:t>
            </a:fld>
            <a:endParaRPr lang="zh-CN" altLang="en-US"/>
          </a:p>
        </p:txBody>
      </p:sp>
      <p:sp>
        <p:nvSpPr>
          <p:cNvPr id="8" name="Footer Placeholder 7"/>
          <p:cNvSpPr>
            <a:spLocks noGrp="1"/>
          </p:cNvSpPr>
          <p:nvPr>
            <p:ph type="ftr" sz="quarter" idx="11"/>
          </p:nvPr>
        </p:nvSpPr>
        <p:spPr/>
        <p:txBody>
          <a:bodyPr/>
          <a:lstStyle/>
          <a:p>
            <a:pPr>
              <a:defRPr/>
            </a:pPr>
            <a:endParaRPr lang="zh-CN" altLang="en-US"/>
          </a:p>
        </p:txBody>
      </p:sp>
      <p:sp>
        <p:nvSpPr>
          <p:cNvPr id="9" name="Slide Number Placeholder 8"/>
          <p:cNvSpPr>
            <a:spLocks noGrp="1"/>
          </p:cNvSpPr>
          <p:nvPr>
            <p:ph type="sldNum" sz="quarter" idx="12"/>
          </p:nvPr>
        </p:nvSpPr>
        <p:spPr/>
        <p:txBody>
          <a:bodyPr/>
          <a:lstStyle/>
          <a:p>
            <a:fld id="{F838110D-3347-4AFC-839B-CCA40FE78440}" type="slidenum">
              <a:rPr lang="zh-CN" altLang="en-US" smtClean="0"/>
              <a:pPr/>
              <a:t>‹#›</a:t>
            </a:fld>
            <a:endParaRPr lang="zh-CN" altLang="en-US"/>
          </a:p>
        </p:txBody>
      </p:sp>
      <p:sp>
        <p:nvSpPr>
          <p:cNvPr id="11" name="矩形 10"/>
          <p:cNvSpPr/>
          <p:nvPr userDrawn="1"/>
        </p:nvSpPr>
        <p:spPr>
          <a:xfrm>
            <a:off x="8325228" y="4422157"/>
            <a:ext cx="775136" cy="230832"/>
          </a:xfrm>
          <a:prstGeom prst="rect">
            <a:avLst/>
          </a:prstGeom>
        </p:spPr>
        <p:txBody>
          <a:bodyPr wrap="square">
            <a:spAutoFit/>
          </a:bodyPr>
          <a:lstStyle/>
          <a:p>
            <a:pPr eaLnBrk="1" fontAlgn="auto" hangingPunct="1">
              <a:spcBef>
                <a:spcPts val="0"/>
              </a:spcBef>
              <a:spcAft>
                <a:spcPts val="0"/>
              </a:spcAft>
            </a:pPr>
            <a:r>
              <a:rPr lang="en-US" altLang="zh-CN" sz="100" dirty="0">
                <a:solidFill>
                  <a:prstClr val="white"/>
                </a:solidFill>
                <a:latin typeface="Calibri"/>
                <a:ea typeface="宋体"/>
              </a:rPr>
              <a:t>PPT</a:t>
            </a:r>
            <a:r>
              <a:rPr lang="zh-CN" altLang="en-US" sz="100" dirty="0">
                <a:solidFill>
                  <a:prstClr val="white"/>
                </a:solidFill>
                <a:latin typeface="Calibri"/>
                <a:ea typeface="宋体"/>
              </a:rPr>
              <a:t>模板下载：</a:t>
            </a:r>
            <a:r>
              <a:rPr lang="en-US" altLang="zh-CN" sz="100" dirty="0">
                <a:solidFill>
                  <a:prstClr val="white"/>
                </a:solidFill>
                <a:latin typeface="Calibri"/>
                <a:ea typeface="宋体"/>
              </a:rPr>
              <a:t>www.1ppt.com/moban/          </a:t>
            </a:r>
            <a:r>
              <a:rPr lang="zh-CN" altLang="en-US" sz="100" dirty="0">
                <a:solidFill>
                  <a:prstClr val="white"/>
                </a:solidFill>
                <a:latin typeface="Calibri"/>
                <a:ea typeface="宋体"/>
              </a:rPr>
              <a:t>行业</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www.1ppt.com/hangye/ </a:t>
            </a:r>
          </a:p>
          <a:p>
            <a:pPr eaLnBrk="1" fontAlgn="auto" hangingPunct="1">
              <a:spcBef>
                <a:spcPts val="0"/>
              </a:spcBef>
              <a:spcAft>
                <a:spcPts val="0"/>
              </a:spcAft>
            </a:pPr>
            <a:r>
              <a:rPr lang="zh-CN" altLang="en-US" sz="100" dirty="0">
                <a:solidFill>
                  <a:prstClr val="white"/>
                </a:solidFill>
                <a:latin typeface="Calibri"/>
                <a:ea typeface="宋体"/>
              </a:rPr>
              <a:t>节日</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www.1ppt.com/jieri/          PPT</a:t>
            </a:r>
            <a:r>
              <a:rPr lang="zh-CN" altLang="en-US" sz="100" dirty="0">
                <a:solidFill>
                  <a:prstClr val="white"/>
                </a:solidFill>
                <a:latin typeface="Calibri"/>
                <a:ea typeface="宋体"/>
              </a:rPr>
              <a:t>素材：</a:t>
            </a:r>
            <a:r>
              <a:rPr lang="en-US" altLang="zh-CN" sz="100" dirty="0">
                <a:solidFill>
                  <a:prstClr val="white"/>
                </a:solidFill>
                <a:latin typeface="Calibri"/>
                <a:ea typeface="宋体"/>
              </a:rPr>
              <a:t>www.1ppt.com/sucai/</a:t>
            </a:r>
          </a:p>
          <a:p>
            <a:pPr eaLnBrk="1" fontAlgn="auto" hangingPunct="1">
              <a:spcBef>
                <a:spcPts val="0"/>
              </a:spcBef>
              <a:spcAft>
                <a:spcPts val="0"/>
              </a:spcAft>
            </a:pPr>
            <a:r>
              <a:rPr lang="en-US" altLang="zh-CN" sz="100" dirty="0">
                <a:solidFill>
                  <a:prstClr val="white"/>
                </a:solidFill>
                <a:latin typeface="Calibri"/>
                <a:ea typeface="宋体"/>
              </a:rPr>
              <a:t>PPT</a:t>
            </a:r>
            <a:r>
              <a:rPr lang="zh-CN" altLang="en-US" sz="100" dirty="0">
                <a:solidFill>
                  <a:prstClr val="white"/>
                </a:solidFill>
                <a:latin typeface="Calibri"/>
                <a:ea typeface="宋体"/>
              </a:rPr>
              <a:t>背景图片：</a:t>
            </a:r>
            <a:r>
              <a:rPr lang="en-US" altLang="zh-CN" sz="100" dirty="0">
                <a:solidFill>
                  <a:prstClr val="white"/>
                </a:solidFill>
                <a:latin typeface="Calibri"/>
                <a:ea typeface="宋体"/>
              </a:rPr>
              <a:t>www.1ppt.com/beijing/        PPT</a:t>
            </a:r>
            <a:r>
              <a:rPr lang="zh-CN" altLang="en-US" sz="100" dirty="0">
                <a:solidFill>
                  <a:prstClr val="white"/>
                </a:solidFill>
                <a:latin typeface="Calibri"/>
                <a:ea typeface="宋体"/>
              </a:rPr>
              <a:t>图表：</a:t>
            </a:r>
            <a:r>
              <a:rPr lang="en-US" altLang="zh-CN" sz="100" dirty="0">
                <a:solidFill>
                  <a:prstClr val="white"/>
                </a:solidFill>
                <a:latin typeface="Calibri"/>
                <a:ea typeface="宋体"/>
              </a:rPr>
              <a:t>www.1ppt.com/tubiao/      </a:t>
            </a:r>
          </a:p>
          <a:p>
            <a:pPr eaLnBrk="1" fontAlgn="auto" hangingPunct="1">
              <a:spcBef>
                <a:spcPts val="0"/>
              </a:spcBef>
              <a:spcAft>
                <a:spcPts val="0"/>
              </a:spcAft>
            </a:pPr>
            <a:r>
              <a:rPr lang="zh-CN" altLang="en-US" sz="100" dirty="0">
                <a:solidFill>
                  <a:prstClr val="white"/>
                </a:solidFill>
                <a:latin typeface="Calibri"/>
                <a:ea typeface="宋体"/>
              </a:rPr>
              <a:t>精美</a:t>
            </a:r>
            <a:r>
              <a:rPr lang="en-US" altLang="zh-CN" sz="100" dirty="0">
                <a:solidFill>
                  <a:prstClr val="white"/>
                </a:solidFill>
                <a:latin typeface="Calibri"/>
                <a:ea typeface="宋体"/>
              </a:rPr>
              <a:t>PPT</a:t>
            </a:r>
            <a:r>
              <a:rPr lang="zh-CN" altLang="en-US" sz="100" dirty="0">
                <a:solidFill>
                  <a:prstClr val="white"/>
                </a:solidFill>
                <a:latin typeface="Calibri"/>
                <a:ea typeface="宋体"/>
              </a:rPr>
              <a:t>下载：</a:t>
            </a:r>
            <a:r>
              <a:rPr lang="en-US" altLang="zh-CN" sz="100" dirty="0">
                <a:solidFill>
                  <a:prstClr val="white"/>
                </a:solidFill>
                <a:latin typeface="Calibri"/>
                <a:ea typeface="宋体"/>
              </a:rPr>
              <a:t>www.1ppt.com/xiazai/         PPT</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www.1ppt.com/powerpoint/      </a:t>
            </a:r>
          </a:p>
          <a:p>
            <a:pPr eaLnBrk="1" fontAlgn="auto" hangingPunct="1">
              <a:spcBef>
                <a:spcPts val="0"/>
              </a:spcBef>
              <a:spcAft>
                <a:spcPts val="0"/>
              </a:spcAft>
            </a:pPr>
            <a:r>
              <a:rPr lang="en-US" altLang="zh-CN" sz="100" dirty="0">
                <a:solidFill>
                  <a:prstClr val="white"/>
                </a:solidFill>
                <a:latin typeface="Calibri"/>
                <a:ea typeface="宋体"/>
              </a:rPr>
              <a:t>PPT</a:t>
            </a:r>
            <a:r>
              <a:rPr lang="zh-CN" altLang="en-US" sz="100" dirty="0">
                <a:solidFill>
                  <a:prstClr val="white"/>
                </a:solidFill>
                <a:latin typeface="Calibri"/>
                <a:ea typeface="宋体"/>
              </a:rPr>
              <a:t>课件：</a:t>
            </a:r>
            <a:r>
              <a:rPr lang="en-US" altLang="zh-CN" sz="100" dirty="0">
                <a:solidFill>
                  <a:prstClr val="white"/>
                </a:solidFill>
                <a:latin typeface="Calibri"/>
                <a:ea typeface="宋体"/>
              </a:rPr>
              <a:t>www.1ppt.com/kejian/             </a:t>
            </a:r>
            <a:r>
              <a:rPr lang="zh-CN" altLang="en-US" sz="100" dirty="0">
                <a:solidFill>
                  <a:prstClr val="white"/>
                </a:solidFill>
                <a:latin typeface="Calibri"/>
                <a:ea typeface="宋体"/>
              </a:rPr>
              <a:t>字体下载：</a:t>
            </a:r>
            <a:r>
              <a:rPr lang="en-US" altLang="zh-CN" sz="100" dirty="0">
                <a:solidFill>
                  <a:prstClr val="white"/>
                </a:solidFill>
                <a:latin typeface="Calibri"/>
                <a:ea typeface="宋体"/>
              </a:rPr>
              <a:t>www.1ppt.com/ziti/</a:t>
            </a:r>
          </a:p>
          <a:p>
            <a:pPr eaLnBrk="1" fontAlgn="auto" hangingPunct="1">
              <a:spcBef>
                <a:spcPts val="0"/>
              </a:spcBef>
              <a:spcAft>
                <a:spcPts val="0"/>
              </a:spcAft>
            </a:pPr>
            <a:r>
              <a:rPr lang="zh-CN" altLang="en-US" sz="100" dirty="0">
                <a:solidFill>
                  <a:prstClr val="white"/>
                </a:solidFill>
                <a:latin typeface="Calibri"/>
                <a:ea typeface="宋体"/>
              </a:rPr>
              <a:t>工作总结</a:t>
            </a:r>
            <a:r>
              <a:rPr lang="en-US" altLang="zh-CN" sz="100" dirty="0">
                <a:solidFill>
                  <a:prstClr val="white"/>
                </a:solidFill>
                <a:latin typeface="Calibri"/>
                <a:ea typeface="宋体"/>
              </a:rPr>
              <a:t>PPT</a:t>
            </a:r>
            <a:r>
              <a:rPr lang="zh-CN" altLang="en-US" sz="100" dirty="0">
                <a:solidFill>
                  <a:prstClr val="white"/>
                </a:solidFill>
                <a:latin typeface="Calibri"/>
                <a:ea typeface="宋体"/>
              </a:rPr>
              <a:t>：</a:t>
            </a:r>
            <a:r>
              <a:rPr lang="en-US" altLang="zh-CN" sz="100" dirty="0">
                <a:solidFill>
                  <a:prstClr val="white"/>
                </a:solidFill>
                <a:latin typeface="Calibri"/>
                <a:ea typeface="宋体"/>
              </a:rPr>
              <a:t>www.1ppt.com/xiazai/zongjie/ </a:t>
            </a:r>
            <a:r>
              <a:rPr lang="zh-CN" altLang="en-US" sz="100" dirty="0">
                <a:solidFill>
                  <a:prstClr val="white"/>
                </a:solidFill>
                <a:latin typeface="Calibri"/>
                <a:ea typeface="宋体"/>
              </a:rPr>
              <a:t>工作计划：</a:t>
            </a:r>
            <a:r>
              <a:rPr lang="en-US" altLang="zh-CN" sz="100" dirty="0">
                <a:solidFill>
                  <a:prstClr val="white"/>
                </a:solidFill>
                <a:latin typeface="Calibri"/>
                <a:ea typeface="宋体"/>
              </a:rPr>
              <a:t>www.1ppt.com/xiazai/jihua/</a:t>
            </a:r>
          </a:p>
          <a:p>
            <a:pPr eaLnBrk="1" fontAlgn="auto" hangingPunct="1">
              <a:spcBef>
                <a:spcPts val="0"/>
              </a:spcBef>
              <a:spcAft>
                <a:spcPts val="0"/>
              </a:spcAft>
            </a:pPr>
            <a:r>
              <a:rPr lang="zh-CN" altLang="en-US" sz="100" dirty="0">
                <a:solidFill>
                  <a:prstClr val="white"/>
                </a:solidFill>
                <a:latin typeface="Calibri"/>
                <a:ea typeface="宋体"/>
              </a:rPr>
              <a:t>商务</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www.1ppt.com/moban/shangwu/  </a:t>
            </a:r>
            <a:r>
              <a:rPr lang="zh-CN" altLang="en-US" sz="100" dirty="0">
                <a:solidFill>
                  <a:prstClr val="white"/>
                </a:solidFill>
                <a:latin typeface="Calibri"/>
                <a:ea typeface="宋体"/>
              </a:rPr>
              <a:t>个人简历</a:t>
            </a:r>
            <a:r>
              <a:rPr lang="en-US" altLang="zh-CN" sz="100" dirty="0">
                <a:solidFill>
                  <a:prstClr val="white"/>
                </a:solidFill>
                <a:latin typeface="Calibri"/>
                <a:ea typeface="宋体"/>
              </a:rPr>
              <a:t>PPT</a:t>
            </a:r>
            <a:r>
              <a:rPr lang="zh-CN" altLang="en-US" sz="100" dirty="0">
                <a:solidFill>
                  <a:prstClr val="white"/>
                </a:solidFill>
                <a:latin typeface="Calibri"/>
                <a:ea typeface="宋体"/>
              </a:rPr>
              <a:t>：</a:t>
            </a:r>
            <a:r>
              <a:rPr lang="en-US" altLang="zh-CN" sz="100" dirty="0">
                <a:solidFill>
                  <a:prstClr val="white"/>
                </a:solidFill>
                <a:latin typeface="Calibri"/>
                <a:ea typeface="宋体"/>
              </a:rPr>
              <a:t>www.1ppt.com/xiazai/jianli/  </a:t>
            </a:r>
          </a:p>
          <a:p>
            <a:pPr eaLnBrk="1" fontAlgn="auto" hangingPunct="1">
              <a:spcBef>
                <a:spcPts val="0"/>
              </a:spcBef>
              <a:spcAft>
                <a:spcPts val="0"/>
              </a:spcAft>
            </a:pPr>
            <a:r>
              <a:rPr lang="zh-CN" altLang="en-US" sz="100" dirty="0">
                <a:solidFill>
                  <a:prstClr val="white"/>
                </a:solidFill>
                <a:latin typeface="Calibri"/>
                <a:ea typeface="宋体"/>
              </a:rPr>
              <a:t>毕业答辩</a:t>
            </a:r>
            <a:r>
              <a:rPr lang="en-US" altLang="zh-CN" sz="100" dirty="0">
                <a:solidFill>
                  <a:prstClr val="white"/>
                </a:solidFill>
                <a:latin typeface="Calibri"/>
                <a:ea typeface="宋体"/>
              </a:rPr>
              <a:t>PPT</a:t>
            </a:r>
            <a:r>
              <a:rPr lang="zh-CN" altLang="en-US" sz="100" dirty="0">
                <a:solidFill>
                  <a:prstClr val="white"/>
                </a:solidFill>
                <a:latin typeface="Calibri"/>
                <a:ea typeface="宋体"/>
              </a:rPr>
              <a:t>：</a:t>
            </a:r>
            <a:r>
              <a:rPr lang="en-US" altLang="zh-CN" sz="100" dirty="0">
                <a:solidFill>
                  <a:prstClr val="white"/>
                </a:solidFill>
                <a:latin typeface="Calibri"/>
                <a:ea typeface="宋体"/>
              </a:rPr>
              <a:t>www.1ppt.com/xiazai/dabian/  </a:t>
            </a:r>
            <a:r>
              <a:rPr lang="zh-CN" altLang="en-US" sz="100" dirty="0">
                <a:solidFill>
                  <a:prstClr val="white"/>
                </a:solidFill>
                <a:latin typeface="Calibri"/>
                <a:ea typeface="宋体"/>
              </a:rPr>
              <a:t>工作汇报</a:t>
            </a:r>
            <a:r>
              <a:rPr lang="en-US" altLang="zh-CN" sz="100" dirty="0">
                <a:solidFill>
                  <a:prstClr val="white"/>
                </a:solidFill>
                <a:latin typeface="Calibri"/>
                <a:ea typeface="宋体"/>
              </a:rPr>
              <a:t>PPT</a:t>
            </a:r>
            <a:r>
              <a:rPr lang="zh-CN" altLang="en-US" sz="100" dirty="0">
                <a:solidFill>
                  <a:prstClr val="white"/>
                </a:solidFill>
                <a:latin typeface="Calibri"/>
                <a:ea typeface="宋体"/>
              </a:rPr>
              <a:t>：</a:t>
            </a:r>
            <a:r>
              <a:rPr lang="en-US" altLang="zh-CN" sz="100" dirty="0">
                <a:solidFill>
                  <a:prstClr val="white"/>
                </a:solidFill>
                <a:latin typeface="Calibri"/>
                <a:ea typeface="宋体"/>
              </a:rPr>
              <a:t>www.1ppt.com/xiazai/huibao/    </a:t>
            </a:r>
          </a:p>
          <a:p>
            <a:pPr eaLnBrk="1" fontAlgn="auto" hangingPunct="1">
              <a:spcBef>
                <a:spcPts val="0"/>
              </a:spcBef>
              <a:spcAft>
                <a:spcPts val="0"/>
              </a:spcAft>
            </a:pPr>
            <a:r>
              <a:rPr lang="en-US" altLang="zh-CN" sz="100" dirty="0">
                <a:solidFill>
                  <a:prstClr val="white"/>
                </a:solidFill>
                <a:latin typeface="Calibri"/>
                <a:ea typeface="宋体"/>
              </a:rPr>
              <a:t> </a:t>
            </a:r>
          </a:p>
        </p:txBody>
      </p:sp>
    </p:spTree>
    <p:extLst>
      <p:ext uri="{BB962C8B-B14F-4D97-AF65-F5344CB8AC3E}">
        <p14:creationId xmlns:p14="http://schemas.microsoft.com/office/powerpoint/2010/main" xmlns="" val="1083532397"/>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pPr>
              <a:defRPr/>
            </a:pPr>
            <a:fld id="{71A050A5-43DA-4A5C-A304-60D2304D70DE}" type="datetimeFigureOut">
              <a:rPr lang="zh-CN" altLang="en-US" smtClean="0"/>
              <a:pPr>
                <a:defRPr/>
              </a:pPr>
              <a:t>2022/3/28</a:t>
            </a:fld>
            <a:endParaRPr lang="zh-CN" altLang="en-US"/>
          </a:p>
        </p:txBody>
      </p:sp>
      <p:sp>
        <p:nvSpPr>
          <p:cNvPr id="4" name="Footer Placeholder 3"/>
          <p:cNvSpPr>
            <a:spLocks noGrp="1"/>
          </p:cNvSpPr>
          <p:nvPr>
            <p:ph type="ftr" sz="quarter" idx="11"/>
          </p:nvPr>
        </p:nvSpPr>
        <p:spPr/>
        <p:txBody>
          <a:bodyPr/>
          <a:lstStyle/>
          <a:p>
            <a:pPr>
              <a:defRPr/>
            </a:pPr>
            <a:endParaRPr lang="zh-CN" altLang="en-US"/>
          </a:p>
        </p:txBody>
      </p:sp>
      <p:sp>
        <p:nvSpPr>
          <p:cNvPr id="5" name="Slide Number Placeholder 4"/>
          <p:cNvSpPr>
            <a:spLocks noGrp="1"/>
          </p:cNvSpPr>
          <p:nvPr>
            <p:ph type="sldNum" sz="quarter" idx="12"/>
          </p:nvPr>
        </p:nvSpPr>
        <p:spPr/>
        <p:txBody>
          <a:bodyPr/>
          <a:lstStyle/>
          <a:p>
            <a:fld id="{B59F8795-4A45-4CF6-A2F1-3F6184487FB8}" type="slidenum">
              <a:rPr lang="zh-CN" altLang="en-US" smtClean="0"/>
              <a:pPr/>
              <a:t>‹#›</a:t>
            </a:fld>
            <a:endParaRPr lang="zh-CN" altLang="en-US"/>
          </a:p>
        </p:txBody>
      </p:sp>
    </p:spTree>
    <p:extLst>
      <p:ext uri="{BB962C8B-B14F-4D97-AF65-F5344CB8AC3E}">
        <p14:creationId xmlns:p14="http://schemas.microsoft.com/office/powerpoint/2010/main" xmlns="" val="1475173455"/>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823A4A16-ECCF-495A-B14A-C7BCDDEF123A}" type="datetimeFigureOut">
              <a:rPr lang="zh-CN" altLang="en-US" smtClean="0"/>
              <a:pPr>
                <a:defRPr/>
              </a:pPr>
              <a:t>2022/3/28</a:t>
            </a:fld>
            <a:endParaRPr lang="zh-CN" altLang="en-US"/>
          </a:p>
        </p:txBody>
      </p:sp>
      <p:sp>
        <p:nvSpPr>
          <p:cNvPr id="3" name="Footer Placeholder 2"/>
          <p:cNvSpPr>
            <a:spLocks noGrp="1"/>
          </p:cNvSpPr>
          <p:nvPr>
            <p:ph type="ftr" sz="quarter" idx="11"/>
          </p:nvPr>
        </p:nvSpPr>
        <p:spPr/>
        <p:txBody>
          <a:bodyPr/>
          <a:lstStyle/>
          <a:p>
            <a:pPr>
              <a:defRPr/>
            </a:pPr>
            <a:endParaRPr lang="zh-CN" altLang="en-US"/>
          </a:p>
        </p:txBody>
      </p:sp>
      <p:sp>
        <p:nvSpPr>
          <p:cNvPr id="4" name="Slide Number Placeholder 3"/>
          <p:cNvSpPr>
            <a:spLocks noGrp="1"/>
          </p:cNvSpPr>
          <p:nvPr>
            <p:ph type="sldNum" sz="quarter" idx="12"/>
          </p:nvPr>
        </p:nvSpPr>
        <p:spPr/>
        <p:txBody>
          <a:bodyPr/>
          <a:lstStyle/>
          <a:p>
            <a:fld id="{DDDE7253-5D03-4501-ADC9-33795310BD21}" type="slidenum">
              <a:rPr lang="zh-CN" altLang="en-US" smtClean="0"/>
              <a:pPr/>
              <a:t>‹#›</a:t>
            </a:fld>
            <a:endParaRPr lang="zh-CN" altLang="en-US"/>
          </a:p>
        </p:txBody>
      </p:sp>
    </p:spTree>
    <p:extLst>
      <p:ext uri="{BB962C8B-B14F-4D97-AF65-F5344CB8AC3E}">
        <p14:creationId xmlns:p14="http://schemas.microsoft.com/office/powerpoint/2010/main" xmlns="" val="2255583396"/>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823A4A16-ECCF-495A-B14A-C7BCDDEF123A}" type="datetimeFigureOut">
              <a:rPr lang="zh-CN" altLang="en-US" smtClean="0"/>
              <a:pPr>
                <a:defRPr/>
              </a:pPr>
              <a:t>2022/3/28</a:t>
            </a:fld>
            <a:endParaRPr lang="zh-CN" altLang="en-US"/>
          </a:p>
        </p:txBody>
      </p:sp>
      <p:sp>
        <p:nvSpPr>
          <p:cNvPr id="3" name="Footer Placeholder 2"/>
          <p:cNvSpPr>
            <a:spLocks noGrp="1"/>
          </p:cNvSpPr>
          <p:nvPr>
            <p:ph type="ftr" sz="quarter" idx="11"/>
          </p:nvPr>
        </p:nvSpPr>
        <p:spPr/>
        <p:txBody>
          <a:bodyPr/>
          <a:lstStyle/>
          <a:p>
            <a:pPr>
              <a:defRPr/>
            </a:pPr>
            <a:endParaRPr lang="zh-CN" altLang="en-US"/>
          </a:p>
        </p:txBody>
      </p:sp>
      <p:sp>
        <p:nvSpPr>
          <p:cNvPr id="4" name="Slide Number Placeholder 3"/>
          <p:cNvSpPr>
            <a:spLocks noGrp="1"/>
          </p:cNvSpPr>
          <p:nvPr>
            <p:ph type="sldNum" sz="quarter" idx="12"/>
          </p:nvPr>
        </p:nvSpPr>
        <p:spPr/>
        <p:txBody>
          <a:bodyPr/>
          <a:lstStyle/>
          <a:p>
            <a:fld id="{DDDE7253-5D03-4501-ADC9-33795310BD21}" type="slidenum">
              <a:rPr lang="zh-CN" altLang="en-US" smtClean="0"/>
              <a:pPr/>
              <a:t>‹#›</a:t>
            </a:fld>
            <a:endParaRPr lang="zh-CN" altLang="en-US"/>
          </a:p>
        </p:txBody>
      </p:sp>
      <p:sp>
        <p:nvSpPr>
          <p:cNvPr id="5" name="矩形 4"/>
          <p:cNvSpPr/>
          <p:nvPr userDrawn="1"/>
        </p:nvSpPr>
        <p:spPr>
          <a:xfrm>
            <a:off x="0" y="0"/>
            <a:ext cx="12192000" cy="6858000"/>
          </a:xfrm>
          <a:prstGeom prst="rect">
            <a:avLst/>
          </a:prstGeom>
          <a:solidFill>
            <a:srgbClr val="D7DB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928602960"/>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823A4A16-ECCF-495A-B14A-C7BCDDEF123A}" type="datetimeFigureOut">
              <a:rPr lang="zh-CN" altLang="en-US" smtClean="0"/>
              <a:pPr>
                <a:defRPr/>
              </a:pPr>
              <a:t>2022/3/28</a:t>
            </a:fld>
            <a:endParaRPr lang="zh-CN" altLang="en-US"/>
          </a:p>
        </p:txBody>
      </p:sp>
      <p:sp>
        <p:nvSpPr>
          <p:cNvPr id="3" name="Footer Placeholder 2"/>
          <p:cNvSpPr>
            <a:spLocks noGrp="1"/>
          </p:cNvSpPr>
          <p:nvPr>
            <p:ph type="ftr" sz="quarter" idx="11"/>
          </p:nvPr>
        </p:nvSpPr>
        <p:spPr/>
        <p:txBody>
          <a:bodyPr/>
          <a:lstStyle/>
          <a:p>
            <a:pPr>
              <a:defRPr/>
            </a:pPr>
            <a:endParaRPr lang="zh-CN" altLang="en-US"/>
          </a:p>
        </p:txBody>
      </p:sp>
      <p:sp>
        <p:nvSpPr>
          <p:cNvPr id="4" name="Slide Number Placeholder 3"/>
          <p:cNvSpPr>
            <a:spLocks noGrp="1"/>
          </p:cNvSpPr>
          <p:nvPr>
            <p:ph type="sldNum" sz="quarter" idx="12"/>
          </p:nvPr>
        </p:nvSpPr>
        <p:spPr/>
        <p:txBody>
          <a:bodyPr/>
          <a:lstStyle/>
          <a:p>
            <a:fld id="{DDDE7253-5D03-4501-ADC9-33795310BD21}" type="slidenum">
              <a:rPr lang="zh-CN" altLang="en-US" smtClean="0"/>
              <a:pPr/>
              <a:t>‹#›</a:t>
            </a:fld>
            <a:endParaRPr lang="zh-CN" altLang="en-US"/>
          </a:p>
        </p:txBody>
      </p:sp>
      <p:sp>
        <p:nvSpPr>
          <p:cNvPr id="5" name="矩形 4"/>
          <p:cNvSpPr/>
          <p:nvPr userDrawn="1"/>
        </p:nvSpPr>
        <p:spPr>
          <a:xfrm>
            <a:off x="0" y="0"/>
            <a:ext cx="12192000" cy="6858000"/>
          </a:xfrm>
          <a:prstGeom prst="rect">
            <a:avLst/>
          </a:prstGeom>
          <a:solidFill>
            <a:srgbClr val="D7DB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314153" y="549641"/>
            <a:ext cx="552622" cy="577512"/>
            <a:chOff x="4822956" y="1288691"/>
            <a:chExt cx="2351883" cy="2457809"/>
          </a:xfrm>
        </p:grpSpPr>
        <p:sp>
          <p:nvSpPr>
            <p:cNvPr id="7" name="矩形 6"/>
            <p:cNvSpPr/>
            <p:nvPr/>
          </p:nvSpPr>
          <p:spPr>
            <a:xfrm>
              <a:off x="5154654" y="1288691"/>
              <a:ext cx="2020185" cy="2167299"/>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4822956" y="1579201"/>
              <a:ext cx="2020186" cy="216729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xmlns="" val="2517733600"/>
      </p:ext>
    </p:extLst>
  </p:cSld>
  <p:clrMapOvr>
    <a:masterClrMapping/>
  </p:clrMapOvr>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2.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春秋视觉工作室</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06D045BB-3887-4E3F-A272-E5247811F888}" type="datetimeFigureOut">
              <a:rPr lang="zh-CN" altLang="en-US" smtClean="0"/>
              <a:pPr>
                <a:defRPr/>
              </a:pPr>
              <a:t>2022/3/28</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69E6EE-4033-4F3F-A866-667792DA3606}" type="slidenum">
              <a:rPr lang="zh-CN" altLang="en-US" smtClean="0"/>
              <a:pPr/>
              <a:t>‹#›</a:t>
            </a:fld>
            <a:endParaRPr lang="zh-CN" altLang="en-US"/>
          </a:p>
        </p:txBody>
      </p:sp>
    </p:spTree>
    <p:extLst>
      <p:ext uri="{BB962C8B-B14F-4D97-AF65-F5344CB8AC3E}">
        <p14:creationId xmlns:p14="http://schemas.microsoft.com/office/powerpoint/2010/main" xmlns="" val="3259164137"/>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57" r:id="rId8"/>
    <p:sldLayoutId id="2147483758" r:id="rId9"/>
    <p:sldLayoutId id="2147483748" r:id="rId10"/>
    <p:sldLayoutId id="2147483749" r:id="rId11"/>
    <p:sldLayoutId id="2147483750" r:id="rId12"/>
    <p:sldLayoutId id="2147483751" r:id="rId13"/>
  </p:sldLayoutIdLst>
  <mc:AlternateContent xmlns:mc="http://schemas.openxmlformats.org/markup-compatibility/2006">
    <mc:Choice xmlns:p14="http://schemas.microsoft.com/office/powerpoint/2010/main" xmlns="" Requires="p14">
      <p:transition spd="slow" p14:dur="1500" advTm="3000"/>
    </mc:Choice>
    <mc:Fallback>
      <p:transition spd="slow"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054911591"/>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Lst>
  <p:txStyles>
    <p:titleStyle>
      <a:lvl1pPr algn="ctr" defTabSz="914377"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32" indent="-285744" algn="l" defTabSz="914377"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tags" Target="../tags/tag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8.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8.xml"/><Relationship Id="rId1" Type="http://schemas.openxmlformats.org/officeDocument/2006/relationships/tags" Target="../tags/tag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8.xml"/><Relationship Id="rId1" Type="http://schemas.openxmlformats.org/officeDocument/2006/relationships/tags" Target="../tags/tag5.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8.xml"/><Relationship Id="rId1" Type="http://schemas.openxmlformats.org/officeDocument/2006/relationships/tags" Target="../tags/tag6.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111307" y="1498599"/>
            <a:ext cx="2020186" cy="4913391"/>
          </a:xfrm>
          <a:prstGeom prst="rect">
            <a:avLst/>
          </a:prstGeom>
          <a:noFill/>
          <a:ln>
            <a:solidFill>
              <a:schemeClr val="tx1">
                <a:lumMod val="75000"/>
                <a:lumOff val="25000"/>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flipV="1">
            <a:off x="4615543" y="579835"/>
            <a:ext cx="4361147" cy="4361147"/>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5211225" y="1389960"/>
            <a:ext cx="2020186" cy="4913392"/>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388958" y="1665032"/>
            <a:ext cx="800219" cy="1815148"/>
          </a:xfrm>
          <a:prstGeom prst="rect">
            <a:avLst/>
          </a:prstGeom>
          <a:noFill/>
          <a:effectLst/>
        </p:spPr>
        <p:txBody>
          <a:bodyPr vert="eaVert" wrap="square" rtlCol="0">
            <a:spAutoFit/>
          </a:bodyPr>
          <a:lstStyle/>
          <a:p>
            <a:pPr algn="dist"/>
            <a:r>
              <a:rPr lang="zh-CN" altLang="en-US" sz="4000" dirty="0">
                <a:solidFill>
                  <a:schemeClr val="tx1">
                    <a:lumMod val="75000"/>
                    <a:lumOff val="25000"/>
                  </a:schemeClr>
                </a:solidFill>
                <a:latin typeface="微软雅黑 Light" panose="020B0502040204020203" pitchFamily="34" charset="-122"/>
                <a:ea typeface="微软雅黑 Light" panose="020B0502040204020203" pitchFamily="34" charset="-122"/>
                <a:cs typeface="Kartika" panose="02020503030404060203" pitchFamily="18" charset="0"/>
              </a:rPr>
              <a:t>现代文</a:t>
            </a:r>
          </a:p>
        </p:txBody>
      </p:sp>
      <p:cxnSp>
        <p:nvCxnSpPr>
          <p:cNvPr id="23" name="直接连接符 22"/>
          <p:cNvCxnSpPr/>
          <p:nvPr/>
        </p:nvCxnSpPr>
        <p:spPr>
          <a:xfrm flipH="1">
            <a:off x="3612707" y="4141347"/>
            <a:ext cx="1498600" cy="1498600"/>
          </a:xfrm>
          <a:prstGeom prst="line">
            <a:avLst/>
          </a:prstGeom>
          <a:ln w="698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6049279" y="1209935"/>
            <a:ext cx="2548054" cy="2548054"/>
          </a:xfrm>
          <a:prstGeom prst="line">
            <a:avLst/>
          </a:prstGeom>
          <a:ln w="0">
            <a:solidFill>
              <a:schemeClr val="tx1">
                <a:lumMod val="75000"/>
                <a:lumOff val="25000"/>
                <a:alpha val="52000"/>
              </a:schemeClr>
            </a:solidFill>
          </a:ln>
        </p:spPr>
        <p:style>
          <a:lnRef idx="1">
            <a:schemeClr val="accent1"/>
          </a:lnRef>
          <a:fillRef idx="0">
            <a:schemeClr val="accent1"/>
          </a:fillRef>
          <a:effectRef idx="0">
            <a:schemeClr val="accent1"/>
          </a:effectRef>
          <a:fontRef idx="minor">
            <a:schemeClr val="tx1"/>
          </a:fontRef>
        </p:style>
      </p:cxnSp>
      <p:sp>
        <p:nvSpPr>
          <p:cNvPr id="26" name="矩形 17"/>
          <p:cNvSpPr>
            <a:spLocks noChangeArrowheads="1"/>
          </p:cNvSpPr>
          <p:nvPr/>
        </p:nvSpPr>
        <p:spPr bwMode="auto">
          <a:xfrm>
            <a:off x="5464629" y="4733692"/>
            <a:ext cx="1437576" cy="156966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en-US" sz="1200" spc="300" dirty="0">
                <a:solidFill>
                  <a:schemeClr val="tx1">
                    <a:lumMod val="50000"/>
                    <a:lumOff val="50000"/>
                  </a:schemeClr>
                </a:solidFill>
                <a:latin typeface="+mn-lt"/>
                <a:ea typeface="+mn-ea"/>
                <a:cs typeface="+mn-ea"/>
                <a:sym typeface="+mn-lt"/>
              </a:rPr>
              <a:t>组员：</a:t>
            </a:r>
            <a:endParaRPr lang="en-US" altLang="zh-CN" sz="1200" spc="300" dirty="0">
              <a:solidFill>
                <a:schemeClr val="tx1">
                  <a:lumMod val="50000"/>
                  <a:lumOff val="50000"/>
                </a:schemeClr>
              </a:solidFill>
              <a:latin typeface="+mn-lt"/>
              <a:ea typeface="+mn-ea"/>
              <a:cs typeface="+mn-ea"/>
              <a:sym typeface="+mn-lt"/>
            </a:endParaRPr>
          </a:p>
          <a:p>
            <a:pPr algn="ctr"/>
            <a:r>
              <a:rPr lang="zh-CN" altLang="en-US" sz="1200" spc="300" dirty="0">
                <a:solidFill>
                  <a:schemeClr val="tx1">
                    <a:lumMod val="50000"/>
                    <a:lumOff val="50000"/>
                  </a:schemeClr>
                </a:solidFill>
                <a:cs typeface="+mn-ea"/>
                <a:sym typeface="+mn-lt"/>
              </a:rPr>
              <a:t>金乐琪</a:t>
            </a:r>
            <a:endParaRPr lang="en-US" altLang="zh-CN" sz="1200" spc="300" dirty="0">
              <a:solidFill>
                <a:schemeClr val="tx1">
                  <a:lumMod val="50000"/>
                  <a:lumOff val="50000"/>
                </a:schemeClr>
              </a:solidFill>
              <a:cs typeface="+mn-ea"/>
              <a:sym typeface="+mn-lt"/>
            </a:endParaRPr>
          </a:p>
          <a:p>
            <a:pPr algn="ctr"/>
            <a:r>
              <a:rPr lang="zh-CN" altLang="en-US" sz="1200" spc="300" dirty="0">
                <a:solidFill>
                  <a:schemeClr val="tx1">
                    <a:lumMod val="50000"/>
                    <a:lumOff val="50000"/>
                  </a:schemeClr>
                </a:solidFill>
                <a:cs typeface="+mn-ea"/>
                <a:sym typeface="+mn-lt"/>
              </a:rPr>
              <a:t>汪畋宇</a:t>
            </a:r>
            <a:endParaRPr lang="en-US" altLang="zh-CN" sz="1200" spc="300" dirty="0">
              <a:solidFill>
                <a:schemeClr val="tx1">
                  <a:lumMod val="50000"/>
                  <a:lumOff val="50000"/>
                </a:schemeClr>
              </a:solidFill>
              <a:cs typeface="+mn-ea"/>
              <a:sym typeface="+mn-lt"/>
            </a:endParaRPr>
          </a:p>
          <a:p>
            <a:pPr algn="ctr"/>
            <a:r>
              <a:rPr lang="zh-CN" altLang="en-US" sz="1200" spc="300" dirty="0">
                <a:solidFill>
                  <a:schemeClr val="tx1">
                    <a:lumMod val="50000"/>
                    <a:lumOff val="50000"/>
                  </a:schemeClr>
                </a:solidFill>
                <a:cs typeface="+mn-ea"/>
                <a:sym typeface="+mn-lt"/>
              </a:rPr>
              <a:t>汤轶涵</a:t>
            </a:r>
            <a:endParaRPr lang="en-US" altLang="zh-CN" sz="1200" spc="300" dirty="0">
              <a:solidFill>
                <a:schemeClr val="tx1">
                  <a:lumMod val="50000"/>
                  <a:lumOff val="50000"/>
                </a:schemeClr>
              </a:solidFill>
              <a:cs typeface="+mn-ea"/>
              <a:sym typeface="+mn-lt"/>
            </a:endParaRPr>
          </a:p>
          <a:p>
            <a:pPr algn="ctr"/>
            <a:r>
              <a:rPr lang="zh-CN" altLang="en-US" sz="1200" spc="300" dirty="0">
                <a:solidFill>
                  <a:schemeClr val="tx1">
                    <a:lumMod val="50000"/>
                    <a:lumOff val="50000"/>
                  </a:schemeClr>
                </a:solidFill>
                <a:cs typeface="+mn-ea"/>
                <a:sym typeface="+mn-lt"/>
              </a:rPr>
              <a:t>史逸杰</a:t>
            </a:r>
            <a:endParaRPr lang="en-US" altLang="zh-CN" sz="1200" spc="300" dirty="0">
              <a:solidFill>
                <a:schemeClr val="tx1">
                  <a:lumMod val="50000"/>
                  <a:lumOff val="50000"/>
                </a:schemeClr>
              </a:solidFill>
              <a:cs typeface="+mn-ea"/>
              <a:sym typeface="+mn-lt"/>
            </a:endParaRPr>
          </a:p>
          <a:p>
            <a:pPr algn="ctr"/>
            <a:r>
              <a:rPr lang="zh-CN" altLang="en-US" sz="1200" spc="300" dirty="0">
                <a:solidFill>
                  <a:schemeClr val="tx1">
                    <a:lumMod val="50000"/>
                    <a:lumOff val="50000"/>
                  </a:schemeClr>
                </a:solidFill>
                <a:cs typeface="+mn-ea"/>
                <a:sym typeface="+mn-lt"/>
              </a:rPr>
              <a:t>李屹哲</a:t>
            </a:r>
            <a:endParaRPr lang="en-US" altLang="zh-CN" sz="1200" spc="300" dirty="0">
              <a:solidFill>
                <a:schemeClr val="tx1">
                  <a:lumMod val="50000"/>
                  <a:lumOff val="50000"/>
                </a:schemeClr>
              </a:solidFill>
              <a:cs typeface="+mn-ea"/>
              <a:sym typeface="+mn-lt"/>
            </a:endParaRPr>
          </a:p>
          <a:p>
            <a:pPr algn="ctr"/>
            <a:r>
              <a:rPr lang="zh-CN" altLang="en-US" sz="1200" spc="300" dirty="0">
                <a:solidFill>
                  <a:schemeClr val="tx1">
                    <a:lumMod val="50000"/>
                    <a:lumOff val="50000"/>
                  </a:schemeClr>
                </a:solidFill>
                <a:cs typeface="+mn-ea"/>
                <a:sym typeface="+mn-lt"/>
              </a:rPr>
              <a:t>王奕梵</a:t>
            </a:r>
            <a:endParaRPr lang="en-US" altLang="zh-CN" sz="1200" spc="300" dirty="0">
              <a:solidFill>
                <a:schemeClr val="tx1">
                  <a:lumMod val="50000"/>
                  <a:lumOff val="50000"/>
                </a:schemeClr>
              </a:solidFill>
              <a:cs typeface="+mn-ea"/>
              <a:sym typeface="+mn-lt"/>
            </a:endParaRPr>
          </a:p>
          <a:p>
            <a:pPr algn="ctr"/>
            <a:r>
              <a:rPr lang="zh-CN" altLang="en-US" sz="1200" spc="300" dirty="0">
                <a:solidFill>
                  <a:schemeClr val="tx1">
                    <a:lumMod val="50000"/>
                    <a:lumOff val="50000"/>
                  </a:schemeClr>
                </a:solidFill>
                <a:cs typeface="+mn-ea"/>
                <a:sym typeface="+mn-lt"/>
              </a:rPr>
              <a:t>沈思远</a:t>
            </a:r>
            <a:endParaRPr lang="zh-CN" altLang="en-US" sz="1200" spc="300" dirty="0">
              <a:solidFill>
                <a:schemeClr val="tx1">
                  <a:lumMod val="50000"/>
                  <a:lumOff val="50000"/>
                </a:schemeClr>
              </a:solidFill>
              <a:latin typeface="+mn-lt"/>
              <a:ea typeface="+mn-ea"/>
              <a:cs typeface="+mn-ea"/>
              <a:sym typeface="+mn-lt"/>
            </a:endParaRPr>
          </a:p>
        </p:txBody>
      </p:sp>
      <p:cxnSp>
        <p:nvCxnSpPr>
          <p:cNvPr id="4" name="直接连接符 3"/>
          <p:cNvCxnSpPr/>
          <p:nvPr/>
        </p:nvCxnSpPr>
        <p:spPr>
          <a:xfrm>
            <a:off x="5473932" y="4676754"/>
            <a:ext cx="140768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文本框 20"/>
          <p:cNvSpPr txBox="1"/>
          <p:nvPr/>
        </p:nvSpPr>
        <p:spPr>
          <a:xfrm>
            <a:off x="6098025" y="3632584"/>
            <a:ext cx="1107996" cy="939417"/>
          </a:xfrm>
          <a:prstGeom prst="rect">
            <a:avLst/>
          </a:prstGeom>
          <a:noFill/>
          <a:effectLst/>
        </p:spPr>
        <p:txBody>
          <a:bodyPr vert="eaVert" wrap="square" rtlCol="0">
            <a:spAutoFit/>
          </a:bodyPr>
          <a:lstStyle/>
          <a:p>
            <a:pPr algn="dist"/>
            <a:r>
              <a:rPr lang="zh-CN" altLang="en-US" sz="6000" b="1" dirty="0">
                <a:solidFill>
                  <a:schemeClr val="tx1">
                    <a:lumMod val="75000"/>
                    <a:lumOff val="25000"/>
                  </a:schemeClr>
                </a:solidFill>
                <a:latin typeface="微软雅黑 Light" panose="020B0502040204020203" pitchFamily="34" charset="-122"/>
                <a:ea typeface="微软雅黑 Light" panose="020B0502040204020203" pitchFamily="34" charset="-122"/>
                <a:cs typeface="Kartika" panose="02020503030404060203" pitchFamily="18" charset="0"/>
              </a:rPr>
              <a:t>贰</a:t>
            </a:r>
          </a:p>
        </p:txBody>
      </p:sp>
    </p:spTree>
    <p:extLst>
      <p:ext uri="{BB962C8B-B14F-4D97-AF65-F5344CB8AC3E}">
        <p14:creationId xmlns:p14="http://schemas.microsoft.com/office/powerpoint/2010/main" xmlns="" val="108147433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6000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500" fill="hold"/>
                                        <p:tgtEl>
                                          <p:spTgt spid="19"/>
                                        </p:tgtEl>
                                        <p:attrNameLst>
                                          <p:attrName>ppt_x</p:attrName>
                                        </p:attrNameLst>
                                      </p:cBhvr>
                                      <p:tavLst>
                                        <p:tav tm="0">
                                          <p:val>
                                            <p:strVal val="#ppt_x"/>
                                          </p:val>
                                        </p:tav>
                                        <p:tav tm="100000">
                                          <p:val>
                                            <p:strVal val="#ppt_x"/>
                                          </p:val>
                                        </p:tav>
                                      </p:tavLst>
                                    </p:anim>
                                    <p:anim calcmode="lin" valueType="num">
                                      <p:cBhvr additive="base">
                                        <p:cTn id="8" dur="150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1" accel="6000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500" fill="hold"/>
                                        <p:tgtEl>
                                          <p:spTgt spid="20"/>
                                        </p:tgtEl>
                                        <p:attrNameLst>
                                          <p:attrName>ppt_x</p:attrName>
                                        </p:attrNameLst>
                                      </p:cBhvr>
                                      <p:tavLst>
                                        <p:tav tm="0">
                                          <p:val>
                                            <p:strVal val="#ppt_x"/>
                                          </p:val>
                                        </p:tav>
                                        <p:tav tm="100000">
                                          <p:val>
                                            <p:strVal val="#ppt_x"/>
                                          </p:val>
                                        </p:tav>
                                      </p:tavLst>
                                    </p:anim>
                                    <p:anim calcmode="lin" valueType="num">
                                      <p:cBhvr additive="base">
                                        <p:cTn id="12" dur="1500" fill="hold"/>
                                        <p:tgtEl>
                                          <p:spTgt spid="20"/>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4" fill="hold"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ipe(down)">
                                      <p:cBhvr>
                                        <p:cTn id="16" dur="500"/>
                                        <p:tgtEl>
                                          <p:spTgt spid="18"/>
                                        </p:tgtEl>
                                      </p:cBhvr>
                                    </p:animEffect>
                                  </p:childTnLst>
                                </p:cTn>
                              </p:par>
                              <p:par>
                                <p:cTn id="17" presetID="47"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1000"/>
                                        <p:tgtEl>
                                          <p:spTgt spid="21"/>
                                        </p:tgtEl>
                                      </p:cBhvr>
                                    </p:animEffect>
                                    <p:anim calcmode="lin" valueType="num">
                                      <p:cBhvr>
                                        <p:cTn id="20" dur="1000" fill="hold"/>
                                        <p:tgtEl>
                                          <p:spTgt spid="21"/>
                                        </p:tgtEl>
                                        <p:attrNameLst>
                                          <p:attrName>ppt_x</p:attrName>
                                        </p:attrNameLst>
                                      </p:cBhvr>
                                      <p:tavLst>
                                        <p:tav tm="0">
                                          <p:val>
                                            <p:strVal val="#ppt_x"/>
                                          </p:val>
                                        </p:tav>
                                        <p:tav tm="100000">
                                          <p:val>
                                            <p:strVal val="#ppt_x"/>
                                          </p:val>
                                        </p:tav>
                                      </p:tavLst>
                                    </p:anim>
                                    <p:anim calcmode="lin" valueType="num">
                                      <p:cBhvr>
                                        <p:cTn id="21" dur="1000" fill="hold"/>
                                        <p:tgtEl>
                                          <p:spTgt spid="21"/>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par>
                                <p:cTn id="27" presetID="2" presetClass="entr" presetSubtype="12" accel="6000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1250" fill="hold"/>
                                        <p:tgtEl>
                                          <p:spTgt spid="23"/>
                                        </p:tgtEl>
                                        <p:attrNameLst>
                                          <p:attrName>ppt_x</p:attrName>
                                        </p:attrNameLst>
                                      </p:cBhvr>
                                      <p:tavLst>
                                        <p:tav tm="0">
                                          <p:val>
                                            <p:strVal val="0-#ppt_w/2"/>
                                          </p:val>
                                        </p:tav>
                                        <p:tav tm="100000">
                                          <p:val>
                                            <p:strVal val="#ppt_x"/>
                                          </p:val>
                                        </p:tav>
                                      </p:tavLst>
                                    </p:anim>
                                    <p:anim calcmode="lin" valueType="num">
                                      <p:cBhvr additive="base">
                                        <p:cTn id="30" dur="1250" fill="hold"/>
                                        <p:tgtEl>
                                          <p:spTgt spid="23"/>
                                        </p:tgtEl>
                                        <p:attrNameLst>
                                          <p:attrName>ppt_y</p:attrName>
                                        </p:attrNameLst>
                                      </p:cBhvr>
                                      <p:tavLst>
                                        <p:tav tm="0">
                                          <p:val>
                                            <p:strVal val="1+#ppt_h/2"/>
                                          </p:val>
                                        </p:tav>
                                        <p:tav tm="100000">
                                          <p:val>
                                            <p:strVal val="#ppt_y"/>
                                          </p:val>
                                        </p:tav>
                                      </p:tavLst>
                                    </p:anim>
                                  </p:childTnLst>
                                </p:cTn>
                              </p:par>
                              <p:par>
                                <p:cTn id="31" presetID="2" presetClass="entr" presetSubtype="3" accel="6000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1250" fill="hold"/>
                                        <p:tgtEl>
                                          <p:spTgt spid="24"/>
                                        </p:tgtEl>
                                        <p:attrNameLst>
                                          <p:attrName>ppt_x</p:attrName>
                                        </p:attrNameLst>
                                      </p:cBhvr>
                                      <p:tavLst>
                                        <p:tav tm="0">
                                          <p:val>
                                            <p:strVal val="1+#ppt_w/2"/>
                                          </p:val>
                                        </p:tav>
                                        <p:tav tm="100000">
                                          <p:val>
                                            <p:strVal val="#ppt_x"/>
                                          </p:val>
                                        </p:tav>
                                      </p:tavLst>
                                    </p:anim>
                                    <p:anim calcmode="lin" valueType="num">
                                      <p:cBhvr additive="base">
                                        <p:cTn id="34" dur="1250" fill="hold"/>
                                        <p:tgtEl>
                                          <p:spTgt spid="24"/>
                                        </p:tgtEl>
                                        <p:attrNameLst>
                                          <p:attrName>ppt_y</p:attrName>
                                        </p:attrNameLst>
                                      </p:cBhvr>
                                      <p:tavLst>
                                        <p:tav tm="0">
                                          <p:val>
                                            <p:strVal val="0-#ppt_h/2"/>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additive="base">
                                        <p:cTn id="37" dur="500" fill="hold"/>
                                        <p:tgtEl>
                                          <p:spTgt spid="4"/>
                                        </p:tgtEl>
                                        <p:attrNameLst>
                                          <p:attrName>ppt_x</p:attrName>
                                        </p:attrNameLst>
                                      </p:cBhvr>
                                      <p:tavLst>
                                        <p:tav tm="0">
                                          <p:val>
                                            <p:strVal val="1+#ppt_w/2"/>
                                          </p:val>
                                        </p:tav>
                                        <p:tav tm="100000">
                                          <p:val>
                                            <p:strVal val="#ppt_x"/>
                                          </p:val>
                                        </p:tav>
                                      </p:tavLst>
                                    </p:anim>
                                    <p:anim calcmode="lin" valueType="num">
                                      <p:cBhvr additive="base">
                                        <p:cTn id="38" dur="500" fill="hold"/>
                                        <p:tgtEl>
                                          <p:spTgt spid="4"/>
                                        </p:tgtEl>
                                        <p:attrNameLst>
                                          <p:attrName>ppt_y</p:attrName>
                                        </p:attrNameLst>
                                      </p:cBhvr>
                                      <p:tavLst>
                                        <p:tav tm="0">
                                          <p:val>
                                            <p:strVal val="#ppt_y"/>
                                          </p:val>
                                        </p:tav>
                                        <p:tav tm="100000">
                                          <p:val>
                                            <p:strVal val="#ppt_y"/>
                                          </p:val>
                                        </p:tav>
                                      </p:tavLst>
                                    </p:anim>
                                  </p:childTnLst>
                                </p:cTn>
                              </p:par>
                              <p:par>
                                <p:cTn id="39" presetID="10" presetClass="entr" presetSubtype="0" fill="hold" grpId="0" nodeType="withEffect">
                                  <p:stCondLst>
                                    <p:cond delay="0"/>
                                  </p:stCondLst>
                                  <p:iterate type="lt">
                                    <p:tmPct val="10000"/>
                                  </p:iterate>
                                  <p:childTnLst>
                                    <p:set>
                                      <p:cBhvr>
                                        <p:cTn id="40" dur="1" fill="hold">
                                          <p:stCondLst>
                                            <p:cond delay="0"/>
                                          </p:stCondLst>
                                        </p:cTn>
                                        <p:tgtEl>
                                          <p:spTgt spid="26"/>
                                        </p:tgtEl>
                                        <p:attrNameLst>
                                          <p:attrName>style.visibility</p:attrName>
                                        </p:attrNameLst>
                                      </p:cBhvr>
                                      <p:to>
                                        <p:strVal val="visible"/>
                                      </p:to>
                                    </p:set>
                                    <p:animEffect transition="in" filter="fade">
                                      <p:cBhvr>
                                        <p:cTn id="4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19" grpId="0" animBg="1"/>
      <p:bldP spid="21" grpId="0"/>
      <p:bldP spid="26"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V="1">
            <a:off x="1414130" y="2879942"/>
            <a:ext cx="866770" cy="866770"/>
          </a:xfrm>
          <a:prstGeom prst="line">
            <a:avLst/>
          </a:prstGeom>
          <a:ln w="0">
            <a:solidFill>
              <a:schemeClr val="tx1">
                <a:lumMod val="75000"/>
                <a:lumOff val="25000"/>
                <a:alpha val="52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9172" y="671120"/>
            <a:ext cx="1976145" cy="2123658"/>
          </a:xfrm>
          <a:prstGeom prst="rect">
            <a:avLst/>
          </a:prstGeom>
          <a:noFill/>
          <a:effectLst/>
        </p:spPr>
        <p:txBody>
          <a:bodyPr wrap="square" rtlCol="0">
            <a:spAutoFit/>
          </a:bodyPr>
          <a:lstStyle/>
          <a:p>
            <a:pPr algn="dist"/>
            <a:r>
              <a:rPr lang="zh-CN" altLang="en-US" sz="6600" dirty="0">
                <a:solidFill>
                  <a:schemeClr val="tx1">
                    <a:lumMod val="75000"/>
                    <a:lumOff val="25000"/>
                  </a:schemeClr>
                </a:solidFill>
                <a:latin typeface="微软雅黑" panose="020B0503020204020204" pitchFamily="34" charset="-122"/>
                <a:ea typeface="微软雅黑" panose="020B0503020204020204" pitchFamily="34" charset="-122"/>
                <a:cs typeface="Kartika" panose="02020503030404060203" pitchFamily="18" charset="0"/>
              </a:rPr>
              <a:t>题型分类</a:t>
            </a:r>
          </a:p>
        </p:txBody>
      </p:sp>
      <p:cxnSp>
        <p:nvCxnSpPr>
          <p:cNvPr id="16" name="直接连接符 15"/>
          <p:cNvCxnSpPr/>
          <p:nvPr/>
        </p:nvCxnSpPr>
        <p:spPr>
          <a:xfrm flipV="1">
            <a:off x="307706" y="2122679"/>
            <a:ext cx="3277828" cy="3277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2651249" y="2335625"/>
            <a:ext cx="866770" cy="866770"/>
          </a:xfrm>
          <a:prstGeom prst="line">
            <a:avLst/>
          </a:prstGeom>
          <a:ln w="0">
            <a:solidFill>
              <a:schemeClr val="tx1">
                <a:lumMod val="75000"/>
                <a:lumOff val="25000"/>
                <a:alpha val="52000"/>
              </a:schemeClr>
            </a:solidFill>
          </a:ln>
        </p:spPr>
        <p:style>
          <a:lnRef idx="1">
            <a:schemeClr val="accent1"/>
          </a:lnRef>
          <a:fillRef idx="0">
            <a:schemeClr val="accent1"/>
          </a:fillRef>
          <a:effectRef idx="0">
            <a:schemeClr val="accent1"/>
          </a:effectRef>
          <a:fontRef idx="minor">
            <a:schemeClr val="tx1"/>
          </a:fontRef>
        </p:style>
      </p:cxnSp>
      <p:grpSp>
        <p:nvGrpSpPr>
          <p:cNvPr id="14" name="组合 13"/>
          <p:cNvGrpSpPr/>
          <p:nvPr/>
        </p:nvGrpSpPr>
        <p:grpSpPr>
          <a:xfrm>
            <a:off x="4130390" y="2137755"/>
            <a:ext cx="5716785" cy="707886"/>
            <a:chOff x="3986015" y="1711248"/>
            <a:chExt cx="5716785" cy="707886"/>
          </a:xfrm>
        </p:grpSpPr>
        <p:sp>
          <p:nvSpPr>
            <p:cNvPr id="10" name="TextBox 64"/>
            <p:cNvSpPr>
              <a:spLocks noChangeArrowheads="1"/>
            </p:cNvSpPr>
            <p:nvPr/>
          </p:nvSpPr>
          <p:spPr bwMode="auto">
            <a:xfrm>
              <a:off x="4586719" y="1723948"/>
              <a:ext cx="3781315" cy="646331"/>
            </a:xfrm>
            <a:prstGeom prst="rect">
              <a:avLst/>
            </a:prstGeom>
            <a:noFill/>
            <a:ln w="9525">
              <a:noFill/>
              <a:miter lim="800000"/>
              <a:headEnd/>
              <a:tailEnd/>
            </a:ln>
          </p:spPr>
          <p:txBody>
            <a:bodyPr wrap="square" lIns="91440" tIns="45720" rIns="91440" bIns="45720">
              <a:spAutoFit/>
            </a:bodyPr>
            <a:lstStyle/>
            <a:p>
              <a:r>
                <a:rPr lang="zh-CN" altLang="en-US" sz="3600" dirty="0">
                  <a:solidFill>
                    <a:schemeClr val="tx1">
                      <a:lumMod val="75000"/>
                      <a:lumOff val="25000"/>
                    </a:schemeClr>
                  </a:solidFill>
                  <a:latin typeface="微软雅黑 Light" pitchFamily="34" charset="-122"/>
                  <a:ea typeface="微软雅黑 Light" pitchFamily="34" charset="-122"/>
                  <a:cs typeface="+mn-ea"/>
                  <a:sym typeface="+mn-lt"/>
                </a:rPr>
                <a:t>理解</a:t>
              </a:r>
            </a:p>
          </p:txBody>
        </p:sp>
        <p:sp>
          <p:nvSpPr>
            <p:cNvPr id="13" name="TextBox 64"/>
            <p:cNvSpPr>
              <a:spLocks noChangeArrowheads="1"/>
            </p:cNvSpPr>
            <p:nvPr/>
          </p:nvSpPr>
          <p:spPr bwMode="auto">
            <a:xfrm>
              <a:off x="4193481" y="1723948"/>
              <a:ext cx="518681" cy="646331"/>
            </a:xfrm>
            <a:prstGeom prst="rect">
              <a:avLst/>
            </a:prstGeom>
            <a:noFill/>
            <a:ln w="9525">
              <a:noFill/>
              <a:miter lim="800000"/>
              <a:headEnd/>
              <a:tailEnd/>
            </a:ln>
          </p:spPr>
          <p:txBody>
            <a:bodyPr wrap="square" lIns="91440" tIns="45720" rIns="91440" bIns="45720">
              <a:spAutoFit/>
            </a:bodyPr>
            <a:lstStyle/>
            <a:p>
              <a:r>
                <a:rPr lang="en-US" altLang="zh-CN" sz="3600" dirty="0">
                  <a:solidFill>
                    <a:schemeClr val="tx1">
                      <a:lumMod val="75000"/>
                      <a:lumOff val="25000"/>
                    </a:schemeClr>
                  </a:solidFill>
                  <a:latin typeface="Agency FB" panose="020B0503020202020204" pitchFamily="34" charset="0"/>
                  <a:cs typeface="+mn-ea"/>
                  <a:sym typeface="+mn-lt"/>
                </a:rPr>
                <a:t>1</a:t>
              </a:r>
              <a:endParaRPr lang="zh-CN" altLang="en-US" sz="3600" dirty="0">
                <a:solidFill>
                  <a:schemeClr val="tx1">
                    <a:lumMod val="75000"/>
                    <a:lumOff val="25000"/>
                  </a:schemeClr>
                </a:solidFill>
                <a:latin typeface="Agency FB" panose="020B0503020202020204" pitchFamily="34" charset="0"/>
                <a:cs typeface="+mn-ea"/>
                <a:sym typeface="+mn-lt"/>
              </a:endParaRPr>
            </a:p>
          </p:txBody>
        </p:sp>
        <p:sp>
          <p:nvSpPr>
            <p:cNvPr id="3" name="矩形 2"/>
            <p:cNvSpPr/>
            <p:nvPr/>
          </p:nvSpPr>
          <p:spPr>
            <a:xfrm>
              <a:off x="3986015" y="1711248"/>
              <a:ext cx="5716785" cy="707886"/>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17" name="组合 16"/>
          <p:cNvGrpSpPr/>
          <p:nvPr/>
        </p:nvGrpSpPr>
        <p:grpSpPr>
          <a:xfrm>
            <a:off x="4130390" y="2835367"/>
            <a:ext cx="5716785" cy="707886"/>
            <a:chOff x="3986015" y="1711248"/>
            <a:chExt cx="5716785" cy="707886"/>
          </a:xfrm>
        </p:grpSpPr>
        <p:sp>
          <p:nvSpPr>
            <p:cNvPr id="18" name="TextBox 64"/>
            <p:cNvSpPr>
              <a:spLocks noChangeArrowheads="1"/>
            </p:cNvSpPr>
            <p:nvPr/>
          </p:nvSpPr>
          <p:spPr bwMode="auto">
            <a:xfrm>
              <a:off x="4586719" y="1723948"/>
              <a:ext cx="3781315" cy="646331"/>
            </a:xfrm>
            <a:prstGeom prst="rect">
              <a:avLst/>
            </a:prstGeom>
            <a:noFill/>
            <a:ln w="9525">
              <a:noFill/>
              <a:miter lim="800000"/>
              <a:headEnd/>
              <a:tailEnd/>
            </a:ln>
          </p:spPr>
          <p:txBody>
            <a:bodyPr wrap="square" lIns="91440" tIns="45720" rIns="91440" bIns="45720">
              <a:spAutoFit/>
            </a:bodyPr>
            <a:lstStyle/>
            <a:p>
              <a:r>
                <a:rPr lang="zh-CN" altLang="en-US" sz="3600" dirty="0">
                  <a:solidFill>
                    <a:schemeClr val="tx1">
                      <a:lumMod val="75000"/>
                      <a:lumOff val="25000"/>
                    </a:schemeClr>
                  </a:solidFill>
                  <a:latin typeface="微软雅黑 Light" pitchFamily="34" charset="-122"/>
                  <a:ea typeface="微软雅黑 Light" pitchFamily="34" charset="-122"/>
                  <a:cs typeface="+mn-ea"/>
                  <a:sym typeface="+mn-lt"/>
                </a:rPr>
                <a:t>运用</a:t>
              </a:r>
            </a:p>
          </p:txBody>
        </p:sp>
        <p:sp>
          <p:nvSpPr>
            <p:cNvPr id="19" name="TextBox 64"/>
            <p:cNvSpPr>
              <a:spLocks noChangeArrowheads="1"/>
            </p:cNvSpPr>
            <p:nvPr/>
          </p:nvSpPr>
          <p:spPr bwMode="auto">
            <a:xfrm>
              <a:off x="4193481" y="1723948"/>
              <a:ext cx="518681" cy="646331"/>
            </a:xfrm>
            <a:prstGeom prst="rect">
              <a:avLst/>
            </a:prstGeom>
            <a:noFill/>
            <a:ln w="9525">
              <a:noFill/>
              <a:miter lim="800000"/>
              <a:headEnd/>
              <a:tailEnd/>
            </a:ln>
          </p:spPr>
          <p:txBody>
            <a:bodyPr wrap="square" lIns="91440" tIns="45720" rIns="91440" bIns="45720">
              <a:spAutoFit/>
            </a:bodyPr>
            <a:lstStyle/>
            <a:p>
              <a:r>
                <a:rPr lang="en-US" altLang="zh-CN" sz="3600" dirty="0">
                  <a:solidFill>
                    <a:schemeClr val="tx1">
                      <a:lumMod val="75000"/>
                      <a:lumOff val="25000"/>
                    </a:schemeClr>
                  </a:solidFill>
                  <a:latin typeface="Agency FB" panose="020B0503020202020204" pitchFamily="34" charset="0"/>
                  <a:cs typeface="+mn-ea"/>
                  <a:sym typeface="+mn-lt"/>
                </a:rPr>
                <a:t>2</a:t>
              </a:r>
              <a:endParaRPr lang="zh-CN" altLang="en-US" sz="3600" dirty="0">
                <a:solidFill>
                  <a:schemeClr val="tx1">
                    <a:lumMod val="75000"/>
                    <a:lumOff val="25000"/>
                  </a:schemeClr>
                </a:solidFill>
                <a:latin typeface="Agency FB" panose="020B0503020202020204" pitchFamily="34" charset="0"/>
                <a:cs typeface="+mn-ea"/>
                <a:sym typeface="+mn-lt"/>
              </a:endParaRPr>
            </a:p>
          </p:txBody>
        </p:sp>
        <p:sp>
          <p:nvSpPr>
            <p:cNvPr id="20" name="矩形 19"/>
            <p:cNvSpPr/>
            <p:nvPr/>
          </p:nvSpPr>
          <p:spPr>
            <a:xfrm>
              <a:off x="3986015" y="1711248"/>
              <a:ext cx="5716785" cy="707886"/>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1" name="组合 20"/>
          <p:cNvGrpSpPr/>
          <p:nvPr/>
        </p:nvGrpSpPr>
        <p:grpSpPr>
          <a:xfrm>
            <a:off x="4130389" y="3532979"/>
            <a:ext cx="5716785" cy="707886"/>
            <a:chOff x="3986015" y="1711248"/>
            <a:chExt cx="5716785" cy="707886"/>
          </a:xfrm>
        </p:grpSpPr>
        <p:sp>
          <p:nvSpPr>
            <p:cNvPr id="22" name="TextBox 64"/>
            <p:cNvSpPr>
              <a:spLocks noChangeArrowheads="1"/>
            </p:cNvSpPr>
            <p:nvPr/>
          </p:nvSpPr>
          <p:spPr bwMode="auto">
            <a:xfrm>
              <a:off x="4586719" y="1723948"/>
              <a:ext cx="3781315" cy="646331"/>
            </a:xfrm>
            <a:prstGeom prst="rect">
              <a:avLst/>
            </a:prstGeom>
            <a:noFill/>
            <a:ln w="9525">
              <a:noFill/>
              <a:miter lim="800000"/>
              <a:headEnd/>
              <a:tailEnd/>
            </a:ln>
          </p:spPr>
          <p:txBody>
            <a:bodyPr wrap="square" lIns="91440" tIns="45720" rIns="91440" bIns="45720">
              <a:spAutoFit/>
            </a:bodyPr>
            <a:lstStyle/>
            <a:p>
              <a:r>
                <a:rPr lang="zh-CN" altLang="en-US" sz="3600" dirty="0">
                  <a:solidFill>
                    <a:schemeClr val="tx1">
                      <a:lumMod val="75000"/>
                      <a:lumOff val="25000"/>
                    </a:schemeClr>
                  </a:solidFill>
                  <a:latin typeface="微软雅黑 Light" pitchFamily="34" charset="-122"/>
                  <a:ea typeface="微软雅黑 Light" pitchFamily="34" charset="-122"/>
                  <a:cs typeface="+mn-ea"/>
                  <a:sym typeface="+mn-lt"/>
                </a:rPr>
                <a:t>综合</a:t>
              </a:r>
            </a:p>
          </p:txBody>
        </p:sp>
        <p:sp>
          <p:nvSpPr>
            <p:cNvPr id="23" name="TextBox 64"/>
            <p:cNvSpPr>
              <a:spLocks noChangeArrowheads="1"/>
            </p:cNvSpPr>
            <p:nvPr/>
          </p:nvSpPr>
          <p:spPr bwMode="auto">
            <a:xfrm>
              <a:off x="4193481" y="1723948"/>
              <a:ext cx="518681" cy="646331"/>
            </a:xfrm>
            <a:prstGeom prst="rect">
              <a:avLst/>
            </a:prstGeom>
            <a:noFill/>
            <a:ln w="9525">
              <a:noFill/>
              <a:miter lim="800000"/>
              <a:headEnd/>
              <a:tailEnd/>
            </a:ln>
          </p:spPr>
          <p:txBody>
            <a:bodyPr wrap="square" lIns="91440" tIns="45720" rIns="91440" bIns="45720">
              <a:spAutoFit/>
            </a:bodyPr>
            <a:lstStyle/>
            <a:p>
              <a:r>
                <a:rPr lang="en-US" altLang="zh-CN" sz="3600" dirty="0">
                  <a:solidFill>
                    <a:schemeClr val="tx1">
                      <a:lumMod val="75000"/>
                      <a:lumOff val="25000"/>
                    </a:schemeClr>
                  </a:solidFill>
                  <a:latin typeface="Agency FB" panose="020B0503020202020204" pitchFamily="34" charset="0"/>
                  <a:cs typeface="+mn-ea"/>
                  <a:sym typeface="+mn-lt"/>
                </a:rPr>
                <a:t>3</a:t>
              </a:r>
              <a:endParaRPr lang="zh-CN" altLang="en-US" sz="3600" dirty="0">
                <a:solidFill>
                  <a:schemeClr val="tx1">
                    <a:lumMod val="75000"/>
                    <a:lumOff val="25000"/>
                  </a:schemeClr>
                </a:solidFill>
                <a:latin typeface="Agency FB" panose="020B0503020202020204" pitchFamily="34" charset="0"/>
                <a:cs typeface="+mn-ea"/>
                <a:sym typeface="+mn-lt"/>
              </a:endParaRPr>
            </a:p>
          </p:txBody>
        </p:sp>
        <p:sp>
          <p:nvSpPr>
            <p:cNvPr id="25" name="矩形 24"/>
            <p:cNvSpPr/>
            <p:nvPr/>
          </p:nvSpPr>
          <p:spPr>
            <a:xfrm>
              <a:off x="3986015" y="1711248"/>
              <a:ext cx="5716785" cy="707886"/>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42" name="组合 41"/>
          <p:cNvGrpSpPr/>
          <p:nvPr/>
        </p:nvGrpSpPr>
        <p:grpSpPr>
          <a:xfrm>
            <a:off x="4128785" y="4513152"/>
            <a:ext cx="5716785" cy="707886"/>
            <a:chOff x="3986015" y="1711248"/>
            <a:chExt cx="5716785" cy="707886"/>
          </a:xfrm>
        </p:grpSpPr>
        <p:sp>
          <p:nvSpPr>
            <p:cNvPr id="43" name="TextBox 64"/>
            <p:cNvSpPr>
              <a:spLocks noChangeArrowheads="1"/>
            </p:cNvSpPr>
            <p:nvPr/>
          </p:nvSpPr>
          <p:spPr bwMode="auto">
            <a:xfrm>
              <a:off x="4028454" y="1752824"/>
              <a:ext cx="3781315" cy="646331"/>
            </a:xfrm>
            <a:prstGeom prst="rect">
              <a:avLst/>
            </a:prstGeom>
            <a:noFill/>
            <a:ln w="9525">
              <a:noFill/>
              <a:miter lim="800000"/>
              <a:headEnd/>
              <a:tailEnd/>
            </a:ln>
          </p:spPr>
          <p:txBody>
            <a:bodyPr wrap="square" lIns="91440" tIns="45720" rIns="91440" bIns="45720">
              <a:spAutoFit/>
            </a:bodyPr>
            <a:lstStyle/>
            <a:p>
              <a:r>
                <a:rPr lang="zh-CN" altLang="en-US" sz="3600" dirty="0">
                  <a:solidFill>
                    <a:schemeClr val="tx1">
                      <a:lumMod val="75000"/>
                      <a:lumOff val="25000"/>
                    </a:schemeClr>
                  </a:solidFill>
                  <a:latin typeface="微软雅黑 Light" pitchFamily="34" charset="-122"/>
                  <a:ea typeface="微软雅黑 Light" pitchFamily="34" charset="-122"/>
                  <a:cs typeface="+mn-ea"/>
                  <a:sym typeface="+mn-lt"/>
                </a:rPr>
                <a:t>见</a:t>
              </a:r>
              <a:r>
                <a:rPr lang="en-US" altLang="zh-CN" sz="3600" dirty="0">
                  <a:solidFill>
                    <a:schemeClr val="tx1">
                      <a:lumMod val="75000"/>
                      <a:lumOff val="25000"/>
                    </a:schemeClr>
                  </a:solidFill>
                  <a:latin typeface="微软雅黑 Light" pitchFamily="34" charset="-122"/>
                  <a:ea typeface="微软雅黑 Light" pitchFamily="34" charset="-122"/>
                  <a:cs typeface="+mn-ea"/>
                  <a:sym typeface="+mn-lt"/>
                </a:rPr>
                <a:t>《</a:t>
              </a:r>
              <a:r>
                <a:rPr lang="zh-CN" altLang="en-US" sz="3600" dirty="0">
                  <a:solidFill>
                    <a:schemeClr val="tx1">
                      <a:lumMod val="75000"/>
                      <a:lumOff val="25000"/>
                    </a:schemeClr>
                  </a:solidFill>
                  <a:latin typeface="微软雅黑 Light" pitchFamily="34" charset="-122"/>
                  <a:ea typeface="微软雅黑 Light" pitchFamily="34" charset="-122"/>
                  <a:cs typeface="+mn-ea"/>
                  <a:sym typeface="+mn-lt"/>
                </a:rPr>
                <a:t>零距离</a:t>
              </a:r>
              <a:r>
                <a:rPr lang="en-US" altLang="zh-CN" sz="3600" dirty="0">
                  <a:solidFill>
                    <a:schemeClr val="tx1">
                      <a:lumMod val="75000"/>
                      <a:lumOff val="25000"/>
                    </a:schemeClr>
                  </a:solidFill>
                  <a:latin typeface="微软雅黑 Light" pitchFamily="34" charset="-122"/>
                  <a:ea typeface="微软雅黑 Light" pitchFamily="34" charset="-122"/>
                  <a:cs typeface="+mn-ea"/>
                  <a:sym typeface="+mn-lt"/>
                </a:rPr>
                <a:t>》P90</a:t>
              </a:r>
              <a:endParaRPr lang="zh-CN" altLang="en-US" sz="3600" dirty="0">
                <a:solidFill>
                  <a:schemeClr val="tx1">
                    <a:lumMod val="75000"/>
                    <a:lumOff val="25000"/>
                  </a:schemeClr>
                </a:solidFill>
                <a:latin typeface="Agency FB" panose="020B0503020202020204" pitchFamily="34" charset="0"/>
                <a:cs typeface="+mn-ea"/>
                <a:sym typeface="+mn-lt"/>
              </a:endParaRPr>
            </a:p>
          </p:txBody>
        </p:sp>
        <p:sp>
          <p:nvSpPr>
            <p:cNvPr id="45" name="矩形 44"/>
            <p:cNvSpPr/>
            <p:nvPr/>
          </p:nvSpPr>
          <p:spPr>
            <a:xfrm>
              <a:off x="3986015" y="1711248"/>
              <a:ext cx="5716785" cy="707886"/>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Tree>
    <p:extLst>
      <p:ext uri="{BB962C8B-B14F-4D97-AF65-F5344CB8AC3E}">
        <p14:creationId xmlns:p14="http://schemas.microsoft.com/office/powerpoint/2010/main" xmlns="" val="3005287094"/>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2" presetClass="entr" presetSubtype="1"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up)">
                                      <p:cBhvr>
                                        <p:cTn id="11" dur="500"/>
                                        <p:tgtEl>
                                          <p:spTgt spid="2"/>
                                        </p:tgtEl>
                                      </p:cBhvr>
                                    </p:animEffect>
                                  </p:childTnLst>
                                </p:cTn>
                              </p:par>
                              <p:par>
                                <p:cTn id="12" presetID="22" presetClass="entr" presetSubtype="1" fill="hold" nodeType="with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wipe(up)">
                                      <p:cBhvr>
                                        <p:cTn id="14" dur="500"/>
                                        <p:tgtEl>
                                          <p:spTgt spid="24"/>
                                        </p:tgtEl>
                                      </p:cBhvr>
                                    </p:animEffect>
                                  </p:childTnLst>
                                </p:cTn>
                              </p:par>
                              <p:par>
                                <p:cTn id="15" presetID="22" presetClass="entr" presetSubtype="1"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up)">
                                      <p:cBhvr>
                                        <p:cTn id="17" dur="500"/>
                                        <p:tgtEl>
                                          <p:spTgt spid="16"/>
                                        </p:tgtEl>
                                      </p:cBhvr>
                                    </p:animEffect>
                                  </p:childTnLst>
                                </p:cTn>
                              </p:par>
                              <p:par>
                                <p:cTn id="18" presetID="2" presetClass="entr" presetSubtype="2" accel="30000" fill="hold" nodeType="with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1000" fill="hold"/>
                                        <p:tgtEl>
                                          <p:spTgt spid="14"/>
                                        </p:tgtEl>
                                        <p:attrNameLst>
                                          <p:attrName>ppt_x</p:attrName>
                                        </p:attrNameLst>
                                      </p:cBhvr>
                                      <p:tavLst>
                                        <p:tav tm="0">
                                          <p:val>
                                            <p:strVal val="1+#ppt_w/2"/>
                                          </p:val>
                                        </p:tav>
                                        <p:tav tm="100000">
                                          <p:val>
                                            <p:strVal val="#ppt_x"/>
                                          </p:val>
                                        </p:tav>
                                      </p:tavLst>
                                    </p:anim>
                                    <p:anim calcmode="lin" valueType="num">
                                      <p:cBhvr additive="base">
                                        <p:cTn id="21" dur="1000" fill="hold"/>
                                        <p:tgtEl>
                                          <p:spTgt spid="14"/>
                                        </p:tgtEl>
                                        <p:attrNameLst>
                                          <p:attrName>ppt_y</p:attrName>
                                        </p:attrNameLst>
                                      </p:cBhvr>
                                      <p:tavLst>
                                        <p:tav tm="0">
                                          <p:val>
                                            <p:strVal val="#ppt_y"/>
                                          </p:val>
                                        </p:tav>
                                        <p:tav tm="100000">
                                          <p:val>
                                            <p:strVal val="#ppt_y"/>
                                          </p:val>
                                        </p:tav>
                                      </p:tavLst>
                                    </p:anim>
                                  </p:childTnLst>
                                </p:cTn>
                              </p:par>
                              <p:par>
                                <p:cTn id="22" presetID="2" presetClass="entr" presetSubtype="2" accel="30000" fill="hold" nodeType="withEffect">
                                  <p:stCondLst>
                                    <p:cond delay="10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1000" fill="hold"/>
                                        <p:tgtEl>
                                          <p:spTgt spid="17"/>
                                        </p:tgtEl>
                                        <p:attrNameLst>
                                          <p:attrName>ppt_x</p:attrName>
                                        </p:attrNameLst>
                                      </p:cBhvr>
                                      <p:tavLst>
                                        <p:tav tm="0">
                                          <p:val>
                                            <p:strVal val="1+#ppt_w/2"/>
                                          </p:val>
                                        </p:tav>
                                        <p:tav tm="100000">
                                          <p:val>
                                            <p:strVal val="#ppt_x"/>
                                          </p:val>
                                        </p:tav>
                                      </p:tavLst>
                                    </p:anim>
                                    <p:anim calcmode="lin" valueType="num">
                                      <p:cBhvr additive="base">
                                        <p:cTn id="25" dur="1000" fill="hold"/>
                                        <p:tgtEl>
                                          <p:spTgt spid="17"/>
                                        </p:tgtEl>
                                        <p:attrNameLst>
                                          <p:attrName>ppt_y</p:attrName>
                                        </p:attrNameLst>
                                      </p:cBhvr>
                                      <p:tavLst>
                                        <p:tav tm="0">
                                          <p:val>
                                            <p:strVal val="#ppt_y"/>
                                          </p:val>
                                        </p:tav>
                                        <p:tav tm="100000">
                                          <p:val>
                                            <p:strVal val="#ppt_y"/>
                                          </p:val>
                                        </p:tav>
                                      </p:tavLst>
                                    </p:anim>
                                  </p:childTnLst>
                                </p:cTn>
                              </p:par>
                              <p:par>
                                <p:cTn id="26" presetID="2" presetClass="entr" presetSubtype="2" accel="30000" fill="hold" nodeType="withEffect">
                                  <p:stCondLst>
                                    <p:cond delay="200"/>
                                  </p:stCondLst>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1000" fill="hold"/>
                                        <p:tgtEl>
                                          <p:spTgt spid="21"/>
                                        </p:tgtEl>
                                        <p:attrNameLst>
                                          <p:attrName>ppt_x</p:attrName>
                                        </p:attrNameLst>
                                      </p:cBhvr>
                                      <p:tavLst>
                                        <p:tav tm="0">
                                          <p:val>
                                            <p:strVal val="1+#ppt_w/2"/>
                                          </p:val>
                                        </p:tav>
                                        <p:tav tm="100000">
                                          <p:val>
                                            <p:strVal val="#ppt_x"/>
                                          </p:val>
                                        </p:tav>
                                      </p:tavLst>
                                    </p:anim>
                                    <p:anim calcmode="lin" valueType="num">
                                      <p:cBhvr additive="base">
                                        <p:cTn id="29" dur="1000" fill="hold"/>
                                        <p:tgtEl>
                                          <p:spTgt spid="21"/>
                                        </p:tgtEl>
                                        <p:attrNameLst>
                                          <p:attrName>ppt_y</p:attrName>
                                        </p:attrNameLst>
                                      </p:cBhvr>
                                      <p:tavLst>
                                        <p:tav tm="0">
                                          <p:val>
                                            <p:strVal val="#ppt_y"/>
                                          </p:val>
                                        </p:tav>
                                        <p:tav tm="100000">
                                          <p:val>
                                            <p:strVal val="#ppt_y"/>
                                          </p:val>
                                        </p:tav>
                                      </p:tavLst>
                                    </p:anim>
                                  </p:childTnLst>
                                </p:cTn>
                              </p:par>
                              <p:par>
                                <p:cTn id="30" presetID="2" presetClass="entr" presetSubtype="2" accel="30000" fill="hold" nodeType="withEffect">
                                  <p:stCondLst>
                                    <p:cond delay="300"/>
                                  </p:stCondLst>
                                  <p:childTnLst>
                                    <p:set>
                                      <p:cBhvr>
                                        <p:cTn id="31" dur="1" fill="hold">
                                          <p:stCondLst>
                                            <p:cond delay="0"/>
                                          </p:stCondLst>
                                        </p:cTn>
                                        <p:tgtEl>
                                          <p:spTgt spid="42"/>
                                        </p:tgtEl>
                                        <p:attrNameLst>
                                          <p:attrName>style.visibility</p:attrName>
                                        </p:attrNameLst>
                                      </p:cBhvr>
                                      <p:to>
                                        <p:strVal val="visible"/>
                                      </p:to>
                                    </p:set>
                                    <p:anim calcmode="lin" valueType="num">
                                      <p:cBhvr additive="base">
                                        <p:cTn id="32" dur="1000" fill="hold"/>
                                        <p:tgtEl>
                                          <p:spTgt spid="42"/>
                                        </p:tgtEl>
                                        <p:attrNameLst>
                                          <p:attrName>ppt_x</p:attrName>
                                        </p:attrNameLst>
                                      </p:cBhvr>
                                      <p:tavLst>
                                        <p:tav tm="0">
                                          <p:val>
                                            <p:strVal val="1+#ppt_w/2"/>
                                          </p:val>
                                        </p:tav>
                                        <p:tav tm="100000">
                                          <p:val>
                                            <p:strVal val="#ppt_x"/>
                                          </p:val>
                                        </p:tav>
                                      </p:tavLst>
                                    </p:anim>
                                    <p:anim calcmode="lin" valueType="num">
                                      <p:cBhvr additive="base">
                                        <p:cTn id="33" dur="1000" fill="hold"/>
                                        <p:tgtEl>
                                          <p:spTgt spid="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457200" y="274638"/>
            <a:ext cx="8229600" cy="1143000"/>
          </a:xfrm>
          <a:prstGeom prst="rect">
            <a:avLst/>
          </a:prstGeom>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sz="4400" b="0" i="0" u="none" strike="noStrike" kern="1200" cap="none" spc="0" normalizeH="0" baseline="0" noProof="0">
                <a:ln>
                  <a:noFill/>
                </a:ln>
                <a:solidFill>
                  <a:schemeClr val="tx1"/>
                </a:solidFill>
                <a:effectLst/>
                <a:uLnTx/>
                <a:uFillTx/>
                <a:latin typeface="+mj-lt"/>
                <a:ea typeface="+mj-ea"/>
                <a:cs typeface="+mj-cs"/>
              </a:rPr>
              <a:t>题型归类</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3" name="内容占位符 2"/>
          <p:cNvSpPr txBox="1">
            <a:spLocks/>
          </p:cNvSpPr>
          <p:nvPr/>
        </p:nvSpPr>
        <p:spPr>
          <a:xfrm>
            <a:off x="457200" y="1600200"/>
            <a:ext cx="8229600" cy="4525963"/>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800" b="1" dirty="0">
                <a:latin typeface="+mn-ea"/>
                <a:ea typeface="+mn-ea"/>
              </a:rPr>
              <a:t>1</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理解</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1" i="0" u="none" strike="noStrike" kern="1200" cap="none" spc="0" normalizeH="0" baseline="0" noProof="0" dirty="0">
                <a:ln>
                  <a:noFill/>
                </a:ln>
                <a:solidFill>
                  <a:schemeClr val="tx1"/>
                </a:solidFill>
                <a:effectLst/>
                <a:uLnTx/>
                <a:uFillTx/>
                <a:latin typeface="+mn-ea"/>
                <a:ea typeface="+mn-ea"/>
                <a:cs typeface="+mn-cs"/>
              </a:rPr>
              <a:t>1.1</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理解词语，句子在文中的含义</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1" i="0" u="none" strike="noStrike" kern="1200" cap="none" spc="0" normalizeH="0" baseline="0" noProof="0" dirty="0">
                <a:ln>
                  <a:noFill/>
                </a:ln>
                <a:solidFill>
                  <a:schemeClr val="tx1"/>
                </a:solidFill>
                <a:effectLst/>
                <a:uLnTx/>
                <a:uFillTx/>
                <a:latin typeface="+mn-ea"/>
                <a:ea typeface="+mn-ea"/>
                <a:cs typeface="+mn-cs"/>
              </a:rPr>
              <a:t>1.2</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概括部分或整体的作品内容</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1" i="0" u="none" strike="noStrike" kern="1200" cap="none" spc="0" normalizeH="0" baseline="0" noProof="0" dirty="0">
                <a:ln>
                  <a:noFill/>
                </a:ln>
                <a:solidFill>
                  <a:schemeClr val="tx1"/>
                </a:solidFill>
                <a:effectLst/>
                <a:uLnTx/>
                <a:uFillTx/>
                <a:latin typeface="+mn-ea"/>
                <a:ea typeface="+mn-ea"/>
                <a:cs typeface="+mn-cs"/>
              </a:rPr>
              <a:t>1.3</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概括对象特点，作品主旨，核心思想</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1" i="0" u="none" strike="noStrike" kern="1200" cap="none" spc="0" normalizeH="0" baseline="0" noProof="0" dirty="0">
                <a:ln>
                  <a:noFill/>
                </a:ln>
                <a:solidFill>
                  <a:schemeClr val="tx1"/>
                </a:solidFill>
                <a:effectLst/>
                <a:uLnTx/>
                <a:uFillTx/>
                <a:latin typeface="+mn-ea"/>
                <a:ea typeface="+mn-ea"/>
                <a:cs typeface="+mn-cs"/>
              </a:rPr>
              <a:t>1.4</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概括结构特点，梳理行文线索和思路</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457200" y="274638"/>
            <a:ext cx="8229600" cy="1143000"/>
          </a:xfrm>
          <a:prstGeom prst="rect">
            <a:avLst/>
          </a:prstGeom>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sz="4400" b="0" i="0" u="none" strike="noStrike" kern="1200" cap="none" spc="0" normalizeH="0" baseline="0" noProof="0" dirty="0">
                <a:ln>
                  <a:noFill/>
                </a:ln>
                <a:solidFill>
                  <a:schemeClr val="tx1"/>
                </a:solidFill>
                <a:effectLst/>
                <a:uLnTx/>
                <a:uFillTx/>
                <a:latin typeface="+mj-lt"/>
                <a:ea typeface="+mj-ea"/>
                <a:cs typeface="+mj-cs"/>
              </a:rPr>
              <a:t>题型归类</a:t>
            </a:r>
          </a:p>
        </p:txBody>
      </p:sp>
      <p:sp>
        <p:nvSpPr>
          <p:cNvPr id="3" name="内容占位符 2"/>
          <p:cNvSpPr txBox="1">
            <a:spLocks/>
          </p:cNvSpPr>
          <p:nvPr/>
        </p:nvSpPr>
        <p:spPr>
          <a:xfrm>
            <a:off x="457199" y="1600200"/>
            <a:ext cx="10925033" cy="4525963"/>
          </a:xfrm>
          <a:prstGeom prst="rect">
            <a:avLst/>
          </a:prstGeo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2</a:t>
            </a:r>
            <a:r>
              <a:rPr lang="zh-CN" altLang="zh-CN" sz="2800" b="1" dirty="0">
                <a:latin typeface="+mn-ea"/>
                <a:ea typeface="+mn-ea"/>
              </a:rPr>
              <a:t>运用</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2.1</a:t>
            </a:r>
            <a:r>
              <a:rPr lang="zh-CN" altLang="zh-CN" sz="2800" b="1" dirty="0">
                <a:latin typeface="+mn-ea"/>
                <a:ea typeface="+mn-ea"/>
              </a:rPr>
              <a:t>分析词，句，段在文中的作用</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2.2</a:t>
            </a:r>
            <a:r>
              <a:rPr lang="zh-CN" altLang="zh-CN" sz="2800" b="1" dirty="0">
                <a:latin typeface="+mn-ea"/>
                <a:ea typeface="+mn-ea"/>
              </a:rPr>
              <a:t>分析选材，组材的特点和作用</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2.3</a:t>
            </a:r>
            <a:r>
              <a:rPr lang="zh-CN" altLang="zh-CN" sz="2800" b="1" dirty="0">
                <a:latin typeface="+mn-ea"/>
                <a:ea typeface="+mn-ea"/>
              </a:rPr>
              <a:t>分析作品各部分间的联系</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2.4</a:t>
            </a:r>
            <a:r>
              <a:rPr lang="zh-CN" altLang="zh-CN" sz="2800" b="1" dirty="0">
                <a:latin typeface="+mn-ea"/>
                <a:ea typeface="+mn-ea"/>
              </a:rPr>
              <a:t>分析作品中所表现得人，事，景，物与情，志，理的关系</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2.5</a:t>
            </a:r>
            <a:r>
              <a:rPr lang="zh-CN" altLang="zh-CN" sz="2800" b="1" dirty="0">
                <a:latin typeface="+mn-ea"/>
                <a:ea typeface="+mn-ea"/>
              </a:rPr>
              <a:t>分析作者的情感，写作的背景和意图</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endParaRPr lang="zh-CN" altLang="en-US" sz="2800" dirty="0"/>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457200" y="274638"/>
            <a:ext cx="8229600" cy="1143000"/>
          </a:xfrm>
          <a:prstGeom prst="rect">
            <a:avLst/>
          </a:prstGeom>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sz="4400" b="0" i="0" u="none" strike="noStrike" kern="1200" cap="none" spc="0" normalizeH="0" baseline="0" noProof="0">
                <a:ln>
                  <a:noFill/>
                </a:ln>
                <a:solidFill>
                  <a:schemeClr val="tx1"/>
                </a:solidFill>
                <a:effectLst/>
                <a:uLnTx/>
                <a:uFillTx/>
                <a:latin typeface="+mj-lt"/>
                <a:ea typeface="+mj-ea"/>
                <a:cs typeface="+mj-cs"/>
              </a:rPr>
              <a:t>题型归类</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3" name="内容占位符 2"/>
          <p:cNvSpPr txBox="1">
            <a:spLocks/>
          </p:cNvSpPr>
          <p:nvPr/>
        </p:nvSpPr>
        <p:spPr>
          <a:xfrm>
            <a:off x="457200" y="1368184"/>
            <a:ext cx="8229600" cy="4525963"/>
          </a:xfrm>
          <a:prstGeom prst="rect">
            <a:avLst/>
          </a:prstGeom>
        </p:spPr>
        <p:txBody>
          <a:bodyPr>
            <a:no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a:t>
            </a:r>
            <a:r>
              <a:rPr lang="zh-CN" altLang="zh-CN" sz="2800" b="1" dirty="0">
                <a:latin typeface="+mn-ea"/>
                <a:ea typeface="+mn-ea"/>
              </a:rPr>
              <a:t>综合</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3.1</a:t>
            </a:r>
            <a:r>
              <a:rPr lang="zh-CN" altLang="zh-CN" sz="2800" b="1" dirty="0">
                <a:latin typeface="+mn-ea"/>
                <a:ea typeface="+mn-ea"/>
              </a:rPr>
              <a:t>赏析作品语言特点</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3.2</a:t>
            </a:r>
            <a:r>
              <a:rPr lang="zh-CN" altLang="zh-CN" sz="2800" b="1" dirty="0">
                <a:latin typeface="+mn-ea"/>
                <a:ea typeface="+mn-ea"/>
              </a:rPr>
              <a:t>赏析作品的构思特点</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3.3</a:t>
            </a:r>
            <a:r>
              <a:rPr lang="zh-CN" altLang="zh-CN" sz="2800" b="1" dirty="0">
                <a:latin typeface="+mn-ea"/>
                <a:ea typeface="+mn-ea"/>
              </a:rPr>
              <a:t>赏析词句的表现力及其表达效果</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3.4</a:t>
            </a:r>
            <a:r>
              <a:rPr lang="zh-CN" altLang="zh-CN" sz="2800" b="1" dirty="0">
                <a:latin typeface="+mn-ea"/>
                <a:ea typeface="+mn-ea"/>
              </a:rPr>
              <a:t>赏析作品使用的表现手法及其表达效果</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3.5</a:t>
            </a:r>
            <a:r>
              <a:rPr lang="zh-CN" altLang="zh-CN" sz="2800" b="1" dirty="0">
                <a:latin typeface="+mn-ea"/>
                <a:ea typeface="+mn-ea"/>
              </a:rPr>
              <a:t>赏析，评价作品塑造的艺术形象</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3.6</a:t>
            </a:r>
            <a:r>
              <a:rPr lang="zh-CN" altLang="zh-CN" sz="2800" b="1" dirty="0">
                <a:latin typeface="+mn-ea"/>
                <a:ea typeface="+mn-ea"/>
              </a:rPr>
              <a:t>评析作品使用的手法</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3.7</a:t>
            </a:r>
            <a:r>
              <a:rPr lang="zh-CN" altLang="zh-CN" sz="2800" b="1" dirty="0">
                <a:latin typeface="+mn-ea"/>
                <a:ea typeface="+mn-ea"/>
              </a:rPr>
              <a:t>评析作品内容，思想的意义和价值</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3.8</a:t>
            </a:r>
            <a:r>
              <a:rPr lang="zh-CN" altLang="zh-CN" sz="2800" b="1" dirty="0">
                <a:latin typeface="+mn-ea"/>
                <a:ea typeface="+mn-ea"/>
              </a:rPr>
              <a:t>根据作品内容，进行联想，想像，推断</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3.9</a:t>
            </a:r>
            <a:r>
              <a:rPr lang="zh-CN" altLang="zh-CN" sz="2800" b="1" dirty="0">
                <a:latin typeface="+mn-ea"/>
                <a:ea typeface="+mn-ea"/>
              </a:rPr>
              <a:t>探究作品内涵，形成自己的见解</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4922874" y="1516960"/>
            <a:ext cx="2020186" cy="2167299"/>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822956" y="1579201"/>
            <a:ext cx="2020186" cy="216729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4"/>
          <p:cNvSpPr>
            <a:spLocks noChangeArrowheads="1"/>
          </p:cNvSpPr>
          <p:nvPr/>
        </p:nvSpPr>
        <p:spPr bwMode="auto">
          <a:xfrm>
            <a:off x="4850386" y="1655048"/>
            <a:ext cx="2165161" cy="1862048"/>
          </a:xfrm>
          <a:prstGeom prst="rect">
            <a:avLst/>
          </a:prstGeom>
          <a:noFill/>
          <a:ln w="9525">
            <a:noFill/>
            <a:miter lim="800000"/>
            <a:headEnd/>
            <a:tailEnd/>
          </a:ln>
        </p:spPr>
        <p:txBody>
          <a:bodyPr wrap="square" lIns="91440" tIns="45720" rIns="91440" bIns="45720">
            <a:spAutoFit/>
          </a:bodyPr>
          <a:lstStyle/>
          <a:p>
            <a:pPr algn="ctr"/>
            <a:r>
              <a:rPr lang="zh-CN" altLang="en-US" sz="11500" dirty="0">
                <a:solidFill>
                  <a:schemeClr val="tx1">
                    <a:lumMod val="75000"/>
                    <a:lumOff val="25000"/>
                  </a:schemeClr>
                </a:solidFill>
                <a:effectLst>
                  <a:outerShdw blurRad="50800" dist="38100" dir="16200000" rotWithShape="0">
                    <a:prstClr val="black">
                      <a:alpha val="40000"/>
                    </a:prstClr>
                  </a:outerShdw>
                </a:effectLst>
                <a:latin typeface="Agency FB" panose="020B0503020202020204" pitchFamily="34" charset="0"/>
                <a:cs typeface="+mn-ea"/>
                <a:sym typeface="+mn-lt"/>
              </a:rPr>
              <a:t>壹</a:t>
            </a:r>
          </a:p>
        </p:txBody>
      </p:sp>
      <p:sp>
        <p:nvSpPr>
          <p:cNvPr id="8" name="TextBox 64"/>
          <p:cNvSpPr>
            <a:spLocks noChangeArrowheads="1"/>
          </p:cNvSpPr>
          <p:nvPr/>
        </p:nvSpPr>
        <p:spPr bwMode="auto">
          <a:xfrm>
            <a:off x="4199203" y="3884588"/>
            <a:ext cx="3429148" cy="590931"/>
          </a:xfrm>
          <a:prstGeom prst="rect">
            <a:avLst/>
          </a:prstGeom>
          <a:noFill/>
          <a:ln w="9525">
            <a:noFill/>
            <a:miter lim="800000"/>
            <a:headEnd/>
            <a:tailEnd/>
          </a:ln>
        </p:spPr>
        <p:txBody>
          <a:bodyPr wrap="square" lIns="91440" tIns="45720" rIns="91440" bIns="45720">
            <a:spAutoFit/>
          </a:bodyPr>
          <a:lstStyle/>
          <a:p>
            <a:pPr lvl="0" eaLnBrk="1" fontAlgn="auto" hangingPunct="1">
              <a:lnSpc>
                <a:spcPct val="90000"/>
              </a:lnSpc>
              <a:spcAft>
                <a:spcPts val="0"/>
              </a:spcAft>
              <a:defRPr/>
            </a:pPr>
            <a:r>
              <a:rPr lang="zh-CN" altLang="zh-CN" sz="3600" dirty="0">
                <a:latin typeface="+mn-ea"/>
                <a:ea typeface="+mn-ea"/>
              </a:rPr>
              <a:t>词句段</a:t>
            </a:r>
            <a:r>
              <a:rPr lang="zh-CN" altLang="en-US" sz="3600" dirty="0">
                <a:latin typeface="+mn-ea"/>
                <a:ea typeface="+mn-ea"/>
              </a:rPr>
              <a:t>理解运用</a:t>
            </a:r>
          </a:p>
        </p:txBody>
      </p:sp>
      <p:cxnSp>
        <p:nvCxnSpPr>
          <p:cNvPr id="10" name="直接连接符 9"/>
          <p:cNvCxnSpPr/>
          <p:nvPr/>
        </p:nvCxnSpPr>
        <p:spPr>
          <a:xfrm flipH="1">
            <a:off x="2231573" y="3746500"/>
            <a:ext cx="1680892" cy="2860892"/>
          </a:xfrm>
          <a:prstGeom prst="line">
            <a:avLst/>
          </a:prstGeom>
          <a:ln>
            <a:solidFill>
              <a:schemeClr val="tx1">
                <a:lumMod val="75000"/>
                <a:lumOff val="25000"/>
                <a:alpha val="48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7558589" y="1761037"/>
            <a:ext cx="986828" cy="1679583"/>
          </a:xfrm>
          <a:prstGeom prst="line">
            <a:avLst/>
          </a:prstGeom>
          <a:ln w="571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165806" y="2600828"/>
            <a:ext cx="718815" cy="1223425"/>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xmlns="" val="2105019892"/>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par>
                                <p:cTn id="18" presetID="14" presetClass="entr" presetSubtype="10"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randombar(horizontal)">
                                      <p:cBhvr>
                                        <p:cTn id="20" dur="500"/>
                                        <p:tgtEl>
                                          <p:spTgt spid="10"/>
                                        </p:tgtEl>
                                      </p:cBhvr>
                                    </p:animEffect>
                                  </p:childTnLst>
                                </p:cTn>
                              </p:par>
                              <p:par>
                                <p:cTn id="21" presetID="14" presetClass="entr" presetSubtype="1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randombar(horizontal)">
                                      <p:cBhvr>
                                        <p:cTn id="23" dur="500"/>
                                        <p:tgtEl>
                                          <p:spTgt spid="11"/>
                                        </p:tgtEl>
                                      </p:cBhvr>
                                    </p:animEffect>
                                  </p:childTnLst>
                                </p:cTn>
                              </p:par>
                              <p:par>
                                <p:cTn id="24" presetID="14" presetClass="entr" presetSubtype="1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randombar(horizontal)">
                                      <p:cBhvr>
                                        <p:cTn id="26" dur="500"/>
                                        <p:tgtEl>
                                          <p:spTgt spid="12"/>
                                        </p:tgtEl>
                                      </p:cBhvr>
                                    </p:animEffect>
                                  </p:childTnLst>
                                </p:cTn>
                              </p:par>
                              <p:par>
                                <p:cTn id="27" presetID="2" presetClass="entr" presetSubtype="2" accel="38000" fill="hold" grpId="0" nodeType="withEffect">
                                  <p:stCondLst>
                                    <p:cond delay="0"/>
                                  </p:stCondLst>
                                  <p:iterate type="lt">
                                    <p:tmPct val="10000"/>
                                  </p:iterate>
                                  <p:childTnLst>
                                    <p:set>
                                      <p:cBhvr>
                                        <p:cTn id="28" dur="1" fill="hold">
                                          <p:stCondLst>
                                            <p:cond delay="0"/>
                                          </p:stCondLst>
                                        </p:cTn>
                                        <p:tgtEl>
                                          <p:spTgt spid="8"/>
                                        </p:tgtEl>
                                        <p:attrNameLst>
                                          <p:attrName>style.visibility</p:attrName>
                                        </p:attrNameLst>
                                      </p:cBhvr>
                                      <p:to>
                                        <p:strVal val="visible"/>
                                      </p:to>
                                    </p:set>
                                    <p:anim calcmode="lin" valueType="num">
                                      <p:cBhvr additive="base">
                                        <p:cTn id="29" dur="750" fill="hold"/>
                                        <p:tgtEl>
                                          <p:spTgt spid="8"/>
                                        </p:tgtEl>
                                        <p:attrNameLst>
                                          <p:attrName>ppt_x</p:attrName>
                                        </p:attrNameLst>
                                      </p:cBhvr>
                                      <p:tavLst>
                                        <p:tav tm="0">
                                          <p:val>
                                            <p:strVal val="1+#ppt_w/2"/>
                                          </p:val>
                                        </p:tav>
                                        <p:tav tm="100000">
                                          <p:val>
                                            <p:strVal val="#ppt_x"/>
                                          </p:val>
                                        </p:tav>
                                      </p:tavLst>
                                    </p:anim>
                                    <p:anim calcmode="lin" valueType="num">
                                      <p:cBhvr additive="base">
                                        <p:cTn id="30" dur="7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7"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5"/>
            <a:ext cx="10515600" cy="1325563"/>
          </a:xfrm>
          <a:prstGeom prst="rect">
            <a:avLst/>
          </a:prstGeom>
        </p:spPr>
        <p:txBody>
          <a:bodyP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zh-CN" altLang="zh-CN" sz="4400" dirty="0">
                <a:latin typeface="+mj-lt"/>
                <a:ea typeface="+mj-ea"/>
                <a:cs typeface="+mj-cs"/>
              </a:rPr>
              <a:t>单个词句段相关考点</a:t>
            </a:r>
            <a:endParaRPr lang="zh-CN" altLang="en-US" sz="4400" dirty="0">
              <a:latin typeface="+mj-lt"/>
              <a:ea typeface="+mj-ea"/>
              <a:cs typeface="+mj-cs"/>
            </a:endParaRPr>
          </a:p>
        </p:txBody>
      </p:sp>
      <p:sp>
        <p:nvSpPr>
          <p:cNvPr id="3" name="内容占位符 2"/>
          <p:cNvSpPr txBox="1">
            <a:spLocks/>
          </p:cNvSpPr>
          <p:nvPr/>
        </p:nvSpPr>
        <p:spPr>
          <a:xfrm>
            <a:off x="838200" y="1825625"/>
            <a:ext cx="10515600" cy="4351338"/>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1" i="0" u="none" strike="noStrike" kern="1200" cap="none" spc="0" normalizeH="0" baseline="0" noProof="0" dirty="0">
                <a:ln>
                  <a:noFill/>
                </a:ln>
                <a:solidFill>
                  <a:schemeClr val="tx1"/>
                </a:solidFill>
                <a:effectLst/>
                <a:uLnTx/>
                <a:uFillTx/>
                <a:latin typeface="+mn-ea"/>
                <a:ea typeface="+mn-ea"/>
                <a:cs typeface="+mn-cs"/>
              </a:rPr>
              <a:t>1.1</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理解词语，句子在文中的含义</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1" i="0" u="none" strike="noStrike" kern="1200" cap="none" spc="0" normalizeH="0" baseline="0" noProof="0" dirty="0">
                <a:ln>
                  <a:noFill/>
                </a:ln>
                <a:solidFill>
                  <a:schemeClr val="tx1"/>
                </a:solidFill>
                <a:effectLst/>
                <a:uLnTx/>
                <a:uFillTx/>
                <a:latin typeface="+mn-ea"/>
                <a:ea typeface="+mn-ea"/>
                <a:cs typeface="+mn-cs"/>
              </a:rPr>
              <a:t>2.1</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分析词，句，段在文中的作用</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421709" y="452211"/>
            <a:ext cx="10515600" cy="1325563"/>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zh-CN" altLang="en-US" sz="4400" dirty="0">
                <a:latin typeface="+mj-lt"/>
                <a:ea typeface="+mj-ea"/>
                <a:cs typeface="+mj-cs"/>
              </a:rPr>
              <a:t>常见于</a:t>
            </a:r>
            <a:r>
              <a:rPr lang="en-US" altLang="zh-CN" sz="4400" dirty="0">
                <a:latin typeface="+mj-lt"/>
                <a:ea typeface="+mj-ea"/>
                <a:cs typeface="+mj-cs"/>
              </a:rPr>
              <a:t>……</a:t>
            </a:r>
            <a:endParaRPr lang="zh-CN" altLang="en-US" sz="4400" dirty="0">
              <a:latin typeface="+mj-lt"/>
              <a:ea typeface="+mj-ea"/>
              <a:cs typeface="+mj-cs"/>
            </a:endParaRPr>
          </a:p>
        </p:txBody>
      </p:sp>
      <p:sp>
        <p:nvSpPr>
          <p:cNvPr id="3" name="内容占位符 2"/>
          <p:cNvSpPr txBox="1">
            <a:spLocks/>
          </p:cNvSpPr>
          <p:nvPr/>
        </p:nvSpPr>
        <p:spPr>
          <a:xfrm>
            <a:off x="421709" y="1504042"/>
            <a:ext cx="11348581" cy="5195661"/>
          </a:xfrm>
          <a:prstGeom prst="rect">
            <a:avLst/>
          </a:prstGeom>
        </p:spPr>
        <p:txBody>
          <a:bodyPr>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600" b="0" i="0" u="none" strike="noStrike" kern="1200" cap="none" spc="0" normalizeH="0" baseline="0" noProof="0" dirty="0">
                <a:ln>
                  <a:noFill/>
                </a:ln>
                <a:solidFill>
                  <a:schemeClr val="tx1"/>
                </a:solidFill>
                <a:effectLst/>
                <a:uLnTx/>
                <a:uFillTx/>
                <a:latin typeface="+mn-ea"/>
                <a:ea typeface="+mn-ea"/>
                <a:cs typeface="+mn-cs"/>
              </a:rPr>
              <a:t>特殊含义</a:t>
            </a:r>
            <a:endParaRPr kumimoji="0" lang="en-US" altLang="zh-CN" sz="2600" b="0" i="0" u="none" strike="noStrike" kern="1200" cap="none" spc="0" normalizeH="0" baseline="0" noProof="0" dirty="0">
              <a:ln>
                <a:noFill/>
              </a:ln>
              <a:solidFill>
                <a:schemeClr val="tx1"/>
              </a:solidFill>
              <a:effectLst/>
              <a:uLnTx/>
              <a:uFillTx/>
              <a:latin typeface="+mn-ea"/>
              <a:ea typeface="+mn-ea"/>
              <a:cs typeface="+mn-cs"/>
            </a:endParaRPr>
          </a:p>
          <a:p>
            <a:pPr marL="228600" lvl="0" indent="-228600" eaLnBrk="1" fontAlgn="auto" hangingPunct="1">
              <a:lnSpc>
                <a:spcPct val="90000"/>
              </a:lnSpc>
              <a:spcBef>
                <a:spcPts val="1000"/>
              </a:spcBef>
              <a:spcAft>
                <a:spcPts val="0"/>
              </a:spcAft>
              <a:defRPr/>
            </a:pPr>
            <a:r>
              <a:rPr kumimoji="0" lang="zh-CN" altLang="en-US" sz="2600" b="0" i="0" u="none" strike="noStrike" kern="1200" cap="none" spc="0" normalizeH="0" baseline="0" noProof="0" dirty="0">
                <a:ln>
                  <a:noFill/>
                </a:ln>
                <a:solidFill>
                  <a:schemeClr val="tx1"/>
                </a:solidFill>
                <a:effectLst/>
                <a:uLnTx/>
                <a:uFillTx/>
                <a:latin typeface="+mn-ea"/>
                <a:ea typeface="+mn-ea"/>
              </a:rPr>
              <a:t>❶</a:t>
            </a:r>
            <a:r>
              <a:rPr kumimoji="0" lang="zh-CN" altLang="zh-CN" sz="2600" b="1" i="0" u="none" strike="noStrike" kern="1200" cap="none" spc="0" normalizeH="0" baseline="0" noProof="0" dirty="0">
                <a:ln>
                  <a:noFill/>
                </a:ln>
                <a:solidFill>
                  <a:schemeClr val="tx1"/>
                </a:solidFill>
                <a:effectLst/>
                <a:uLnTx/>
                <a:uFillTx/>
                <a:latin typeface="+mn-ea"/>
                <a:ea typeface="+mn-ea"/>
                <a:cs typeface="+mn-cs"/>
              </a:rPr>
              <a:t>艺术化的表达</a:t>
            </a:r>
            <a:r>
              <a:rPr kumimoji="0" lang="zh-CN" altLang="en-US" sz="2600" b="0" i="0" u="none" strike="noStrike" kern="1200" cap="none" spc="0" normalizeH="0" baseline="0" noProof="0" dirty="0">
                <a:ln>
                  <a:noFill/>
                </a:ln>
                <a:solidFill>
                  <a:schemeClr val="tx1"/>
                </a:solidFill>
                <a:effectLst/>
                <a:uLnTx/>
                <a:uFillTx/>
                <a:latin typeface="+mn-ea"/>
                <a:ea typeface="+mn-ea"/>
                <a:cs typeface="+mn-cs"/>
              </a:rPr>
              <a:t>：正话反说、比喻等</a:t>
            </a:r>
            <a:endParaRPr lang="en-US" altLang="zh-CN" sz="2600" dirty="0">
              <a:latin typeface="+mn-ea"/>
              <a:ea typeface="+mn-ea"/>
            </a:endParaRPr>
          </a:p>
          <a:p>
            <a:pPr marL="228600" lvl="0" indent="-228600" eaLnBrk="1" fontAlgn="auto" hangingPunct="1">
              <a:lnSpc>
                <a:spcPct val="90000"/>
              </a:lnSpc>
              <a:spcBef>
                <a:spcPts val="1000"/>
              </a:spcBef>
              <a:spcAft>
                <a:spcPts val="0"/>
              </a:spcAft>
              <a:defRPr/>
            </a:pPr>
            <a:r>
              <a:rPr lang="zh-CN" altLang="en-US" sz="2600" b="1" dirty="0">
                <a:latin typeface="+mn-ea"/>
                <a:ea typeface="+mn-ea"/>
              </a:rPr>
              <a:t>❷</a:t>
            </a:r>
            <a:r>
              <a:rPr lang="zh-CN" altLang="zh-CN" sz="2600" b="1" dirty="0">
                <a:latin typeface="+mn-ea"/>
                <a:ea typeface="+mn-ea"/>
              </a:rPr>
              <a:t>线索物</a:t>
            </a:r>
            <a:r>
              <a:rPr lang="zh-CN" altLang="zh-CN" sz="2600" dirty="0">
                <a:latin typeface="+mn-ea"/>
                <a:ea typeface="+mn-ea"/>
              </a:rPr>
              <a:t>：串联全文</a:t>
            </a:r>
            <a:r>
              <a:rPr lang="zh-CN" altLang="en-US" sz="2600" dirty="0">
                <a:latin typeface="+mn-ea"/>
                <a:ea typeface="+mn-ea"/>
              </a:rPr>
              <a:t>、</a:t>
            </a:r>
            <a:r>
              <a:rPr lang="zh-CN" altLang="zh-CN" sz="2600" dirty="0">
                <a:latin typeface="+mn-ea"/>
                <a:ea typeface="+mn-ea"/>
              </a:rPr>
              <a:t>推进文章发展</a:t>
            </a:r>
            <a:r>
              <a:rPr lang="zh-CN" altLang="en-US" sz="2600" dirty="0">
                <a:latin typeface="+mn-ea"/>
                <a:ea typeface="+mn-ea"/>
              </a:rPr>
              <a:t>、</a:t>
            </a:r>
            <a:r>
              <a:rPr lang="zh-CN" altLang="zh-CN" sz="2600" dirty="0">
                <a:latin typeface="+mn-ea"/>
                <a:ea typeface="+mn-ea"/>
              </a:rPr>
              <a:t>凝聚情感</a:t>
            </a:r>
            <a:r>
              <a:rPr lang="zh-CN" altLang="en-US" sz="2600" dirty="0">
                <a:latin typeface="+mn-ea"/>
                <a:ea typeface="+mn-ea"/>
              </a:rPr>
              <a:t>、</a:t>
            </a:r>
            <a:r>
              <a:rPr lang="zh-CN" altLang="zh-CN" sz="2600" dirty="0">
                <a:latin typeface="+mn-ea"/>
                <a:ea typeface="+mn-ea"/>
              </a:rPr>
              <a:t>利于理解</a:t>
            </a:r>
            <a:r>
              <a:rPr lang="zh-CN" altLang="en-US" sz="2600" dirty="0">
                <a:latin typeface="+mn-ea"/>
                <a:ea typeface="+mn-ea"/>
              </a:rPr>
              <a:t>、</a:t>
            </a:r>
            <a:r>
              <a:rPr lang="zh-CN" altLang="zh-CN" sz="2600" dirty="0">
                <a:latin typeface="+mn-ea"/>
                <a:ea typeface="+mn-ea"/>
              </a:rPr>
              <a:t>特殊象征意义</a:t>
            </a:r>
            <a:endParaRPr lang="en-US" altLang="zh-CN" sz="2600" dirty="0">
              <a:latin typeface="+mn-ea"/>
              <a:ea typeface="+mn-ea"/>
            </a:endParaRPr>
          </a:p>
          <a:p>
            <a:pPr lvl="0" eaLnBrk="1" fontAlgn="auto" hangingPunct="1">
              <a:lnSpc>
                <a:spcPct val="90000"/>
              </a:lnSpc>
              <a:spcBef>
                <a:spcPts val="1000"/>
              </a:spcBef>
              <a:spcAft>
                <a:spcPts val="0"/>
              </a:spcAft>
              <a:defRPr/>
            </a:pPr>
            <a:endParaRPr kumimoji="0" lang="zh-CN" altLang="zh-CN" sz="2600" b="0" i="0" u="none" strike="noStrike" kern="1200" cap="none" spc="0" normalizeH="0" baseline="0" noProof="0" dirty="0">
              <a:ln>
                <a:noFill/>
              </a:ln>
              <a:solidFill>
                <a:schemeClr val="tx1"/>
              </a:solidFill>
              <a:effectLst/>
              <a:uLnTx/>
              <a:uFillTx/>
              <a:latin typeface="+mn-ea"/>
              <a:ea typeface="+mn-ea"/>
              <a:cs typeface="+mn-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421709" y="452211"/>
            <a:ext cx="10515600" cy="1325563"/>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zh-CN" altLang="en-US" sz="4400" dirty="0">
                <a:latin typeface="+mj-lt"/>
                <a:ea typeface="+mj-ea"/>
                <a:cs typeface="+mj-cs"/>
              </a:rPr>
              <a:t>常见于</a:t>
            </a:r>
            <a:r>
              <a:rPr lang="en-US" altLang="zh-CN" sz="4400" dirty="0">
                <a:latin typeface="+mj-lt"/>
                <a:ea typeface="+mj-ea"/>
                <a:cs typeface="+mj-cs"/>
              </a:rPr>
              <a:t>……</a:t>
            </a:r>
            <a:endParaRPr lang="zh-CN" altLang="en-US" sz="4400" dirty="0">
              <a:latin typeface="+mj-lt"/>
              <a:ea typeface="+mj-ea"/>
              <a:cs typeface="+mj-cs"/>
            </a:endParaRPr>
          </a:p>
        </p:txBody>
      </p:sp>
      <p:sp>
        <p:nvSpPr>
          <p:cNvPr id="3" name="内容占位符 2"/>
          <p:cNvSpPr txBox="1">
            <a:spLocks/>
          </p:cNvSpPr>
          <p:nvPr/>
        </p:nvSpPr>
        <p:spPr>
          <a:xfrm>
            <a:off x="421709" y="1504042"/>
            <a:ext cx="11348581" cy="5195661"/>
          </a:xfrm>
          <a:prstGeom prst="rect">
            <a:avLst/>
          </a:prstGeom>
        </p:spPr>
        <p:txBody>
          <a:bodyPr>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en-US" sz="2600" dirty="0">
                <a:latin typeface="+mn-ea"/>
                <a:ea typeface="+mn-ea"/>
              </a:rPr>
              <a:t>特殊位置</a:t>
            </a:r>
            <a:endParaRPr lang="en-US" altLang="zh-CN" sz="2600" dirty="0">
              <a:latin typeface="+mn-ea"/>
              <a:ea typeface="+mn-ea"/>
            </a:endParaRPr>
          </a:p>
          <a:p>
            <a:r>
              <a:rPr lang="zh-CN" altLang="en-US" sz="2600" b="1" dirty="0">
                <a:latin typeface="+mn-ea"/>
                <a:ea typeface="+mn-ea"/>
              </a:rPr>
              <a:t>❶</a:t>
            </a:r>
            <a:r>
              <a:rPr lang="zh-CN" altLang="zh-CN" sz="2600" b="1" dirty="0">
                <a:latin typeface="+mn-ea"/>
                <a:ea typeface="+mn-ea"/>
              </a:rPr>
              <a:t>标题</a:t>
            </a:r>
            <a:r>
              <a:rPr lang="zh-CN" altLang="zh-CN" sz="2600" dirty="0">
                <a:latin typeface="+mn-ea"/>
                <a:ea typeface="+mn-ea"/>
              </a:rPr>
              <a:t>：</a:t>
            </a:r>
            <a:r>
              <a:rPr lang="zh-CN" altLang="en-US" sz="2600" dirty="0">
                <a:latin typeface="+mn-ea"/>
                <a:ea typeface="+mn-ea"/>
              </a:rPr>
              <a:t>文章</a:t>
            </a:r>
            <a:r>
              <a:rPr lang="zh-CN" altLang="zh-CN" sz="2600" dirty="0">
                <a:latin typeface="+mn-ea"/>
                <a:ea typeface="+mn-ea"/>
              </a:rPr>
              <a:t>线索</a:t>
            </a:r>
            <a:r>
              <a:rPr lang="zh-CN" altLang="en-US" sz="2600" dirty="0">
                <a:latin typeface="+mn-ea"/>
                <a:ea typeface="+mn-ea"/>
              </a:rPr>
              <a:t>、</a:t>
            </a:r>
            <a:r>
              <a:rPr lang="zh-CN" altLang="zh-CN" sz="2600" dirty="0">
                <a:latin typeface="+mn-ea"/>
                <a:ea typeface="+mn-ea"/>
              </a:rPr>
              <a:t>奠定情感基调</a:t>
            </a:r>
            <a:r>
              <a:rPr lang="zh-CN" altLang="en-US" sz="2600" dirty="0">
                <a:latin typeface="+mn-ea"/>
                <a:ea typeface="+mn-ea"/>
              </a:rPr>
              <a:t>、</a:t>
            </a:r>
            <a:r>
              <a:rPr lang="zh-CN" altLang="zh-CN" sz="2600" dirty="0">
                <a:latin typeface="+mn-ea"/>
                <a:ea typeface="+mn-ea"/>
              </a:rPr>
              <a:t>表明主旨</a:t>
            </a:r>
            <a:r>
              <a:rPr lang="zh-CN" altLang="en-US" sz="2600" dirty="0">
                <a:latin typeface="+mn-ea"/>
                <a:ea typeface="+mn-ea"/>
              </a:rPr>
              <a:t>、</a:t>
            </a:r>
            <a:r>
              <a:rPr lang="zh-CN" altLang="zh-CN" sz="2600" dirty="0">
                <a:latin typeface="+mn-ea"/>
                <a:ea typeface="+mn-ea"/>
              </a:rPr>
              <a:t>引人深思</a:t>
            </a:r>
            <a:r>
              <a:rPr lang="zh-CN" altLang="en-US" sz="2600" dirty="0">
                <a:latin typeface="+mn-ea"/>
                <a:ea typeface="+mn-ea"/>
              </a:rPr>
              <a:t>、</a:t>
            </a:r>
            <a:r>
              <a:rPr lang="zh-CN" altLang="zh-CN" sz="2600" dirty="0">
                <a:latin typeface="+mn-ea"/>
                <a:ea typeface="+mn-ea"/>
              </a:rPr>
              <a:t>引起阅读兴趣</a:t>
            </a:r>
          </a:p>
          <a:p>
            <a:r>
              <a:rPr lang="zh-CN" altLang="en-US" sz="2600" b="1" dirty="0">
                <a:latin typeface="+mn-ea"/>
                <a:ea typeface="+mn-ea"/>
              </a:rPr>
              <a:t>❷</a:t>
            </a:r>
            <a:r>
              <a:rPr lang="zh-CN" altLang="zh-CN" sz="2600" b="1" dirty="0">
                <a:latin typeface="+mn-ea"/>
                <a:ea typeface="+mn-ea"/>
              </a:rPr>
              <a:t>开头</a:t>
            </a:r>
            <a:r>
              <a:rPr lang="zh-CN" altLang="zh-CN" sz="2600" dirty="0">
                <a:latin typeface="+mn-ea"/>
                <a:ea typeface="+mn-ea"/>
              </a:rPr>
              <a:t>：概括段意，奠定情感基调，渲染氛围，呼应情节</a:t>
            </a:r>
          </a:p>
          <a:p>
            <a:r>
              <a:rPr lang="zh-CN" altLang="en-US" sz="2600" dirty="0">
                <a:latin typeface="+mn-ea"/>
                <a:ea typeface="+mn-ea"/>
              </a:rPr>
              <a:t>❸</a:t>
            </a:r>
            <a:r>
              <a:rPr lang="zh-CN" altLang="zh-CN" sz="2600" b="1" dirty="0">
                <a:latin typeface="+mn-ea"/>
                <a:ea typeface="+mn-ea"/>
              </a:rPr>
              <a:t>中间</a:t>
            </a:r>
            <a:r>
              <a:rPr lang="zh-CN" altLang="zh-CN" sz="2600" dirty="0">
                <a:latin typeface="+mn-ea"/>
                <a:ea typeface="+mn-ea"/>
              </a:rPr>
              <a:t>：承上启下</a:t>
            </a:r>
          </a:p>
          <a:p>
            <a:r>
              <a:rPr lang="zh-CN" altLang="en-US" sz="2600" b="1" dirty="0">
                <a:latin typeface="+mn-ea"/>
                <a:ea typeface="+mn-ea"/>
              </a:rPr>
              <a:t>❹</a:t>
            </a:r>
            <a:r>
              <a:rPr lang="zh-CN" altLang="zh-CN" sz="2600" b="1" dirty="0">
                <a:latin typeface="+mn-ea"/>
                <a:ea typeface="+mn-ea"/>
              </a:rPr>
              <a:t>结尾</a:t>
            </a:r>
            <a:r>
              <a:rPr lang="zh-CN" altLang="zh-CN" sz="2600" dirty="0">
                <a:latin typeface="+mn-ea"/>
                <a:ea typeface="+mn-ea"/>
              </a:rPr>
              <a:t>：呼应情节，交代结局。</a:t>
            </a:r>
            <a:endParaRPr lang="en-US" altLang="zh-CN" sz="2600" dirty="0">
              <a:latin typeface="+mn-ea"/>
              <a:ea typeface="+mn-ea"/>
            </a:endParaRPr>
          </a:p>
          <a:p>
            <a:pPr>
              <a:tabLst>
                <a:tab pos="1349375" algn="l"/>
              </a:tabLst>
            </a:pPr>
            <a:r>
              <a:rPr lang="en-US" altLang="zh-CN" sz="2600" dirty="0">
                <a:latin typeface="+mn-ea"/>
                <a:ea typeface="+mn-ea"/>
              </a:rPr>
              <a:t>	</a:t>
            </a:r>
            <a:r>
              <a:rPr lang="zh-CN" altLang="zh-CN" sz="2600" dirty="0">
                <a:latin typeface="+mn-ea"/>
                <a:ea typeface="+mn-ea"/>
              </a:rPr>
              <a:t>留下想象的空间，余韵无穷，表现主旨</a:t>
            </a:r>
            <a:r>
              <a:rPr lang="zh-CN" altLang="en-US" sz="2600" dirty="0">
                <a:latin typeface="+mn-ea"/>
                <a:ea typeface="+mn-ea"/>
              </a:rPr>
              <a:t>、</a:t>
            </a:r>
            <a:r>
              <a:rPr lang="zh-CN" altLang="zh-CN" sz="2600" dirty="0">
                <a:latin typeface="+mn-ea"/>
                <a:ea typeface="+mn-ea"/>
              </a:rPr>
              <a:t>收束全文，深化主题</a:t>
            </a:r>
            <a:endParaRPr lang="zh-CN" altLang="zh-CN" sz="2600" dirty="0"/>
          </a:p>
          <a:p>
            <a:pPr marL="228600" lvl="0" indent="-228600" eaLnBrk="1" fontAlgn="auto" hangingPunct="1">
              <a:lnSpc>
                <a:spcPct val="90000"/>
              </a:lnSpc>
              <a:spcBef>
                <a:spcPts val="1000"/>
              </a:spcBef>
              <a:spcAft>
                <a:spcPts val="0"/>
              </a:spcAft>
              <a:buFont typeface="Arial" panose="020B0604020202020204" pitchFamily="34" charset="0"/>
              <a:buChar char="•"/>
              <a:defRPr/>
            </a:pPr>
            <a:endParaRPr kumimoji="0" lang="zh-CN" altLang="zh-CN" sz="2600" b="0" i="0" u="none" strike="noStrike" kern="1200" cap="none" spc="0" normalizeH="0" baseline="0" noProof="0" dirty="0">
              <a:ln>
                <a:noFill/>
              </a:ln>
              <a:solidFill>
                <a:schemeClr val="tx1"/>
              </a:solidFill>
              <a:effectLst/>
              <a:uLnTx/>
              <a:uFillTx/>
              <a:latin typeface="+mn-ea"/>
              <a:ea typeface="+mn-ea"/>
              <a:cs typeface="+mn-cs"/>
            </a:endParaRPr>
          </a:p>
        </p:txBody>
      </p:sp>
    </p:spTree>
    <p:extLst>
      <p:ext uri="{BB962C8B-B14F-4D97-AF65-F5344CB8AC3E}">
        <p14:creationId xmlns:p14="http://schemas.microsoft.com/office/powerpoint/2010/main" xmlns="" val="3632705783"/>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421709" y="452211"/>
            <a:ext cx="10515600" cy="1325563"/>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zh-CN" altLang="en-US" sz="4400" dirty="0">
                <a:latin typeface="+mj-lt"/>
                <a:ea typeface="+mj-ea"/>
                <a:cs typeface="+mj-cs"/>
              </a:rPr>
              <a:t>答题思路</a:t>
            </a:r>
          </a:p>
        </p:txBody>
      </p:sp>
      <p:sp>
        <p:nvSpPr>
          <p:cNvPr id="3" name="内容占位符 2"/>
          <p:cNvSpPr txBox="1">
            <a:spLocks/>
          </p:cNvSpPr>
          <p:nvPr/>
        </p:nvSpPr>
        <p:spPr>
          <a:xfrm>
            <a:off x="421709" y="1504042"/>
            <a:ext cx="11348581" cy="5195661"/>
          </a:xfrm>
          <a:prstGeom prst="rect">
            <a:avLst/>
          </a:prstGeom>
        </p:spPr>
        <p:txBody>
          <a:bodyPr>
            <a:noAutofit/>
          </a:bodyPr>
          <a:lstStyle/>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en-US" sz="2600" dirty="0">
                <a:latin typeface="+mn-ea"/>
                <a:ea typeface="+mn-ea"/>
              </a:rPr>
              <a:t>非比喻</a:t>
            </a:r>
            <a:r>
              <a:rPr lang="en-US" altLang="zh-CN" sz="2600" dirty="0">
                <a:latin typeface="+mn-ea"/>
                <a:ea typeface="+mn-ea"/>
              </a:rPr>
              <a:t>/</a:t>
            </a:r>
            <a:r>
              <a:rPr lang="zh-CN" altLang="en-US" sz="2600" dirty="0">
                <a:latin typeface="+mn-ea"/>
                <a:ea typeface="+mn-ea"/>
              </a:rPr>
              <a:t>比拟类</a:t>
            </a:r>
          </a:p>
          <a:p>
            <a:pPr marL="228600" lvl="0" indent="-228600" eaLnBrk="1" fontAlgn="auto" hangingPunct="1">
              <a:lnSpc>
                <a:spcPct val="90000"/>
              </a:lnSpc>
              <a:spcBef>
                <a:spcPts val="1000"/>
              </a:spcBef>
              <a:spcAft>
                <a:spcPts val="0"/>
              </a:spcAft>
              <a:defRPr/>
            </a:pPr>
            <a:r>
              <a:rPr kumimoji="0" lang="zh-CN" altLang="en-US" sz="2600" b="0" i="0" u="none" strike="noStrike" kern="1200" cap="none" spc="0" normalizeH="0" baseline="0" noProof="0" dirty="0">
                <a:ln>
                  <a:noFill/>
                </a:ln>
                <a:solidFill>
                  <a:schemeClr val="tx1"/>
                </a:solidFill>
                <a:effectLst/>
                <a:uLnTx/>
                <a:uFillTx/>
                <a:latin typeface="+mn-ea"/>
                <a:ea typeface="+mn-ea"/>
              </a:rPr>
              <a:t>❶</a:t>
            </a:r>
            <a:r>
              <a:rPr lang="zh-CN" altLang="en-US" sz="2600" b="1" dirty="0">
                <a:latin typeface="+mn-ea"/>
                <a:ea typeface="+mn-ea"/>
              </a:rPr>
              <a:t>本义</a:t>
            </a:r>
            <a:r>
              <a:rPr lang="zh-CN" altLang="en-US" sz="2600" dirty="0">
                <a:latin typeface="+mn-ea"/>
                <a:ea typeface="+mn-ea"/>
              </a:rPr>
              <a:t>（文章中的具体内容）</a:t>
            </a:r>
          </a:p>
          <a:p>
            <a:pPr marL="228600" lvl="0" indent="-228600" eaLnBrk="1" fontAlgn="auto" hangingPunct="1">
              <a:lnSpc>
                <a:spcPct val="90000"/>
              </a:lnSpc>
              <a:spcBef>
                <a:spcPts val="1000"/>
              </a:spcBef>
              <a:spcAft>
                <a:spcPts val="0"/>
              </a:spcAft>
              <a:defRPr/>
            </a:pPr>
            <a:r>
              <a:rPr lang="zh-CN" altLang="en-US" sz="2600" b="1" dirty="0">
                <a:latin typeface="+mn-ea"/>
                <a:ea typeface="+mn-ea"/>
              </a:rPr>
              <a:t>❷</a:t>
            </a:r>
            <a:r>
              <a:rPr lang="zh-CN" altLang="en-US" sz="2600" dirty="0">
                <a:latin typeface="+mn-ea"/>
                <a:ea typeface="+mn-ea"/>
              </a:rPr>
              <a:t>联系具体情节，</a:t>
            </a:r>
            <a:r>
              <a:rPr lang="zh-CN" altLang="en-US" sz="2600" b="1" dirty="0">
                <a:latin typeface="+mn-ea"/>
                <a:ea typeface="+mn-ea"/>
              </a:rPr>
              <a:t>象征</a:t>
            </a:r>
            <a:r>
              <a:rPr lang="zh-CN" altLang="en-US" sz="2600" dirty="0">
                <a:latin typeface="+mn-ea"/>
                <a:ea typeface="+mn-ea"/>
              </a:rPr>
              <a:t>某种含义或表现某种特点</a:t>
            </a:r>
          </a:p>
          <a:p>
            <a:pPr marL="228600" lvl="0" indent="-228600" eaLnBrk="1" fontAlgn="auto" hangingPunct="1">
              <a:lnSpc>
                <a:spcPct val="90000"/>
              </a:lnSpc>
              <a:spcBef>
                <a:spcPts val="1000"/>
              </a:spcBef>
              <a:spcAft>
                <a:spcPts val="0"/>
              </a:spcAft>
              <a:defRPr/>
            </a:pPr>
            <a:r>
              <a:rPr lang="zh-CN" altLang="en-US" sz="2600" dirty="0">
                <a:latin typeface="+mn-ea"/>
                <a:ea typeface="+mn-ea"/>
              </a:rPr>
              <a:t>❸</a:t>
            </a:r>
            <a:r>
              <a:rPr lang="zh-CN" altLang="en-US" sz="2600" b="1" dirty="0">
                <a:latin typeface="+mn-ea"/>
                <a:ea typeface="+mn-ea"/>
              </a:rPr>
              <a:t>联系主旨</a:t>
            </a:r>
            <a:r>
              <a:rPr lang="zh-CN" altLang="en-US" sz="2600" dirty="0">
                <a:latin typeface="+mn-ea"/>
                <a:ea typeface="+mn-ea"/>
              </a:rPr>
              <a:t>，承载、寄托了某种</a:t>
            </a:r>
            <a:r>
              <a:rPr lang="zh-CN" altLang="en-US" sz="2600" b="1" dirty="0">
                <a:latin typeface="+mn-ea"/>
                <a:ea typeface="+mn-ea"/>
              </a:rPr>
              <a:t>情感</a:t>
            </a:r>
            <a:endParaRPr lang="en-US" altLang="zh-CN" sz="2600" b="1" dirty="0">
              <a:latin typeface="+mn-ea"/>
              <a:ea typeface="+mn-ea"/>
            </a:endParaRPr>
          </a:p>
          <a:p>
            <a:pPr marL="228600" lvl="0" indent="-228600" eaLnBrk="1" fontAlgn="auto" hangingPunct="1">
              <a:lnSpc>
                <a:spcPct val="90000"/>
              </a:lnSpc>
              <a:spcBef>
                <a:spcPts val="1000"/>
              </a:spcBef>
              <a:spcAft>
                <a:spcPts val="0"/>
              </a:spcAft>
              <a:defRPr/>
            </a:pPr>
            <a:endParaRPr lang="zh-CN" altLang="en-US" sz="26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en-US" sz="2600" dirty="0">
                <a:latin typeface="+mn-ea"/>
                <a:ea typeface="+mn-ea"/>
              </a:rPr>
              <a:t>比喻</a:t>
            </a:r>
            <a:r>
              <a:rPr lang="en-US" altLang="zh-CN" sz="2600" dirty="0">
                <a:latin typeface="+mn-ea"/>
                <a:ea typeface="+mn-ea"/>
              </a:rPr>
              <a:t>/</a:t>
            </a:r>
            <a:r>
              <a:rPr lang="zh-CN" altLang="en-US" sz="2600" dirty="0">
                <a:latin typeface="+mn-ea"/>
                <a:ea typeface="+mn-ea"/>
              </a:rPr>
              <a:t>比拟类</a:t>
            </a:r>
          </a:p>
          <a:p>
            <a:pPr marL="228600" lvl="0" indent="-228600" eaLnBrk="1" fontAlgn="auto" hangingPunct="1">
              <a:lnSpc>
                <a:spcPct val="90000"/>
              </a:lnSpc>
              <a:spcBef>
                <a:spcPts val="1000"/>
              </a:spcBef>
              <a:spcAft>
                <a:spcPts val="0"/>
              </a:spcAft>
              <a:defRPr/>
            </a:pPr>
            <a:r>
              <a:rPr lang="zh-CN" altLang="en-US" sz="2600" dirty="0">
                <a:latin typeface="+mn-ea"/>
                <a:ea typeface="+mn-ea"/>
              </a:rPr>
              <a:t>❶</a:t>
            </a:r>
            <a:r>
              <a:rPr lang="zh-CN" altLang="en-US" sz="2600" b="1" dirty="0">
                <a:latin typeface="+mn-ea"/>
                <a:ea typeface="+mn-ea"/>
              </a:rPr>
              <a:t>先写喻体，再写本体</a:t>
            </a:r>
          </a:p>
          <a:p>
            <a:pPr marL="228600" lvl="0" indent="-228600" eaLnBrk="1" fontAlgn="auto" hangingPunct="1">
              <a:lnSpc>
                <a:spcPct val="90000"/>
              </a:lnSpc>
              <a:spcBef>
                <a:spcPts val="1000"/>
              </a:spcBef>
              <a:spcAft>
                <a:spcPts val="0"/>
              </a:spcAft>
              <a:defRPr/>
            </a:pPr>
            <a:r>
              <a:rPr lang="zh-CN" altLang="en-US" sz="2600" dirty="0">
                <a:latin typeface="+mn-ea"/>
                <a:ea typeface="+mn-ea"/>
              </a:rPr>
              <a:t>❷喻体表现本体的</a:t>
            </a:r>
            <a:r>
              <a:rPr lang="zh-CN" altLang="en-US" sz="2600" b="1" dirty="0">
                <a:latin typeface="+mn-ea"/>
                <a:ea typeface="+mn-ea"/>
              </a:rPr>
              <a:t>什么特征</a:t>
            </a:r>
          </a:p>
          <a:p>
            <a:pPr marL="228600" lvl="0" indent="-228600" eaLnBrk="1" fontAlgn="auto" hangingPunct="1">
              <a:lnSpc>
                <a:spcPct val="90000"/>
              </a:lnSpc>
              <a:spcBef>
                <a:spcPts val="1000"/>
              </a:spcBef>
              <a:spcAft>
                <a:spcPts val="0"/>
              </a:spcAft>
              <a:defRPr/>
            </a:pPr>
            <a:r>
              <a:rPr lang="zh-CN" altLang="en-US" sz="2600" dirty="0">
                <a:latin typeface="+mn-ea"/>
                <a:ea typeface="+mn-ea"/>
              </a:rPr>
              <a:t>❸联系具体情节，</a:t>
            </a:r>
            <a:r>
              <a:rPr lang="zh-CN" altLang="en-US" sz="2600" b="1" dirty="0">
                <a:latin typeface="+mn-ea"/>
                <a:ea typeface="+mn-ea"/>
              </a:rPr>
              <a:t>象征某种含义</a:t>
            </a:r>
            <a:r>
              <a:rPr lang="zh-CN" altLang="en-US" sz="2600" dirty="0">
                <a:latin typeface="+mn-ea"/>
                <a:ea typeface="+mn-ea"/>
              </a:rPr>
              <a:t>或表现某种特点</a:t>
            </a:r>
          </a:p>
          <a:p>
            <a:pPr marL="228600" lvl="0" indent="-228600" eaLnBrk="1" fontAlgn="auto" hangingPunct="1">
              <a:lnSpc>
                <a:spcPct val="90000"/>
              </a:lnSpc>
              <a:spcBef>
                <a:spcPts val="1000"/>
              </a:spcBef>
              <a:spcAft>
                <a:spcPts val="0"/>
              </a:spcAft>
              <a:defRPr/>
            </a:pPr>
            <a:r>
              <a:rPr lang="zh-CN" altLang="en-US" sz="2600" dirty="0">
                <a:latin typeface="+mn-ea"/>
                <a:ea typeface="+mn-ea"/>
              </a:rPr>
              <a:t>❹</a:t>
            </a:r>
            <a:r>
              <a:rPr lang="zh-CN" altLang="en-US" sz="2600" b="1" dirty="0">
                <a:latin typeface="+mn-ea"/>
                <a:ea typeface="+mn-ea"/>
              </a:rPr>
              <a:t>联系主旨</a:t>
            </a:r>
            <a:r>
              <a:rPr lang="zh-CN" altLang="en-US" sz="2600" dirty="0">
                <a:latin typeface="+mn-ea"/>
                <a:ea typeface="+mn-ea"/>
              </a:rPr>
              <a:t>，承载、寄托了某种情感</a:t>
            </a:r>
          </a:p>
          <a:p>
            <a:pPr marL="228600" lvl="0" indent="-228600" eaLnBrk="1" fontAlgn="auto" hangingPunct="1">
              <a:lnSpc>
                <a:spcPct val="90000"/>
              </a:lnSpc>
              <a:spcBef>
                <a:spcPts val="1000"/>
              </a:spcBef>
              <a:spcAft>
                <a:spcPts val="0"/>
              </a:spcAft>
              <a:buFont typeface="Arial" panose="020B0604020202020204" pitchFamily="34" charset="0"/>
              <a:buChar char="•"/>
              <a:defRPr/>
            </a:pPr>
            <a:endParaRPr kumimoji="0" lang="zh-CN" altLang="zh-CN" sz="2600" b="0" i="0" u="none" strike="noStrike" kern="1200" cap="none" spc="0" normalizeH="0" baseline="0" noProof="0" dirty="0">
              <a:ln>
                <a:noFill/>
              </a:ln>
              <a:solidFill>
                <a:schemeClr val="tx1"/>
              </a:solidFill>
              <a:effectLst/>
              <a:uLnTx/>
              <a:uFillTx/>
              <a:latin typeface="+mn-ea"/>
              <a:ea typeface="+mn-ea"/>
              <a:cs typeface="+mn-cs"/>
            </a:endParaRPr>
          </a:p>
        </p:txBody>
      </p:sp>
    </p:spTree>
    <p:extLst>
      <p:ext uri="{BB962C8B-B14F-4D97-AF65-F5344CB8AC3E}">
        <p14:creationId xmlns:p14="http://schemas.microsoft.com/office/powerpoint/2010/main" xmlns="" val="2281994238"/>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134778"/>
            <a:ext cx="10515600" cy="5358097"/>
          </a:xfrm>
          <a:prstGeom prst="rect">
            <a:avLst/>
          </a:prstGeom>
        </p:spPr>
        <p:txBody>
          <a:bodyPr>
            <a:normAutofit fontScale="77500" lnSpcReduction="20000"/>
          </a:bodyPr>
          <a:lstStyle/>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kumimoji="0" lang="en-US" altLang="zh-CN" sz="2800" b="0" i="0" u="none" strike="noStrike" kern="1200" cap="none" spc="0" normalizeH="0" baseline="0" noProof="0" dirty="0">
                <a:ln>
                  <a:noFill/>
                </a:ln>
                <a:solidFill>
                  <a:srgbClr val="002060"/>
                </a:solidFill>
                <a:effectLst/>
                <a:uLnTx/>
                <a:uFillTx/>
                <a:latin typeface="华光标题宋_CNKI" panose="02000500000000000000" pitchFamily="2" charset="-122"/>
                <a:ea typeface="华光标题宋_CNKI" panose="02000500000000000000" pitchFamily="2" charset="-122"/>
              </a:rPr>
              <a:t>[2021</a:t>
            </a:r>
            <a:r>
              <a:rPr kumimoji="0" lang="zh-CN" altLang="en-US" sz="2800" b="0" i="0" u="none" strike="noStrike" kern="1200" cap="none" spc="0" normalizeH="0" baseline="0" noProof="0" dirty="0">
                <a:ln>
                  <a:noFill/>
                </a:ln>
                <a:solidFill>
                  <a:srgbClr val="002060"/>
                </a:solidFill>
                <a:effectLst/>
                <a:uLnTx/>
                <a:uFillTx/>
                <a:latin typeface="华光标题宋_CNKI" panose="02000500000000000000" pitchFamily="2" charset="-122"/>
                <a:ea typeface="华光标题宋_CNKI" panose="02000500000000000000" pitchFamily="2" charset="-122"/>
              </a:rPr>
              <a:t>虹口一模 青龙偃月刀</a:t>
            </a:r>
            <a:r>
              <a:rPr kumimoji="0" lang="en-US" altLang="zh-CN" sz="2800" b="0" i="0" u="none" strike="noStrike" kern="1200" cap="none" spc="0" normalizeH="0" baseline="0" noProof="0" dirty="0">
                <a:ln>
                  <a:noFill/>
                </a:ln>
                <a:solidFill>
                  <a:srgbClr val="002060"/>
                </a:solidFill>
                <a:effectLst/>
                <a:uLnTx/>
                <a:uFillTx/>
                <a:latin typeface="华光标题宋_CNKI" panose="02000500000000000000" pitchFamily="2" charset="-122"/>
                <a:ea typeface="华光标题宋_CNKI" panose="02000500000000000000" pitchFamily="2" charset="-122"/>
              </a:rPr>
              <a:t>]</a:t>
            </a:r>
          </a:p>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kumimoji="0" lang="zh-CN" altLang="zh-CN" sz="2800" b="0" i="0" u="none" strike="noStrike" kern="1200" cap="none" spc="0" normalizeH="0" baseline="0" noProof="0" dirty="0">
                <a:ln>
                  <a:noFill/>
                </a:ln>
                <a:solidFill>
                  <a:schemeClr val="tx1"/>
                </a:solidFill>
                <a:effectLst/>
                <a:uLnTx/>
                <a:uFillTx/>
                <a:latin typeface="华光标题宋_CNKI" panose="02000500000000000000" pitchFamily="2" charset="-122"/>
                <a:ea typeface="华光标题宋_CNKI" panose="02000500000000000000" pitchFamily="2" charset="-122"/>
              </a:rPr>
              <a:t>11.综观全文，对文章标题</a:t>
            </a:r>
            <a:r>
              <a:rPr kumimoji="0" lang="ar-SA" altLang="zh-CN" sz="2800" b="0" i="0" u="none" strike="noStrike" kern="1200" cap="none" spc="0" normalizeH="0" baseline="0" noProof="0" dirty="0">
                <a:ln>
                  <a:noFill/>
                </a:ln>
                <a:solidFill>
                  <a:schemeClr val="tx1"/>
                </a:solidFill>
                <a:effectLst/>
                <a:uLnTx/>
                <a:uFillTx/>
                <a:latin typeface="华光标题宋_CNKI" panose="02000500000000000000" pitchFamily="2" charset="-122"/>
                <a:ea typeface="华光标题宋_CNKI" panose="02000500000000000000" pitchFamily="2" charset="-122"/>
              </a:rPr>
              <a:t>“</a:t>
            </a:r>
            <a:r>
              <a:rPr kumimoji="0" lang="zh-CN" altLang="zh-CN" sz="2800" b="0" i="0" u="none" strike="noStrike" kern="1200" cap="none" spc="0" normalizeH="0" baseline="0" noProof="0" dirty="0">
                <a:ln>
                  <a:noFill/>
                </a:ln>
                <a:solidFill>
                  <a:schemeClr val="tx1"/>
                </a:solidFill>
                <a:effectLst/>
                <a:uLnTx/>
                <a:uFillTx/>
                <a:latin typeface="华光标题宋_CNKI" panose="02000500000000000000" pitchFamily="2" charset="-122"/>
                <a:ea typeface="华光标题宋_CNKI" panose="02000500000000000000" pitchFamily="2" charset="-122"/>
              </a:rPr>
              <a:t>青龙偃月刀”加以评析。（4分）</a:t>
            </a:r>
            <a:r>
              <a:rPr kumimoji="0" lang="en-US" altLang="zh-CN" sz="2800" b="0" i="0" u="none" strike="noStrike" kern="1200" cap="none" spc="0" normalizeH="0" baseline="0" noProof="0" dirty="0">
                <a:ln>
                  <a:noFill/>
                </a:ln>
                <a:solidFill>
                  <a:schemeClr val="tx1"/>
                </a:solidFill>
                <a:effectLst/>
                <a:uLnTx/>
                <a:uFillTx/>
                <a:latin typeface="华光标题宋_CNKI" panose="02000500000000000000" pitchFamily="2" charset="-122"/>
                <a:ea typeface="华光标题宋_CNKI" panose="02000500000000000000" pitchFamily="2" charset="-122"/>
              </a:rPr>
              <a:t>I</a:t>
            </a:r>
            <a:r>
              <a:rPr kumimoji="0" lang="zh-CN" altLang="zh-CN" sz="2800" b="0" i="0" u="none" strike="noStrike" kern="1200" cap="none" spc="0" normalizeH="0" baseline="0" noProof="0" dirty="0">
                <a:ln>
                  <a:noFill/>
                </a:ln>
                <a:solidFill>
                  <a:schemeClr val="tx1"/>
                </a:solidFill>
                <a:effectLst/>
                <a:uLnTx/>
                <a:uFillTx/>
                <a:latin typeface="华光标题宋_CNKI" panose="02000500000000000000" pitchFamily="2" charset="-122"/>
                <a:ea typeface="华光标题宋_CNKI" panose="02000500000000000000" pitchFamily="2" charset="-122"/>
              </a:rPr>
              <a:t>.1</a:t>
            </a:r>
            <a:r>
              <a:rPr lang="en-US" altLang="zh-CN" sz="2800" dirty="0">
                <a:latin typeface="华光标题宋_CNKI" panose="02000500000000000000" pitchFamily="2" charset="-122"/>
                <a:ea typeface="华光标题宋_CNKI" panose="02000500000000000000" pitchFamily="2" charset="-122"/>
              </a:rPr>
              <a:t>,II</a:t>
            </a:r>
            <a:r>
              <a:rPr kumimoji="0" lang="zh-CN" altLang="zh-CN" sz="2800" b="0" i="0" u="none" strike="noStrike" kern="1200" cap="none" spc="0" normalizeH="0" baseline="0" noProof="0" dirty="0">
                <a:ln>
                  <a:noFill/>
                </a:ln>
                <a:solidFill>
                  <a:schemeClr val="tx1"/>
                </a:solidFill>
                <a:effectLst/>
                <a:uLnTx/>
                <a:uFillTx/>
                <a:latin typeface="华光标题宋_CNKI" panose="02000500000000000000" pitchFamily="2" charset="-122"/>
                <a:ea typeface="华光标题宋_CNKI" panose="02000500000000000000" pitchFamily="2" charset="-122"/>
              </a:rPr>
              <a:t>.1</a:t>
            </a:r>
          </a:p>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kumimoji="0" lang="zh-CN" altLang="zh-CN" sz="2800" b="0" i="0" u="none" strike="noStrike" kern="1200" cap="none" spc="0" normalizeH="0" baseline="0" noProof="0" dirty="0">
                <a:ln>
                  <a:noFill/>
                </a:ln>
                <a:solidFill>
                  <a:schemeClr val="tx1"/>
                </a:solidFill>
                <a:effectLst/>
                <a:uLnTx/>
                <a:uFillTx/>
                <a:latin typeface="+mn-ea"/>
                <a:ea typeface="+mn-ea"/>
                <a:cs typeface="+mn-cs"/>
              </a:rPr>
              <a:t>①标题</a:t>
            </a:r>
            <a:r>
              <a:rPr kumimoji="0" lang="ar-SA" altLang="zh-CN" sz="28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青龙偃月刀”</a:t>
            </a:r>
            <a:r>
              <a:rPr kumimoji="0" lang="zh-CN" altLang="zh-CN" sz="2800" b="0" i="0" u="sng" strike="noStrike" kern="1200" cap="none" spc="0" normalizeH="0" baseline="0" noProof="0" dirty="0">
                <a:ln>
                  <a:noFill/>
                </a:ln>
                <a:solidFill>
                  <a:schemeClr val="tx1"/>
                </a:solidFill>
                <a:effectLst/>
                <a:uLnTx/>
                <a:uFillTx/>
                <a:latin typeface="+mn-ea"/>
                <a:ea typeface="+mn-ea"/>
                <a:cs typeface="+mn-cs"/>
              </a:rPr>
              <a:t>原是关羽的佩刀名称</a:t>
            </a:r>
            <a:r>
              <a:rPr kumimoji="0" lang="zh-CN" altLang="zh-CN" sz="2800" b="1" i="0" u="none" strike="noStrike" kern="1200" cap="none" spc="0" normalizeH="0" baseline="0" noProof="0" dirty="0">
                <a:ln>
                  <a:noFill/>
                </a:ln>
                <a:solidFill>
                  <a:srgbClr val="FF0000"/>
                </a:solidFill>
                <a:effectLst/>
                <a:uLnTx/>
                <a:uFillTx/>
                <a:latin typeface="+mn-ea"/>
                <a:ea typeface="+mn-ea"/>
                <a:cs typeface="+mn-cs"/>
              </a:rPr>
              <a:t>（本义），</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本身是名刀（厉害的刀），</a:t>
            </a:r>
            <a:r>
              <a:rPr kumimoji="0" lang="zh-CN" altLang="zh-CN" sz="2800" b="0" i="0" u="sng" strike="noStrike" kern="1200" cap="none" spc="0" normalizeH="0" baseline="0" noProof="0" dirty="0">
                <a:ln>
                  <a:noFill/>
                </a:ln>
                <a:solidFill>
                  <a:schemeClr val="tx1"/>
                </a:solidFill>
                <a:effectLst/>
                <a:uLnTx/>
                <a:uFillTx/>
                <a:latin typeface="+mn-ea"/>
                <a:ea typeface="+mn-ea"/>
                <a:cs typeface="+mn-cs"/>
              </a:rPr>
              <a:t>此处大词小用，</a:t>
            </a:r>
            <a:r>
              <a:rPr lang="zh-CN" altLang="zh-CN" sz="2800" u="sng" dirty="0">
                <a:latin typeface="+mn-ea"/>
                <a:ea typeface="+mn-ea"/>
              </a:rPr>
              <a:t>借指何爹的剃刀</a:t>
            </a:r>
            <a:r>
              <a:rPr lang="zh-CN" altLang="zh-CN" sz="2800" b="1" dirty="0">
                <a:solidFill>
                  <a:srgbClr val="FF0000"/>
                </a:solidFill>
                <a:latin typeface="+mn-ea"/>
                <a:ea typeface="+mn-ea"/>
              </a:rPr>
              <a:t>（文义）。</a:t>
            </a:r>
          </a:p>
          <a:p>
            <a:pPr marL="228600" indent="-228600" eaLnBrk="1" fontAlgn="auto" hangingPunct="1">
              <a:lnSpc>
                <a:spcPct val="120000"/>
              </a:lnSpc>
              <a:spcBef>
                <a:spcPts val="1000"/>
              </a:spcBef>
              <a:spcAft>
                <a:spcPts val="0"/>
              </a:spcAft>
              <a:buFont typeface="Arial" panose="020B0604020202020204" pitchFamily="34" charset="0"/>
              <a:buChar char="•"/>
              <a:defRPr/>
            </a:pPr>
            <a:r>
              <a:rPr kumimoji="0" lang="zh-CN" altLang="zh-CN" sz="2800" b="0" i="0" u="none" strike="noStrike" kern="1200" cap="none" spc="0" normalizeH="0" baseline="0" noProof="0" dirty="0">
                <a:ln>
                  <a:noFill/>
                </a:ln>
                <a:solidFill>
                  <a:schemeClr val="tx1"/>
                </a:solidFill>
                <a:effectLst/>
                <a:uLnTx/>
                <a:uFillTx/>
                <a:latin typeface="+mn-ea"/>
                <a:ea typeface="+mn-ea"/>
                <a:cs typeface="+mn-cs"/>
              </a:rPr>
              <a:t>②把何爹的剃头刀比拟成关羽的刀，写出了何爹和关大将军一样功夫也全在一把刀上，借</a:t>
            </a:r>
            <a:r>
              <a:rPr kumimoji="0" lang="ar-SA" altLang="zh-CN" sz="28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青龙偃月刀”串起了全文对何爹剃头高超技艺的描述。</a:t>
            </a:r>
            <a:r>
              <a:rPr lang="zh-CN" altLang="zh-CN" sz="2800" b="1" dirty="0">
                <a:solidFill>
                  <a:srgbClr val="FF0000"/>
                </a:solidFill>
                <a:latin typeface="+mn-ea"/>
                <a:ea typeface="+mn-ea"/>
              </a:rPr>
              <a:t>（人物）</a:t>
            </a:r>
          </a:p>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kumimoji="0" lang="zh-CN" altLang="zh-CN" sz="2800" b="0" i="0" u="none" strike="noStrike" kern="1200" cap="none" spc="0" normalizeH="0" baseline="0" noProof="0" dirty="0">
                <a:ln>
                  <a:noFill/>
                </a:ln>
                <a:solidFill>
                  <a:schemeClr val="tx1"/>
                </a:solidFill>
                <a:effectLst/>
                <a:uLnTx/>
                <a:uFillTx/>
                <a:latin typeface="+mn-ea"/>
                <a:ea typeface="+mn-ea"/>
                <a:cs typeface="+mn-cs"/>
              </a:rPr>
              <a:t>③以何爹以及剃匠们对关老爷的敬奉也暗示了他们对关羽忠义赤诚性格的尊崇。</a:t>
            </a:r>
          </a:p>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kumimoji="0" lang="zh-CN" altLang="zh-CN" sz="2800" b="0" i="0" u="none" strike="noStrike" kern="1200" cap="none" spc="0" normalizeH="0" baseline="0" noProof="0" dirty="0">
                <a:ln>
                  <a:noFill/>
                </a:ln>
                <a:solidFill>
                  <a:schemeClr val="tx1"/>
                </a:solidFill>
                <a:effectLst/>
                <a:uLnTx/>
                <a:uFillTx/>
                <a:latin typeface="+mn-ea"/>
                <a:ea typeface="+mn-ea"/>
                <a:cs typeface="+mn-cs"/>
              </a:rPr>
              <a:t>④借青龙偃月刀也写出了何爹不肯随俗而变——不贪图名利，对传统手艺坚守不移；不看重身份地位，对朋友赤胆忠诚的古典美德。</a:t>
            </a:r>
          </a:p>
          <a:p>
            <a:pPr marL="228600" marR="0" lvl="0" indent="-228600" defTabSz="914400" eaLnBrk="1" fontAlgn="auto" latinLnBrk="0" hangingPunct="1">
              <a:lnSpc>
                <a:spcPct val="120000"/>
              </a:lnSpc>
              <a:spcBef>
                <a:spcPts val="1000"/>
              </a:spcBef>
              <a:spcAft>
                <a:spcPts val="0"/>
              </a:spcAft>
              <a:buClrTx/>
              <a:buSzTx/>
              <a:buFont typeface="Arial" panose="020B0604020202020204" pitchFamily="34" charset="0"/>
              <a:buChar char="•"/>
              <a:tabLst/>
              <a:defRPr/>
            </a:pPr>
            <a:r>
              <a:rPr kumimoji="0" lang="zh-CN" altLang="zh-CN" sz="2800" b="0" i="0" u="none" strike="noStrike" kern="1200" cap="none" spc="0" normalizeH="0" baseline="0" noProof="0" dirty="0">
                <a:ln>
                  <a:noFill/>
                </a:ln>
                <a:solidFill>
                  <a:schemeClr val="tx1"/>
                </a:solidFill>
                <a:effectLst/>
                <a:uLnTx/>
                <a:uFillTx/>
                <a:latin typeface="+mn-ea"/>
                <a:ea typeface="+mn-ea"/>
                <a:cs typeface="+mn-cs"/>
              </a:rPr>
              <a:t>⑤表达了作者对现</a:t>
            </a:r>
            <a:r>
              <a:rPr kumimoji="0" lang="zh-CN" altLang="en-US" sz="2800" b="0" i="0" u="none" strike="noStrike" kern="1200" cap="none" spc="0" normalizeH="0" baseline="0" noProof="0" dirty="0">
                <a:ln>
                  <a:noFill/>
                </a:ln>
                <a:solidFill>
                  <a:schemeClr val="tx1"/>
                </a:solidFill>
                <a:effectLst/>
                <a:uLnTx/>
                <a:uFillTx/>
                <a:latin typeface="+mn-ea"/>
                <a:ea typeface="+mn-ea"/>
                <a:cs typeface="+mn-cs"/>
              </a:rPr>
              <a:t>代</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人丢失传统手艺和传统美德的遗憾。</a:t>
            </a:r>
            <a:r>
              <a:rPr lang="zh-CN" altLang="en-US" sz="2800" b="1" dirty="0">
                <a:solidFill>
                  <a:srgbClr val="FF0000"/>
                </a:solidFill>
                <a:latin typeface="+mn-ea"/>
                <a:ea typeface="+mn-ea"/>
              </a:rPr>
              <a:t>（主旨）</a:t>
            </a:r>
            <a:endParaRPr lang="zh-CN" altLang="zh-CN" sz="2800" b="1" dirty="0">
              <a:solidFill>
                <a:srgbClr val="FF0000"/>
              </a:solidFill>
              <a:latin typeface="+mn-ea"/>
              <a:ea typeface="+mn-ea"/>
            </a:endParaRPr>
          </a:p>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kumimoji="0" lang="zh-CN" altLang="zh-CN" sz="2800" b="0" i="0" u="none" strike="noStrike" kern="1200" cap="none" spc="0" normalizeH="0" baseline="0" noProof="0" dirty="0">
                <a:ln>
                  <a:noFill/>
                </a:ln>
                <a:solidFill>
                  <a:schemeClr val="tx1"/>
                </a:solidFill>
                <a:effectLst/>
                <a:uLnTx/>
                <a:uFillTx/>
                <a:latin typeface="+mn-ea"/>
                <a:ea typeface="+mn-ea"/>
                <a:cs typeface="+mn-cs"/>
              </a:rPr>
              <a:t>⑥以</a:t>
            </a:r>
            <a:r>
              <a:rPr kumimoji="0" lang="ar-SA" altLang="zh-CN" sz="28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青龙偃月刀”为题不仅在结构和内容使全文凝神于一，而且耳熟能详，亲切又耐人寻味。</a:t>
            </a:r>
            <a:r>
              <a:rPr lang="zh-CN" altLang="en-US" sz="2800" b="1" dirty="0">
                <a:solidFill>
                  <a:srgbClr val="FF0000"/>
                </a:solidFill>
                <a:latin typeface="+mn-ea"/>
                <a:ea typeface="+mn-ea"/>
              </a:rPr>
              <a:t> （结构）</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p:txBody>
      </p:sp>
      <p:sp>
        <p:nvSpPr>
          <p:cNvPr id="3" name="标题 1"/>
          <p:cNvSpPr txBox="1">
            <a:spLocks/>
          </p:cNvSpPr>
          <p:nvPr/>
        </p:nvSpPr>
        <p:spPr>
          <a:xfrm>
            <a:off x="838200" y="365125"/>
            <a:ext cx="10515600" cy="1325563"/>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1.1</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理解词语，句子在文中的含义</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V="1">
            <a:off x="1414130" y="2879942"/>
            <a:ext cx="866770" cy="866770"/>
          </a:xfrm>
          <a:prstGeom prst="line">
            <a:avLst/>
          </a:prstGeom>
          <a:ln w="0">
            <a:solidFill>
              <a:schemeClr val="tx1">
                <a:lumMod val="75000"/>
                <a:lumOff val="25000"/>
                <a:alpha val="52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9172" y="671120"/>
            <a:ext cx="1976145" cy="2123658"/>
          </a:xfrm>
          <a:prstGeom prst="rect">
            <a:avLst/>
          </a:prstGeom>
          <a:noFill/>
          <a:effectLst/>
        </p:spPr>
        <p:txBody>
          <a:bodyPr wrap="square" rtlCol="0">
            <a:spAutoFit/>
          </a:bodyPr>
          <a:lstStyle/>
          <a:p>
            <a:pPr algn="dist"/>
            <a:r>
              <a:rPr lang="zh-CN" altLang="en-US" sz="6600" dirty="0">
                <a:solidFill>
                  <a:schemeClr val="tx1">
                    <a:lumMod val="75000"/>
                    <a:lumOff val="25000"/>
                  </a:schemeClr>
                </a:solidFill>
                <a:latin typeface="微软雅黑" panose="020B0503020204020204" pitchFamily="34" charset="-122"/>
                <a:ea typeface="微软雅黑" panose="020B0503020204020204" pitchFamily="34" charset="-122"/>
                <a:cs typeface="Kartika" panose="02020503030404060203" pitchFamily="18" charset="0"/>
              </a:rPr>
              <a:t>文体分类</a:t>
            </a:r>
          </a:p>
        </p:txBody>
      </p:sp>
      <p:cxnSp>
        <p:nvCxnSpPr>
          <p:cNvPr id="16" name="直接连接符 15"/>
          <p:cNvCxnSpPr/>
          <p:nvPr/>
        </p:nvCxnSpPr>
        <p:spPr>
          <a:xfrm flipV="1">
            <a:off x="307706" y="2122679"/>
            <a:ext cx="3277828" cy="3277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2651249" y="2335625"/>
            <a:ext cx="866770" cy="866770"/>
          </a:xfrm>
          <a:prstGeom prst="line">
            <a:avLst/>
          </a:prstGeom>
          <a:ln w="0">
            <a:solidFill>
              <a:schemeClr val="tx1">
                <a:lumMod val="75000"/>
                <a:lumOff val="25000"/>
                <a:alpha val="52000"/>
              </a:schemeClr>
            </a:solidFill>
          </a:ln>
        </p:spPr>
        <p:style>
          <a:lnRef idx="1">
            <a:schemeClr val="accent1"/>
          </a:lnRef>
          <a:fillRef idx="0">
            <a:schemeClr val="accent1"/>
          </a:fillRef>
          <a:effectRef idx="0">
            <a:schemeClr val="accent1"/>
          </a:effectRef>
          <a:fontRef idx="minor">
            <a:schemeClr val="tx1"/>
          </a:fontRef>
        </p:style>
      </p:cxnSp>
      <p:grpSp>
        <p:nvGrpSpPr>
          <p:cNvPr id="4" name="组合 13"/>
          <p:cNvGrpSpPr/>
          <p:nvPr/>
        </p:nvGrpSpPr>
        <p:grpSpPr>
          <a:xfrm>
            <a:off x="4130390" y="2137755"/>
            <a:ext cx="5716785" cy="707886"/>
            <a:chOff x="3986015" y="1711248"/>
            <a:chExt cx="5716785" cy="707886"/>
          </a:xfrm>
        </p:grpSpPr>
        <p:sp>
          <p:nvSpPr>
            <p:cNvPr id="10" name="TextBox 64"/>
            <p:cNvSpPr>
              <a:spLocks noChangeArrowheads="1"/>
            </p:cNvSpPr>
            <p:nvPr/>
          </p:nvSpPr>
          <p:spPr bwMode="auto">
            <a:xfrm>
              <a:off x="4586719" y="1723948"/>
              <a:ext cx="3781315" cy="646331"/>
            </a:xfrm>
            <a:prstGeom prst="rect">
              <a:avLst/>
            </a:prstGeom>
            <a:noFill/>
            <a:ln w="9525">
              <a:noFill/>
              <a:miter lim="800000"/>
              <a:headEnd/>
              <a:tailEnd/>
            </a:ln>
          </p:spPr>
          <p:txBody>
            <a:bodyPr wrap="square" lIns="91440" tIns="45720" rIns="91440" bIns="45720">
              <a:spAutoFit/>
            </a:bodyPr>
            <a:lstStyle/>
            <a:p>
              <a:r>
                <a:rPr lang="zh-CN" altLang="en-US" sz="3600" b="1" dirty="0">
                  <a:solidFill>
                    <a:schemeClr val="tx1">
                      <a:lumMod val="75000"/>
                      <a:lumOff val="25000"/>
                    </a:schemeClr>
                  </a:solidFill>
                  <a:latin typeface="微软雅黑 Light" pitchFamily="34" charset="-122"/>
                  <a:ea typeface="微软雅黑 Light" pitchFamily="34" charset="-122"/>
                  <a:cs typeface="+mn-ea"/>
                  <a:sym typeface="+mn-lt"/>
                </a:rPr>
                <a:t>写人记事散文</a:t>
              </a:r>
            </a:p>
          </p:txBody>
        </p:sp>
        <p:sp>
          <p:nvSpPr>
            <p:cNvPr id="13" name="TextBox 64"/>
            <p:cNvSpPr>
              <a:spLocks noChangeArrowheads="1"/>
            </p:cNvSpPr>
            <p:nvPr/>
          </p:nvSpPr>
          <p:spPr bwMode="auto">
            <a:xfrm>
              <a:off x="4251231" y="1723948"/>
              <a:ext cx="518681" cy="646331"/>
            </a:xfrm>
            <a:prstGeom prst="rect">
              <a:avLst/>
            </a:prstGeom>
            <a:noFill/>
            <a:ln w="9525">
              <a:noFill/>
              <a:miter lim="800000"/>
              <a:headEnd/>
              <a:tailEnd/>
            </a:ln>
          </p:spPr>
          <p:txBody>
            <a:bodyPr wrap="square" lIns="91440" tIns="45720" rIns="91440" bIns="45720">
              <a:spAutoFit/>
            </a:bodyPr>
            <a:lstStyle/>
            <a:p>
              <a:r>
                <a:rPr lang="en-US" altLang="zh-CN" sz="3600" b="1" dirty="0">
                  <a:solidFill>
                    <a:schemeClr val="tx1">
                      <a:lumMod val="75000"/>
                      <a:lumOff val="25000"/>
                    </a:schemeClr>
                  </a:solidFill>
                  <a:latin typeface="Agency FB" panose="020B0503020202020204" pitchFamily="34" charset="0"/>
                  <a:cs typeface="+mn-ea"/>
                  <a:sym typeface="+mn-lt"/>
                </a:rPr>
                <a:t>1</a:t>
              </a:r>
              <a:endParaRPr lang="zh-CN" altLang="en-US" sz="3600" b="1" dirty="0">
                <a:solidFill>
                  <a:schemeClr val="tx1">
                    <a:lumMod val="75000"/>
                    <a:lumOff val="25000"/>
                  </a:schemeClr>
                </a:solidFill>
                <a:latin typeface="Agency FB" panose="020B0503020202020204" pitchFamily="34" charset="0"/>
                <a:cs typeface="+mn-ea"/>
                <a:sym typeface="+mn-lt"/>
              </a:endParaRPr>
            </a:p>
          </p:txBody>
        </p:sp>
        <p:sp>
          <p:nvSpPr>
            <p:cNvPr id="3" name="矩形 2"/>
            <p:cNvSpPr/>
            <p:nvPr/>
          </p:nvSpPr>
          <p:spPr>
            <a:xfrm>
              <a:off x="3986015" y="1711248"/>
              <a:ext cx="5716785" cy="707886"/>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p>
          </p:txBody>
        </p:sp>
      </p:grpSp>
      <p:grpSp>
        <p:nvGrpSpPr>
          <p:cNvPr id="6" name="组合 16"/>
          <p:cNvGrpSpPr/>
          <p:nvPr/>
        </p:nvGrpSpPr>
        <p:grpSpPr>
          <a:xfrm>
            <a:off x="4130390" y="2835367"/>
            <a:ext cx="5716785" cy="707886"/>
            <a:chOff x="3986015" y="1711248"/>
            <a:chExt cx="5716785" cy="707886"/>
          </a:xfrm>
        </p:grpSpPr>
        <p:sp>
          <p:nvSpPr>
            <p:cNvPr id="18" name="TextBox 64"/>
            <p:cNvSpPr>
              <a:spLocks noChangeArrowheads="1"/>
            </p:cNvSpPr>
            <p:nvPr/>
          </p:nvSpPr>
          <p:spPr bwMode="auto">
            <a:xfrm>
              <a:off x="4586719" y="1723948"/>
              <a:ext cx="3781315" cy="646331"/>
            </a:xfrm>
            <a:prstGeom prst="rect">
              <a:avLst/>
            </a:prstGeom>
            <a:noFill/>
            <a:ln w="9525">
              <a:noFill/>
              <a:miter lim="800000"/>
              <a:headEnd/>
              <a:tailEnd/>
            </a:ln>
          </p:spPr>
          <p:txBody>
            <a:bodyPr wrap="square" lIns="91440" tIns="45720" rIns="91440" bIns="45720">
              <a:spAutoFit/>
            </a:bodyPr>
            <a:lstStyle/>
            <a:p>
              <a:r>
                <a:rPr lang="zh-CN" altLang="en-US" sz="3600" b="1" dirty="0">
                  <a:solidFill>
                    <a:schemeClr val="tx1">
                      <a:lumMod val="75000"/>
                      <a:lumOff val="25000"/>
                    </a:schemeClr>
                  </a:solidFill>
                  <a:latin typeface="微软雅黑 Light" pitchFamily="34" charset="-122"/>
                  <a:ea typeface="微软雅黑 Light" pitchFamily="34" charset="-122"/>
                  <a:cs typeface="+mn-ea"/>
                  <a:sym typeface="+mn-lt"/>
                </a:rPr>
                <a:t>写景状物散文</a:t>
              </a:r>
            </a:p>
          </p:txBody>
        </p:sp>
        <p:sp>
          <p:nvSpPr>
            <p:cNvPr id="19" name="TextBox 64"/>
            <p:cNvSpPr>
              <a:spLocks noChangeArrowheads="1"/>
            </p:cNvSpPr>
            <p:nvPr/>
          </p:nvSpPr>
          <p:spPr bwMode="auto">
            <a:xfrm>
              <a:off x="4193481" y="1723948"/>
              <a:ext cx="518681" cy="646331"/>
            </a:xfrm>
            <a:prstGeom prst="rect">
              <a:avLst/>
            </a:prstGeom>
            <a:noFill/>
            <a:ln w="9525">
              <a:noFill/>
              <a:miter lim="800000"/>
              <a:headEnd/>
              <a:tailEnd/>
            </a:ln>
          </p:spPr>
          <p:txBody>
            <a:bodyPr wrap="square" lIns="91440" tIns="45720" rIns="91440" bIns="45720">
              <a:spAutoFit/>
            </a:bodyPr>
            <a:lstStyle/>
            <a:p>
              <a:r>
                <a:rPr lang="en-US" altLang="zh-CN" sz="3600" b="1" dirty="0">
                  <a:solidFill>
                    <a:schemeClr val="tx1">
                      <a:lumMod val="75000"/>
                      <a:lumOff val="25000"/>
                    </a:schemeClr>
                  </a:solidFill>
                  <a:latin typeface="Agency FB" panose="020B0503020202020204" pitchFamily="34" charset="0"/>
                  <a:cs typeface="+mn-ea"/>
                  <a:sym typeface="+mn-lt"/>
                </a:rPr>
                <a:t>2</a:t>
              </a:r>
              <a:endParaRPr lang="zh-CN" altLang="en-US" sz="3600" b="1" dirty="0">
                <a:solidFill>
                  <a:schemeClr val="tx1">
                    <a:lumMod val="75000"/>
                    <a:lumOff val="25000"/>
                  </a:schemeClr>
                </a:solidFill>
                <a:latin typeface="Agency FB" panose="020B0503020202020204" pitchFamily="34" charset="0"/>
                <a:cs typeface="+mn-ea"/>
                <a:sym typeface="+mn-lt"/>
              </a:endParaRPr>
            </a:p>
          </p:txBody>
        </p:sp>
        <p:sp>
          <p:nvSpPr>
            <p:cNvPr id="20" name="矩形 19"/>
            <p:cNvSpPr/>
            <p:nvPr/>
          </p:nvSpPr>
          <p:spPr>
            <a:xfrm>
              <a:off x="3986015" y="1711248"/>
              <a:ext cx="5716785" cy="707886"/>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p>
          </p:txBody>
        </p:sp>
      </p:grpSp>
      <p:grpSp>
        <p:nvGrpSpPr>
          <p:cNvPr id="7" name="组合 20"/>
          <p:cNvGrpSpPr/>
          <p:nvPr/>
        </p:nvGrpSpPr>
        <p:grpSpPr>
          <a:xfrm>
            <a:off x="4130389" y="3532979"/>
            <a:ext cx="5716785" cy="707886"/>
            <a:chOff x="3986015" y="1711248"/>
            <a:chExt cx="5716785" cy="707886"/>
          </a:xfrm>
        </p:grpSpPr>
        <p:sp>
          <p:nvSpPr>
            <p:cNvPr id="22" name="TextBox 64"/>
            <p:cNvSpPr>
              <a:spLocks noChangeArrowheads="1"/>
            </p:cNvSpPr>
            <p:nvPr/>
          </p:nvSpPr>
          <p:spPr bwMode="auto">
            <a:xfrm>
              <a:off x="4586719" y="1723948"/>
              <a:ext cx="3781315" cy="646331"/>
            </a:xfrm>
            <a:prstGeom prst="rect">
              <a:avLst/>
            </a:prstGeom>
            <a:noFill/>
            <a:ln w="9525">
              <a:noFill/>
              <a:miter lim="800000"/>
              <a:headEnd/>
              <a:tailEnd/>
            </a:ln>
          </p:spPr>
          <p:txBody>
            <a:bodyPr wrap="square" lIns="91440" tIns="45720" rIns="91440" bIns="45720">
              <a:spAutoFit/>
            </a:bodyPr>
            <a:lstStyle/>
            <a:p>
              <a:r>
                <a:rPr lang="zh-CN" altLang="en-US" sz="3600" b="1" dirty="0">
                  <a:solidFill>
                    <a:schemeClr val="tx1">
                      <a:lumMod val="75000"/>
                      <a:lumOff val="25000"/>
                    </a:schemeClr>
                  </a:solidFill>
                  <a:latin typeface="微软雅黑 Light" pitchFamily="34" charset="-122"/>
                  <a:ea typeface="微软雅黑 Light" pitchFamily="34" charset="-122"/>
                  <a:cs typeface="+mn-ea"/>
                  <a:sym typeface="+mn-lt"/>
                </a:rPr>
                <a:t>小说</a:t>
              </a:r>
            </a:p>
          </p:txBody>
        </p:sp>
        <p:sp>
          <p:nvSpPr>
            <p:cNvPr id="23" name="TextBox 64"/>
            <p:cNvSpPr>
              <a:spLocks noChangeArrowheads="1"/>
            </p:cNvSpPr>
            <p:nvPr/>
          </p:nvSpPr>
          <p:spPr bwMode="auto">
            <a:xfrm>
              <a:off x="4193481" y="1723948"/>
              <a:ext cx="518681" cy="646331"/>
            </a:xfrm>
            <a:prstGeom prst="rect">
              <a:avLst/>
            </a:prstGeom>
            <a:noFill/>
            <a:ln w="9525">
              <a:noFill/>
              <a:miter lim="800000"/>
              <a:headEnd/>
              <a:tailEnd/>
            </a:ln>
          </p:spPr>
          <p:txBody>
            <a:bodyPr wrap="square" lIns="91440" tIns="45720" rIns="91440" bIns="45720">
              <a:spAutoFit/>
            </a:bodyPr>
            <a:lstStyle/>
            <a:p>
              <a:r>
                <a:rPr lang="en-US" altLang="zh-CN" sz="3600" b="1" dirty="0">
                  <a:solidFill>
                    <a:schemeClr val="tx1">
                      <a:lumMod val="75000"/>
                      <a:lumOff val="25000"/>
                    </a:schemeClr>
                  </a:solidFill>
                  <a:latin typeface="Agency FB" panose="020B0503020202020204" pitchFamily="34" charset="0"/>
                  <a:cs typeface="+mn-ea"/>
                  <a:sym typeface="+mn-lt"/>
                </a:rPr>
                <a:t>3</a:t>
              </a:r>
              <a:endParaRPr lang="zh-CN" altLang="en-US" sz="3600" b="1" dirty="0">
                <a:solidFill>
                  <a:schemeClr val="tx1">
                    <a:lumMod val="75000"/>
                    <a:lumOff val="25000"/>
                  </a:schemeClr>
                </a:solidFill>
                <a:latin typeface="Agency FB" panose="020B0503020202020204" pitchFamily="34" charset="0"/>
                <a:cs typeface="+mn-ea"/>
                <a:sym typeface="+mn-lt"/>
              </a:endParaRPr>
            </a:p>
          </p:txBody>
        </p:sp>
        <p:sp>
          <p:nvSpPr>
            <p:cNvPr id="25" name="矩形 24"/>
            <p:cNvSpPr/>
            <p:nvPr/>
          </p:nvSpPr>
          <p:spPr>
            <a:xfrm>
              <a:off x="3986015" y="1711248"/>
              <a:ext cx="5716785" cy="707886"/>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p>
          </p:txBody>
        </p:sp>
      </p:grpSp>
    </p:spTree>
    <p:extLst>
      <p:ext uri="{BB962C8B-B14F-4D97-AF65-F5344CB8AC3E}">
        <p14:creationId xmlns:p14="http://schemas.microsoft.com/office/powerpoint/2010/main" xmlns="" val="3005287094"/>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2" presetClass="entr" presetSubtype="1"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up)">
                                      <p:cBhvr>
                                        <p:cTn id="11" dur="500"/>
                                        <p:tgtEl>
                                          <p:spTgt spid="2"/>
                                        </p:tgtEl>
                                      </p:cBhvr>
                                    </p:animEffect>
                                  </p:childTnLst>
                                </p:cTn>
                              </p:par>
                              <p:par>
                                <p:cTn id="12" presetID="22" presetClass="entr" presetSubtype="1" fill="hold" nodeType="with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wipe(up)">
                                      <p:cBhvr>
                                        <p:cTn id="14" dur="500"/>
                                        <p:tgtEl>
                                          <p:spTgt spid="24"/>
                                        </p:tgtEl>
                                      </p:cBhvr>
                                    </p:animEffect>
                                  </p:childTnLst>
                                </p:cTn>
                              </p:par>
                              <p:par>
                                <p:cTn id="15" presetID="22" presetClass="entr" presetSubtype="1"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up)">
                                      <p:cBhvr>
                                        <p:cTn id="17" dur="500"/>
                                        <p:tgtEl>
                                          <p:spTgt spid="16"/>
                                        </p:tgtEl>
                                      </p:cBhvr>
                                    </p:animEffect>
                                  </p:childTnLst>
                                </p:cTn>
                              </p:par>
                              <p:par>
                                <p:cTn id="18" presetID="2" presetClass="entr" presetSubtype="2" accel="30000"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1000" fill="hold"/>
                                        <p:tgtEl>
                                          <p:spTgt spid="4"/>
                                        </p:tgtEl>
                                        <p:attrNameLst>
                                          <p:attrName>ppt_x</p:attrName>
                                        </p:attrNameLst>
                                      </p:cBhvr>
                                      <p:tavLst>
                                        <p:tav tm="0">
                                          <p:val>
                                            <p:strVal val="1+#ppt_w/2"/>
                                          </p:val>
                                        </p:tav>
                                        <p:tav tm="100000">
                                          <p:val>
                                            <p:strVal val="#ppt_x"/>
                                          </p:val>
                                        </p:tav>
                                      </p:tavLst>
                                    </p:anim>
                                    <p:anim calcmode="lin" valueType="num">
                                      <p:cBhvr additive="base">
                                        <p:cTn id="21" dur="1000" fill="hold"/>
                                        <p:tgtEl>
                                          <p:spTgt spid="4"/>
                                        </p:tgtEl>
                                        <p:attrNameLst>
                                          <p:attrName>ppt_y</p:attrName>
                                        </p:attrNameLst>
                                      </p:cBhvr>
                                      <p:tavLst>
                                        <p:tav tm="0">
                                          <p:val>
                                            <p:strVal val="#ppt_y"/>
                                          </p:val>
                                        </p:tav>
                                        <p:tav tm="100000">
                                          <p:val>
                                            <p:strVal val="#ppt_y"/>
                                          </p:val>
                                        </p:tav>
                                      </p:tavLst>
                                    </p:anim>
                                  </p:childTnLst>
                                </p:cTn>
                              </p:par>
                              <p:par>
                                <p:cTn id="22" presetID="2" presetClass="entr" presetSubtype="2" accel="30000" fill="hold" nodeType="withEffect">
                                  <p:stCondLst>
                                    <p:cond delay="10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1000" fill="hold"/>
                                        <p:tgtEl>
                                          <p:spTgt spid="6"/>
                                        </p:tgtEl>
                                        <p:attrNameLst>
                                          <p:attrName>ppt_x</p:attrName>
                                        </p:attrNameLst>
                                      </p:cBhvr>
                                      <p:tavLst>
                                        <p:tav tm="0">
                                          <p:val>
                                            <p:strVal val="1+#ppt_w/2"/>
                                          </p:val>
                                        </p:tav>
                                        <p:tav tm="100000">
                                          <p:val>
                                            <p:strVal val="#ppt_x"/>
                                          </p:val>
                                        </p:tav>
                                      </p:tavLst>
                                    </p:anim>
                                    <p:anim calcmode="lin" valueType="num">
                                      <p:cBhvr additive="base">
                                        <p:cTn id="25" dur="1000" fill="hold"/>
                                        <p:tgtEl>
                                          <p:spTgt spid="6"/>
                                        </p:tgtEl>
                                        <p:attrNameLst>
                                          <p:attrName>ppt_y</p:attrName>
                                        </p:attrNameLst>
                                      </p:cBhvr>
                                      <p:tavLst>
                                        <p:tav tm="0">
                                          <p:val>
                                            <p:strVal val="#ppt_y"/>
                                          </p:val>
                                        </p:tav>
                                        <p:tav tm="100000">
                                          <p:val>
                                            <p:strVal val="#ppt_y"/>
                                          </p:val>
                                        </p:tav>
                                      </p:tavLst>
                                    </p:anim>
                                  </p:childTnLst>
                                </p:cTn>
                              </p:par>
                              <p:par>
                                <p:cTn id="26" presetID="2" presetClass="entr" presetSubtype="2" accel="30000" fill="hold" nodeType="withEffect">
                                  <p:stCondLst>
                                    <p:cond delay="20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1000" fill="hold"/>
                                        <p:tgtEl>
                                          <p:spTgt spid="7"/>
                                        </p:tgtEl>
                                        <p:attrNameLst>
                                          <p:attrName>ppt_x</p:attrName>
                                        </p:attrNameLst>
                                      </p:cBhvr>
                                      <p:tavLst>
                                        <p:tav tm="0">
                                          <p:val>
                                            <p:strVal val="1+#ppt_w/2"/>
                                          </p:val>
                                        </p:tav>
                                        <p:tav tm="100000">
                                          <p:val>
                                            <p:strVal val="#ppt_x"/>
                                          </p:val>
                                        </p:tav>
                                      </p:tavLst>
                                    </p:anim>
                                    <p:anim calcmode="lin" valueType="num">
                                      <p:cBhvr additive="base">
                                        <p:cTn id="29"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327915" y="3140968"/>
            <a:ext cx="2592288"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文章主旨：</a:t>
            </a:r>
            <a:endParaRPr lang="en-US" altLang="zh-CN" dirty="0"/>
          </a:p>
          <a:p>
            <a:pPr algn="ctr"/>
            <a:r>
              <a:rPr lang="zh-CN" altLang="en-US" dirty="0"/>
              <a:t>对传统手艺与美德逝去的惋惜</a:t>
            </a:r>
            <a:endParaRPr lang="en-US" altLang="zh-CN" dirty="0"/>
          </a:p>
        </p:txBody>
      </p:sp>
      <p:sp>
        <p:nvSpPr>
          <p:cNvPr id="3" name="椭圆 2"/>
          <p:cNvSpPr/>
          <p:nvPr/>
        </p:nvSpPr>
        <p:spPr>
          <a:xfrm>
            <a:off x="1615858" y="4437112"/>
            <a:ext cx="3039982" cy="151216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文章结构：</a:t>
            </a:r>
            <a:endParaRPr lang="en-US" altLang="zh-CN" dirty="0"/>
          </a:p>
          <a:p>
            <a:pPr algn="ctr"/>
            <a:r>
              <a:rPr lang="zh-CN" altLang="en-US" dirty="0"/>
              <a:t>结构完整</a:t>
            </a:r>
            <a:endParaRPr lang="en-US" altLang="zh-CN" dirty="0"/>
          </a:p>
          <a:p>
            <a:pPr algn="ctr"/>
            <a:r>
              <a:rPr lang="zh-CN" altLang="en-US" dirty="0"/>
              <a:t>串起对何爹的描写</a:t>
            </a:r>
          </a:p>
        </p:txBody>
      </p:sp>
      <p:cxnSp>
        <p:nvCxnSpPr>
          <p:cNvPr id="4" name="直接箭头连接符 3"/>
          <p:cNvCxnSpPr>
            <a:stCxn id="8" idx="2"/>
            <a:endCxn id="2" idx="5"/>
          </p:cNvCxnSpPr>
          <p:nvPr/>
        </p:nvCxnSpPr>
        <p:spPr>
          <a:xfrm flipH="1" flipV="1">
            <a:off x="7540571" y="4677536"/>
            <a:ext cx="1147717" cy="51566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3" idx="6"/>
            <a:endCxn id="2" idx="3"/>
          </p:cNvCxnSpPr>
          <p:nvPr/>
        </p:nvCxnSpPr>
        <p:spPr>
          <a:xfrm flipV="1">
            <a:off x="4655840" y="4677535"/>
            <a:ext cx="1051707" cy="51566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6" name="直接箭头连接符 5"/>
          <p:cNvCxnSpPr>
            <a:stCxn id="9" idx="4"/>
            <a:endCxn id="2" idx="0"/>
          </p:cNvCxnSpPr>
          <p:nvPr/>
        </p:nvCxnSpPr>
        <p:spPr>
          <a:xfrm>
            <a:off x="6624059" y="2793304"/>
            <a:ext cx="0" cy="347664"/>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7" name="直接箭头连接符 6"/>
          <p:cNvCxnSpPr>
            <a:stCxn id="9" idx="3"/>
            <a:endCxn id="3" idx="7"/>
          </p:cNvCxnSpPr>
          <p:nvPr/>
        </p:nvCxnSpPr>
        <p:spPr>
          <a:xfrm flipH="1">
            <a:off x="4210645" y="2530986"/>
            <a:ext cx="1496902" cy="2127578"/>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sp>
        <p:nvSpPr>
          <p:cNvPr id="8" name="椭圆 7"/>
          <p:cNvSpPr/>
          <p:nvPr/>
        </p:nvSpPr>
        <p:spPr>
          <a:xfrm>
            <a:off x="8688288" y="4437112"/>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9" name="椭圆 8"/>
          <p:cNvSpPr/>
          <p:nvPr/>
        </p:nvSpPr>
        <p:spPr>
          <a:xfrm>
            <a:off x="5327915" y="1002082"/>
            <a:ext cx="2592288" cy="179122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latin typeface="+mn-ea"/>
              </a:rPr>
              <a:t>何爹特点：</a:t>
            </a:r>
            <a:endParaRPr lang="en-US" altLang="zh-CN" dirty="0">
              <a:latin typeface="+mn-ea"/>
            </a:endParaRPr>
          </a:p>
          <a:p>
            <a:pPr algn="ctr"/>
            <a:r>
              <a:rPr lang="zh-CN" altLang="en-US" dirty="0">
                <a:latin typeface="+mn-ea"/>
              </a:rPr>
              <a:t>手艺高超</a:t>
            </a:r>
            <a:endParaRPr lang="en-US" altLang="zh-CN" dirty="0">
              <a:latin typeface="+mn-ea"/>
            </a:endParaRPr>
          </a:p>
          <a:p>
            <a:pPr algn="ctr"/>
            <a:r>
              <a:rPr lang="zh-CN" altLang="en-US" dirty="0">
                <a:latin typeface="+mn-ea"/>
              </a:rPr>
              <a:t>尊奉关公</a:t>
            </a:r>
            <a:endParaRPr lang="en-US" altLang="zh-CN" dirty="0">
              <a:latin typeface="+mn-ea"/>
            </a:endParaRPr>
          </a:p>
          <a:p>
            <a:pPr algn="ctr"/>
            <a:r>
              <a:rPr lang="zh-CN" altLang="en-US" dirty="0">
                <a:latin typeface="+mn-ea"/>
              </a:rPr>
              <a:t>坚守传统</a:t>
            </a:r>
            <a:endParaRPr lang="en-US" altLang="zh-CN" dirty="0">
              <a:latin typeface="+mn-ea"/>
            </a:endParaRPr>
          </a:p>
          <a:p>
            <a:pPr algn="ctr"/>
            <a:r>
              <a:rPr lang="zh-CN" altLang="en-US" dirty="0">
                <a:latin typeface="+mn-ea"/>
              </a:rPr>
              <a:t>对友忠诚</a:t>
            </a:r>
          </a:p>
        </p:txBody>
      </p:sp>
      <p:cxnSp>
        <p:nvCxnSpPr>
          <p:cNvPr id="10" name="直接箭头连接符 9"/>
          <p:cNvCxnSpPr>
            <a:stCxn id="9" idx="5"/>
            <a:endCxn id="8" idx="1"/>
          </p:cNvCxnSpPr>
          <p:nvPr/>
        </p:nvCxnSpPr>
        <p:spPr>
          <a:xfrm>
            <a:off x="7540571" y="2530986"/>
            <a:ext cx="1527349" cy="2127578"/>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a:stCxn id="8" idx="3"/>
            <a:endCxn id="3" idx="5"/>
          </p:cNvCxnSpPr>
          <p:nvPr/>
        </p:nvCxnSpPr>
        <p:spPr>
          <a:xfrm flipH="1">
            <a:off x="4210645" y="5727828"/>
            <a:ext cx="4857275" cy="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2" name="椭圆 11"/>
          <p:cNvSpPr/>
          <p:nvPr/>
        </p:nvSpPr>
        <p:spPr>
          <a:xfrm>
            <a:off x="1007435" y="2492896"/>
            <a:ext cx="2592288" cy="151216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文中意义：将青龙偃月刀比拟为何爹的剃刀</a:t>
            </a:r>
          </a:p>
        </p:txBody>
      </p:sp>
      <p:sp>
        <p:nvSpPr>
          <p:cNvPr id="13" name="椭圆 12"/>
          <p:cNvSpPr/>
          <p:nvPr/>
        </p:nvSpPr>
        <p:spPr>
          <a:xfrm>
            <a:off x="839245" y="425885"/>
            <a:ext cx="2931090" cy="1565753"/>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青龙偃月刀本意：关公的佩刀</a:t>
            </a:r>
          </a:p>
        </p:txBody>
      </p:sp>
      <p:cxnSp>
        <p:nvCxnSpPr>
          <p:cNvPr id="14" name="直接箭头连接符 13"/>
          <p:cNvCxnSpPr>
            <a:stCxn id="13" idx="4"/>
            <a:endCxn id="12" idx="0"/>
          </p:cNvCxnSpPr>
          <p:nvPr/>
        </p:nvCxnSpPr>
        <p:spPr>
          <a:xfrm flipH="1">
            <a:off x="2303579" y="1991638"/>
            <a:ext cx="1211" cy="501258"/>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5" name="直接箭头连接符 14"/>
          <p:cNvCxnSpPr>
            <a:stCxn id="12" idx="6"/>
            <a:endCxn id="9" idx="2"/>
          </p:cNvCxnSpPr>
          <p:nvPr/>
        </p:nvCxnSpPr>
        <p:spPr>
          <a:xfrm flipV="1">
            <a:off x="3599723" y="1897693"/>
            <a:ext cx="1728192" cy="1351287"/>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16" name="椭圆 15"/>
          <p:cNvSpPr/>
          <p:nvPr/>
        </p:nvSpPr>
        <p:spPr>
          <a:xfrm>
            <a:off x="8688288" y="453352"/>
            <a:ext cx="2592288" cy="151216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语言风格：</a:t>
            </a:r>
            <a:endParaRPr lang="en-US" altLang="zh-CN" dirty="0"/>
          </a:p>
          <a:p>
            <a:pPr algn="ctr"/>
            <a:r>
              <a:rPr lang="zh-CN" altLang="en-US" dirty="0"/>
              <a:t>传统气息</a:t>
            </a:r>
            <a:endParaRPr lang="en-US" altLang="zh-CN" dirty="0"/>
          </a:p>
          <a:p>
            <a:pPr algn="ctr"/>
            <a:r>
              <a:rPr lang="zh-CN" altLang="en-US" dirty="0"/>
              <a:t>意蕴丰富</a:t>
            </a:r>
          </a:p>
        </p:txBody>
      </p:sp>
      <p:cxnSp>
        <p:nvCxnSpPr>
          <p:cNvPr id="18" name="直接箭头连接符 17"/>
          <p:cNvCxnSpPr>
            <a:stCxn id="13" idx="7"/>
            <a:endCxn id="16" idx="1"/>
          </p:cNvCxnSpPr>
          <p:nvPr/>
        </p:nvCxnSpPr>
        <p:spPr>
          <a:xfrm>
            <a:off x="3341087" y="655184"/>
            <a:ext cx="5726833" cy="1962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523587"/>
            <a:ext cx="11125200" cy="4969288"/>
          </a:xfrm>
          <a:prstGeom prst="rect">
            <a:avLst/>
          </a:prstGeom>
        </p:spPr>
        <p:txBody>
          <a:bodyPr>
            <a:normAutofit/>
          </a:bodyPr>
          <a:lstStyle/>
          <a:p>
            <a:pPr marL="228600" marR="0" lvl="0" indent="-228600" algn="l" defTabSz="914400" rtl="0" eaLnBrk="1" fontAlgn="auto" latinLnBrk="0" hangingPunct="1">
              <a:spcBef>
                <a:spcPts val="1000"/>
              </a:spcBef>
              <a:spcAft>
                <a:spcPts val="0"/>
              </a:spcAft>
              <a:buClrTx/>
              <a:buSzTx/>
              <a:buFont typeface="Arial" panose="020B0604020202020204" pitchFamily="34" charset="0"/>
              <a:buChar char="•"/>
              <a:tabLst/>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zh-CN" sz="2400" dirty="0">
                <a:solidFill>
                  <a:srgbClr val="002060"/>
                </a:solidFill>
                <a:latin typeface="华光标题宋_CNKI" panose="02000500000000000000" pitchFamily="2" charset="-122"/>
                <a:ea typeface="华光标题宋_CNKI" panose="02000500000000000000" pitchFamily="2" charset="-122"/>
              </a:rPr>
              <a:t>闵行一模 山坡上的糖</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marR="0" lvl="0" indent="-228600" algn="l" defTabSz="914400" rtl="0" eaLnBrk="1" fontAlgn="auto" latinLnBrk="0" hangingPunct="1">
              <a:spcBef>
                <a:spcPts val="1000"/>
              </a:spcBef>
              <a:spcAft>
                <a:spcPts val="0"/>
              </a:spcAft>
              <a:buClrTx/>
              <a:buSzTx/>
              <a:buFont typeface="Arial" panose="020B0604020202020204" pitchFamily="34" charset="0"/>
              <a:buChar char="•"/>
              <a:tabLst/>
              <a:defRPr/>
            </a:pPr>
            <a:r>
              <a:rPr lang="zh-CN" altLang="zh-CN" sz="2400" dirty="0">
                <a:latin typeface="华光标题宋_CNKI" panose="02000500000000000000" pitchFamily="2" charset="-122"/>
                <a:ea typeface="华光标题宋_CNKI" panose="02000500000000000000" pitchFamily="2" charset="-122"/>
              </a:rPr>
              <a:t>10. 文章以</a:t>
            </a:r>
            <a:r>
              <a:rPr lang="ar-SA" altLang="zh-CN" sz="2400" dirty="0">
                <a:latin typeface="华光标题宋_CNKI" panose="02000500000000000000" pitchFamily="2" charset="-122"/>
                <a:ea typeface="华光标题宋_CNKI" panose="02000500000000000000" pitchFamily="2" charset="-122"/>
              </a:rPr>
              <a:t>“</a:t>
            </a:r>
            <a:r>
              <a:rPr lang="zh-CN" altLang="zh-CN" sz="2400" dirty="0">
                <a:latin typeface="华光标题宋_CNKI" panose="02000500000000000000" pitchFamily="2" charset="-122"/>
                <a:ea typeface="华光标题宋_CNKI" panose="02000500000000000000" pitchFamily="2" charset="-122"/>
              </a:rPr>
              <a:t>山坡上的糖”为题，</a:t>
            </a:r>
            <a:r>
              <a:rPr lang="zh-CN" altLang="zh-CN" sz="2400" dirty="0">
                <a:solidFill>
                  <a:srgbClr val="FF0000"/>
                </a:solidFill>
                <a:latin typeface="华光标题宋_CNKI" panose="02000500000000000000" pitchFamily="2" charset="-122"/>
                <a:ea typeface="华光标题宋_CNKI" panose="02000500000000000000" pitchFamily="2" charset="-122"/>
              </a:rPr>
              <a:t>有多层含义，</a:t>
            </a:r>
            <a:r>
              <a:rPr lang="zh-CN" altLang="zh-CN" sz="2400" dirty="0">
                <a:latin typeface="华光标题宋_CNKI" panose="02000500000000000000" pitchFamily="2" charset="-122"/>
                <a:ea typeface="华光标题宋_CNKI" panose="02000500000000000000" pitchFamily="2" charset="-122"/>
              </a:rPr>
              <a:t>请结合全文简要分析。（3分）I.1</a:t>
            </a:r>
          </a:p>
          <a:p>
            <a:pPr marL="228600" marR="0" lvl="0" indent="-228600" algn="l" defTabSz="914400" rtl="0" eaLnBrk="1" fontAlgn="auto" latinLnBrk="0" hangingPunct="1">
              <a:spcBef>
                <a:spcPts val="1000"/>
              </a:spcBef>
              <a:spcAft>
                <a:spcPts val="0"/>
              </a:spcAft>
              <a:buClrTx/>
              <a:buSzTx/>
              <a:buFont typeface="Arial" panose="020B0604020202020204" pitchFamily="34" charset="0"/>
              <a:buChar char="•"/>
              <a:tabLst/>
              <a:defRPr/>
            </a:pPr>
            <a:r>
              <a:rPr lang="ar-SA" altLang="zh-CN" sz="2400" dirty="0">
                <a:latin typeface="+mn-ea"/>
                <a:ea typeface="+mn-ea"/>
              </a:rPr>
              <a:t>“</a:t>
            </a:r>
            <a:r>
              <a:rPr lang="zh-CN" altLang="zh-CN" sz="2400" dirty="0">
                <a:latin typeface="+mn-ea"/>
                <a:ea typeface="+mn-ea"/>
              </a:rPr>
              <a:t>山坡上的糖”，指山坡上生长的能够给孩子们充饥的花草，</a:t>
            </a:r>
            <a:r>
              <a:rPr kumimoji="0" lang="zh-CN" altLang="zh-CN" sz="2400" b="1" i="0" u="none" strike="noStrike" kern="1200" cap="none" spc="0" normalizeH="0" baseline="0" noProof="0" dirty="0">
                <a:ln>
                  <a:noFill/>
                </a:ln>
                <a:solidFill>
                  <a:srgbClr val="FF0000"/>
                </a:solidFill>
                <a:effectLst/>
                <a:uLnTx/>
                <a:uFillTx/>
                <a:latin typeface="+mn-ea"/>
                <a:ea typeface="+mn-ea"/>
                <a:cs typeface="+mn-cs"/>
              </a:rPr>
              <a:t>（本义）</a:t>
            </a:r>
            <a:endParaRPr lang="zh-CN" altLang="zh-CN" sz="2400" dirty="0">
              <a:latin typeface="+mn-ea"/>
              <a:ea typeface="+mn-ea"/>
            </a:endParaRPr>
          </a:p>
          <a:p>
            <a:pPr marL="228600" marR="0" lvl="0" indent="-228600" algn="l" defTabSz="914400" rtl="0" eaLnBrk="1" fontAlgn="auto" latinLnBrk="0" hangingPunct="1">
              <a:spcBef>
                <a:spcPts val="1000"/>
              </a:spcBef>
              <a:spcAft>
                <a:spcPts val="0"/>
              </a:spcAft>
              <a:buClrTx/>
              <a:buSzTx/>
              <a:buFont typeface="Arial" panose="020B0604020202020204" pitchFamily="34" charset="0"/>
              <a:buChar char="•"/>
              <a:tabLst/>
              <a:defRPr/>
            </a:pPr>
            <a:r>
              <a:rPr lang="zh-CN" altLang="zh-CN" sz="2400" dirty="0">
                <a:latin typeface="+mn-ea"/>
                <a:ea typeface="+mn-ea"/>
              </a:rPr>
              <a:t>也指无私奉献出体内的糖给孩子们的草根，</a:t>
            </a:r>
            <a:r>
              <a:rPr lang="zh-CN" altLang="zh-CN" sz="2400" b="1" dirty="0">
                <a:solidFill>
                  <a:srgbClr val="FF0000"/>
                </a:solidFill>
                <a:latin typeface="+mn-ea"/>
                <a:ea typeface="+mn-ea"/>
              </a:rPr>
              <a:t>（文义</a:t>
            </a:r>
            <a:r>
              <a:rPr lang="en-US" altLang="zh-CN" sz="2400" b="1" dirty="0">
                <a:solidFill>
                  <a:srgbClr val="FF0000"/>
                </a:solidFill>
                <a:latin typeface="+mn-ea"/>
                <a:ea typeface="+mn-ea"/>
              </a:rPr>
              <a:t>1</a:t>
            </a:r>
            <a:r>
              <a:rPr lang="zh-CN" altLang="zh-CN" sz="2400" b="1" dirty="0">
                <a:solidFill>
                  <a:srgbClr val="FF0000"/>
                </a:solidFill>
                <a:latin typeface="+mn-ea"/>
                <a:ea typeface="+mn-ea"/>
              </a:rPr>
              <a:t>）</a:t>
            </a:r>
            <a:endParaRPr lang="zh-CN" altLang="zh-CN" sz="2400" dirty="0">
              <a:latin typeface="+mn-ea"/>
              <a:ea typeface="+mn-ea"/>
            </a:endParaRPr>
          </a:p>
          <a:p>
            <a:pPr marL="228600" marR="0" lvl="0" indent="-228600" algn="l" defTabSz="914400" rtl="0" eaLnBrk="1" fontAlgn="auto" latinLnBrk="0" hangingPunct="1">
              <a:spcBef>
                <a:spcPts val="1000"/>
              </a:spcBef>
              <a:spcAft>
                <a:spcPts val="0"/>
              </a:spcAft>
              <a:buClrTx/>
              <a:buSzTx/>
              <a:buFont typeface="Arial" panose="020B0604020202020204" pitchFamily="34" charset="0"/>
              <a:buChar char="•"/>
              <a:tabLst/>
              <a:defRPr/>
            </a:pPr>
            <a:r>
              <a:rPr lang="zh-CN" altLang="zh-CN" sz="2400" dirty="0">
                <a:latin typeface="+mn-ea"/>
                <a:ea typeface="+mn-ea"/>
              </a:rPr>
              <a:t>还指那些一直记着孩子、关心孩子们的草木。 </a:t>
            </a:r>
            <a:r>
              <a:rPr lang="zh-CN" altLang="zh-CN" sz="2400" b="1" dirty="0">
                <a:solidFill>
                  <a:srgbClr val="FF0000"/>
                </a:solidFill>
                <a:latin typeface="+mn-ea"/>
                <a:ea typeface="+mn-ea"/>
              </a:rPr>
              <a:t>（文义</a:t>
            </a:r>
            <a:r>
              <a:rPr lang="en-US" altLang="zh-CN" sz="2400" b="1" dirty="0">
                <a:solidFill>
                  <a:srgbClr val="FF0000"/>
                </a:solidFill>
                <a:latin typeface="+mn-ea"/>
                <a:ea typeface="+mn-ea"/>
              </a:rPr>
              <a:t>2</a:t>
            </a:r>
            <a:r>
              <a:rPr lang="zh-CN" altLang="zh-CN" sz="2400" b="1" dirty="0">
                <a:solidFill>
                  <a:srgbClr val="FF0000"/>
                </a:solidFill>
                <a:latin typeface="+mn-ea"/>
                <a:ea typeface="+mn-ea"/>
              </a:rPr>
              <a:t>）</a:t>
            </a:r>
            <a:endParaRPr lang="en-US" altLang="zh-CN" sz="2400" dirty="0">
              <a:latin typeface="+mn-ea"/>
              <a:ea typeface="+mn-ea"/>
            </a:endParaRPr>
          </a:p>
          <a:p>
            <a:pPr marL="228600" marR="0" lvl="0" indent="-228600" algn="l" defTabSz="914400" rtl="0" eaLnBrk="1" fontAlgn="auto" latinLnBrk="0" hangingPunct="1">
              <a:spcBef>
                <a:spcPts val="1000"/>
              </a:spcBef>
              <a:spcAft>
                <a:spcPts val="0"/>
              </a:spcAft>
              <a:buClrTx/>
              <a:buSzTx/>
              <a:buFont typeface="Arial" panose="020B0604020202020204" pitchFamily="34" charset="0"/>
              <a:buChar char="•"/>
              <a:tabLst/>
              <a:defRPr/>
            </a:pPr>
            <a:r>
              <a:rPr lang="zh-CN" altLang="zh-CN" sz="2400" dirty="0">
                <a:latin typeface="+mn-ea"/>
                <a:ea typeface="+mn-ea"/>
              </a:rPr>
              <a:t>它是孩子们成长的见证，也是作者对痛苦童年的记忆。</a:t>
            </a:r>
            <a:r>
              <a:rPr lang="zh-CN" altLang="zh-CN" sz="2400" b="1" dirty="0">
                <a:solidFill>
                  <a:srgbClr val="FF0000"/>
                </a:solidFill>
                <a:latin typeface="+mn-ea"/>
                <a:ea typeface="+mn-ea"/>
              </a:rPr>
              <a:t> （文义</a:t>
            </a:r>
            <a:r>
              <a:rPr lang="en-US" altLang="zh-CN" sz="2400" b="1" dirty="0">
                <a:solidFill>
                  <a:srgbClr val="FF0000"/>
                </a:solidFill>
                <a:latin typeface="+mn-ea"/>
                <a:ea typeface="+mn-ea"/>
              </a:rPr>
              <a:t>3</a:t>
            </a:r>
            <a:r>
              <a:rPr lang="zh-CN" altLang="zh-CN" sz="2400" b="1" dirty="0">
                <a:solidFill>
                  <a:srgbClr val="FF0000"/>
                </a:solidFill>
                <a:latin typeface="+mn-ea"/>
                <a:ea typeface="+mn-ea"/>
              </a:rPr>
              <a:t>）</a:t>
            </a:r>
            <a:endParaRPr lang="zh-CN" altLang="zh-CN" sz="2400" dirty="0">
              <a:latin typeface="+mn-ea"/>
              <a:ea typeface="+mn-ea"/>
            </a:endParaRPr>
          </a:p>
        </p:txBody>
      </p:sp>
      <p:sp>
        <p:nvSpPr>
          <p:cNvPr id="3" name="标题 1"/>
          <p:cNvSpPr txBox="1">
            <a:spLocks/>
          </p:cNvSpPr>
          <p:nvPr/>
        </p:nvSpPr>
        <p:spPr>
          <a:xfrm>
            <a:off x="838200" y="365125"/>
            <a:ext cx="10515600" cy="1325563"/>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1.1</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理解词语，句子在文中的含义</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327915" y="3140968"/>
            <a:ext cx="2592288"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文章主旨：</a:t>
            </a:r>
            <a:endParaRPr lang="en-US" altLang="zh-CN" dirty="0"/>
          </a:p>
          <a:p>
            <a:pPr algn="ctr"/>
            <a:r>
              <a:rPr lang="zh-CN" altLang="en-US" dirty="0"/>
              <a:t>纪念见证成长的植物</a:t>
            </a:r>
            <a:endParaRPr lang="en-US" altLang="zh-CN" dirty="0"/>
          </a:p>
          <a:p>
            <a:pPr algn="ctr"/>
            <a:r>
              <a:rPr lang="zh-CN" altLang="en-US" dirty="0"/>
              <a:t>对痛苦童年的回忆</a:t>
            </a:r>
            <a:endParaRPr lang="en-US" altLang="zh-CN" dirty="0"/>
          </a:p>
        </p:txBody>
      </p:sp>
      <p:sp>
        <p:nvSpPr>
          <p:cNvPr id="3" name="椭圆 2"/>
          <p:cNvSpPr/>
          <p:nvPr/>
        </p:nvSpPr>
        <p:spPr>
          <a:xfrm>
            <a:off x="2063552" y="4437112"/>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结构与情节</a:t>
            </a:r>
          </a:p>
        </p:txBody>
      </p:sp>
      <p:cxnSp>
        <p:nvCxnSpPr>
          <p:cNvPr id="4" name="直接箭头连接符 3"/>
          <p:cNvCxnSpPr>
            <a:stCxn id="8" idx="2"/>
            <a:endCxn id="2" idx="5"/>
          </p:cNvCxnSpPr>
          <p:nvPr/>
        </p:nvCxnSpPr>
        <p:spPr>
          <a:xfrm flipH="1" flipV="1">
            <a:off x="7540571" y="4677536"/>
            <a:ext cx="1147717" cy="51566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3" idx="6"/>
            <a:endCxn id="2" idx="3"/>
          </p:cNvCxnSpPr>
          <p:nvPr/>
        </p:nvCxnSpPr>
        <p:spPr>
          <a:xfrm flipV="1">
            <a:off x="4655840" y="4677536"/>
            <a:ext cx="1051707" cy="51566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6" name="直接箭头连接符 5"/>
          <p:cNvCxnSpPr>
            <a:stCxn id="9" idx="4"/>
            <a:endCxn id="2" idx="0"/>
          </p:cNvCxnSpPr>
          <p:nvPr/>
        </p:nvCxnSpPr>
        <p:spPr>
          <a:xfrm>
            <a:off x="6624059" y="2564904"/>
            <a:ext cx="0" cy="576064"/>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7" name="直接箭头连接符 6"/>
          <p:cNvCxnSpPr>
            <a:stCxn id="9" idx="3"/>
            <a:endCxn id="3" idx="7"/>
          </p:cNvCxnSpPr>
          <p:nvPr/>
        </p:nvCxnSpPr>
        <p:spPr>
          <a:xfrm flipH="1">
            <a:off x="4276209" y="2343452"/>
            <a:ext cx="1091889" cy="2315112"/>
          </a:xfrm>
          <a:prstGeom prst="straightConnector1">
            <a:avLst/>
          </a:prstGeom>
          <a:ln>
            <a:headEnd type="arrow"/>
            <a:tailEnd type="arrow"/>
          </a:ln>
        </p:spPr>
        <p:style>
          <a:lnRef idx="2">
            <a:schemeClr val="accent1">
              <a:shade val="50000"/>
            </a:schemeClr>
          </a:lnRef>
          <a:fillRef idx="1">
            <a:schemeClr val="accent1"/>
          </a:fillRef>
          <a:effectRef idx="0">
            <a:schemeClr val="accent1"/>
          </a:effectRef>
          <a:fontRef idx="minor">
            <a:schemeClr val="lt1"/>
          </a:fontRef>
        </p:style>
      </p:cxnSp>
      <p:sp>
        <p:nvSpPr>
          <p:cNvPr id="8" name="椭圆 7"/>
          <p:cNvSpPr/>
          <p:nvPr/>
        </p:nvSpPr>
        <p:spPr>
          <a:xfrm>
            <a:off x="8688288" y="4437112"/>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9" name="椭圆 8"/>
          <p:cNvSpPr/>
          <p:nvPr/>
        </p:nvSpPr>
        <p:spPr>
          <a:xfrm>
            <a:off x="4847861" y="1052736"/>
            <a:ext cx="3552395" cy="151216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400" dirty="0">
                <a:latin typeface="+mn-ea"/>
              </a:rPr>
              <a:t>物象特点：</a:t>
            </a:r>
            <a:endParaRPr lang="en-US" altLang="zh-CN" sz="1400" dirty="0">
              <a:latin typeface="+mn-ea"/>
            </a:endParaRPr>
          </a:p>
          <a:p>
            <a:pPr algn="ctr"/>
            <a:r>
              <a:rPr lang="zh-CN" altLang="en-US" sz="1400" dirty="0">
                <a:latin typeface="+mn-ea"/>
              </a:rPr>
              <a:t>花草：给孩子们充饥</a:t>
            </a:r>
            <a:endParaRPr lang="en-US" altLang="zh-CN" sz="1400" dirty="0">
              <a:latin typeface="+mn-ea"/>
            </a:endParaRPr>
          </a:p>
          <a:p>
            <a:pPr algn="ctr"/>
            <a:r>
              <a:rPr lang="zh-CN" altLang="en-US" sz="1400" dirty="0">
                <a:latin typeface="+mn-ea"/>
              </a:rPr>
              <a:t>草根：无私奉献糖分</a:t>
            </a:r>
            <a:endParaRPr lang="en-US" altLang="zh-CN" sz="1400" dirty="0">
              <a:latin typeface="+mn-ea"/>
            </a:endParaRPr>
          </a:p>
          <a:p>
            <a:pPr algn="ctr"/>
            <a:r>
              <a:rPr lang="zh-CN" altLang="en-US" sz="1400" dirty="0">
                <a:latin typeface="+mn-ea"/>
              </a:rPr>
              <a:t>草木：关心孩子成长</a:t>
            </a:r>
            <a:endParaRPr lang="en-US" altLang="zh-CN" sz="1400" dirty="0">
              <a:latin typeface="+mn-ea"/>
            </a:endParaRPr>
          </a:p>
        </p:txBody>
      </p:sp>
      <p:cxnSp>
        <p:nvCxnSpPr>
          <p:cNvPr id="10" name="直接箭头连接符 9"/>
          <p:cNvCxnSpPr>
            <a:stCxn id="9" idx="5"/>
            <a:endCxn id="8" idx="1"/>
          </p:cNvCxnSpPr>
          <p:nvPr/>
        </p:nvCxnSpPr>
        <p:spPr>
          <a:xfrm>
            <a:off x="7880021" y="2343452"/>
            <a:ext cx="1187900" cy="2315112"/>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a:stCxn id="8" idx="3"/>
            <a:endCxn id="3" idx="5"/>
          </p:cNvCxnSpPr>
          <p:nvPr/>
        </p:nvCxnSpPr>
        <p:spPr>
          <a:xfrm flipH="1">
            <a:off x="4276208" y="5727828"/>
            <a:ext cx="4791712" cy="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2" name="椭圆 11"/>
          <p:cNvSpPr/>
          <p:nvPr/>
        </p:nvSpPr>
        <p:spPr>
          <a:xfrm>
            <a:off x="1007435" y="2492896"/>
            <a:ext cx="2592288" cy="151543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文中意义：花草、草根、草木</a:t>
            </a:r>
          </a:p>
        </p:txBody>
      </p:sp>
      <p:sp>
        <p:nvSpPr>
          <p:cNvPr id="13" name="椭圆 12"/>
          <p:cNvSpPr/>
          <p:nvPr/>
        </p:nvSpPr>
        <p:spPr>
          <a:xfrm>
            <a:off x="1007435" y="476672"/>
            <a:ext cx="2592288" cy="151216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山坡上的糖</a:t>
            </a:r>
          </a:p>
        </p:txBody>
      </p:sp>
      <p:cxnSp>
        <p:nvCxnSpPr>
          <p:cNvPr id="14" name="直接箭头连接符 13"/>
          <p:cNvCxnSpPr>
            <a:stCxn id="13" idx="4"/>
            <a:endCxn id="12" idx="0"/>
          </p:cNvCxnSpPr>
          <p:nvPr/>
        </p:nvCxnSpPr>
        <p:spPr>
          <a:xfrm>
            <a:off x="2303579" y="1988840"/>
            <a:ext cx="0" cy="504056"/>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5" name="直接箭头连接符 14"/>
          <p:cNvCxnSpPr>
            <a:stCxn id="12" idx="6"/>
            <a:endCxn id="9" idx="2"/>
          </p:cNvCxnSpPr>
          <p:nvPr/>
        </p:nvCxnSpPr>
        <p:spPr>
          <a:xfrm flipV="1">
            <a:off x="3599723" y="1808820"/>
            <a:ext cx="1248138" cy="1441793"/>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16" name="椭圆 15"/>
          <p:cNvSpPr/>
          <p:nvPr/>
        </p:nvSpPr>
        <p:spPr>
          <a:xfrm>
            <a:off x="8688288" y="404664"/>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语言</a:t>
            </a:r>
            <a:endParaRPr lang="en-US" altLang="zh-CN" dirty="0"/>
          </a:p>
          <a:p>
            <a:pPr algn="ctr"/>
            <a:r>
              <a:rPr lang="zh-CN" altLang="en-US" dirty="0"/>
              <a:t>作品氛围</a:t>
            </a:r>
            <a:endParaRPr lang="en-US" altLang="zh-CN" dirty="0"/>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825625"/>
            <a:ext cx="10515600" cy="4351338"/>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en-US" sz="2800" i="0" u="none" strike="noStrike" kern="1200" cap="none" spc="0" normalizeH="0" baseline="0" noProof="0" dirty="0" smtClean="0">
                <a:ln>
                  <a:noFill/>
                </a:ln>
                <a:solidFill>
                  <a:schemeClr val="tx1"/>
                </a:solidFill>
                <a:effectLst/>
                <a:uLnTx/>
                <a:uFillTx/>
                <a:latin typeface="+mn-ea"/>
                <a:ea typeface="+mn-ea"/>
                <a:cs typeface="+mn-cs"/>
              </a:rPr>
              <a:t>可能</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有偏向性的提问</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能否替换</a:t>
            </a:r>
            <a:r>
              <a:rPr kumimoji="0" lang="en-US" altLang="zh-CN" sz="280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删除段落</a:t>
            </a:r>
          </a:p>
        </p:txBody>
      </p:sp>
      <p:sp>
        <p:nvSpPr>
          <p:cNvPr id="4" name="标题 1"/>
          <p:cNvSpPr txBox="1">
            <a:spLocks/>
          </p:cNvSpPr>
          <p:nvPr/>
        </p:nvSpPr>
        <p:spPr>
          <a:xfrm>
            <a:off x="838200" y="365125"/>
            <a:ext cx="10515600" cy="1325563"/>
          </a:xfrm>
          <a:prstGeom prst="rect">
            <a:avLst/>
          </a:prstGeom>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2.1</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分析词，句，段在文中的作用</a:t>
            </a:r>
            <a:br>
              <a:rPr kumimoji="0" lang="zh-CN" altLang="zh-CN" sz="4400" b="1" i="0" u="none" strike="noStrike" kern="1200" cap="none" spc="0" normalizeH="0" baseline="0" noProof="0" dirty="0">
                <a:ln>
                  <a:noFill/>
                </a:ln>
                <a:solidFill>
                  <a:schemeClr val="tx1"/>
                </a:solidFill>
                <a:effectLst/>
                <a:uLnTx/>
                <a:uFillTx/>
                <a:latin typeface="+mj-lt"/>
                <a:ea typeface="+mj-ea"/>
                <a:cs typeface="+mj-cs"/>
              </a:rPr>
            </a:b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194620"/>
            <a:ext cx="10338995" cy="5663380"/>
          </a:xfrm>
          <a:prstGeom prst="rect">
            <a:avLst/>
          </a:prstGeom>
        </p:spPr>
        <p:txBody>
          <a:bodyPr>
            <a:normAutofit/>
          </a:bodyPr>
          <a:lstStyle/>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srgbClr val="002060"/>
                </a:solidFill>
                <a:effectLst/>
                <a:uLnTx/>
                <a:uFillTx/>
                <a:latin typeface="华光标题宋_CNKI" panose="02000500000000000000" pitchFamily="2" charset="-122"/>
                <a:ea typeface="华光标题宋_CNKI" panose="02000500000000000000" pitchFamily="2" charset="-122"/>
              </a:rPr>
              <a:t>[2021</a:t>
            </a:r>
            <a:r>
              <a:rPr kumimoji="0" lang="zh-CN" altLang="en-US" sz="2400" b="0" i="0" u="none" strike="noStrike" kern="1200" cap="none" spc="0" normalizeH="0" baseline="0" noProof="0" dirty="0">
                <a:ln>
                  <a:noFill/>
                </a:ln>
                <a:solidFill>
                  <a:srgbClr val="002060"/>
                </a:solidFill>
                <a:effectLst/>
                <a:uLnTx/>
                <a:uFillTx/>
                <a:latin typeface="华光标题宋_CNKI" panose="02000500000000000000" pitchFamily="2" charset="-122"/>
                <a:ea typeface="华光标题宋_CNKI" panose="02000500000000000000" pitchFamily="2" charset="-122"/>
              </a:rPr>
              <a:t>虹口一模 青龙偃月刀</a:t>
            </a:r>
            <a:r>
              <a:rPr kumimoji="0" lang="en-US" altLang="zh-CN" sz="2400" b="0" i="0" u="none" strike="noStrike" kern="1200" cap="none" spc="0" normalizeH="0" baseline="0" noProof="0" dirty="0">
                <a:ln>
                  <a:noFill/>
                </a:ln>
                <a:solidFill>
                  <a:srgbClr val="002060"/>
                </a:solidFill>
                <a:effectLst/>
                <a:uLnTx/>
                <a:uFillTx/>
                <a:latin typeface="华光标题宋_CNKI" panose="02000500000000000000" pitchFamily="2" charset="-122"/>
                <a:ea typeface="华光标题宋_CNKI" panose="02000500000000000000" pitchFamily="2" charset="-122"/>
              </a:rPr>
              <a: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latin typeface="华光标题宋_CNKI" panose="02000500000000000000" pitchFamily="2" charset="-122"/>
                <a:ea typeface="华光标题宋_CNKI" panose="02000500000000000000" pitchFamily="2" charset="-122"/>
              </a:rPr>
              <a:t>9.</a:t>
            </a:r>
            <a:r>
              <a:rPr lang="zh-CN" altLang="zh-CN" sz="2400" dirty="0">
                <a:latin typeface="华光标题宋_CNKI" panose="02000500000000000000" pitchFamily="2" charset="-122"/>
                <a:ea typeface="华光标题宋_CNKI" panose="02000500000000000000" pitchFamily="2" charset="-122"/>
              </a:rPr>
              <a:t>分析第</a:t>
            </a:r>
            <a:r>
              <a:rPr lang="en-US" altLang="zh-CN" sz="2400" dirty="0">
                <a:latin typeface="华光标题宋_CNKI" panose="02000500000000000000" pitchFamily="2" charset="-122"/>
                <a:ea typeface="华光标题宋_CNKI" panose="02000500000000000000" pitchFamily="2" charset="-122"/>
              </a:rPr>
              <a:t>⑫</a:t>
            </a:r>
            <a:r>
              <a:rPr lang="zh-CN" altLang="zh-CN" sz="2400" dirty="0">
                <a:latin typeface="华光标题宋_CNKI" panose="02000500000000000000" pitchFamily="2" charset="-122"/>
                <a:ea typeface="华光标题宋_CNKI" panose="02000500000000000000" pitchFamily="2" charset="-122"/>
              </a:rPr>
              <a:t>段的作用。（</a:t>
            </a:r>
            <a:r>
              <a:rPr lang="en-US" altLang="zh-CN" sz="2400" dirty="0">
                <a:latin typeface="华光标题宋_CNKI" panose="02000500000000000000" pitchFamily="2" charset="-122"/>
                <a:ea typeface="华光标题宋_CNKI" panose="02000500000000000000" pitchFamily="2" charset="-122"/>
              </a:rPr>
              <a:t>3</a:t>
            </a:r>
            <a:r>
              <a:rPr lang="zh-CN" altLang="zh-CN" sz="2400" dirty="0">
                <a:latin typeface="华光标题宋_CNKI" panose="02000500000000000000" pitchFamily="2" charset="-122"/>
                <a:ea typeface="华光标题宋_CNKI" panose="02000500000000000000" pitchFamily="2" charset="-122"/>
              </a:rPr>
              <a:t>分）</a:t>
            </a:r>
            <a:r>
              <a:rPr lang="en-US" altLang="zh-CN" sz="2400" dirty="0">
                <a:latin typeface="华光标题宋_CNKI" panose="02000500000000000000" pitchFamily="2" charset="-122"/>
                <a:ea typeface="华光标题宋_CNKI" panose="02000500000000000000" pitchFamily="2" charset="-122"/>
              </a:rPr>
              <a:t>II.1</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400" b="0" i="0" u="sng"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rPr>
              <a:t>原文：</a:t>
            </a:r>
            <a:r>
              <a:rPr kumimoji="0" lang="zh-CN" altLang="en-US" sz="2400" b="0" i="0" u="sng"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rPr>
              <a:t>⑪何师傅操一杆青龙偃月，阅人间头颅无数，开刀、合刀、清刀、弹刀，均由手腕与两三指头相配合，玩出了一朵令人眼花缭乱的花。</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en-US" sz="2400" b="0" i="0" u="sng"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rPr>
              <a:t>⑫一套古典绝活玩下来，他只收三块钱。</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en-US" sz="2400" b="0" i="0" u="sng"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rPr>
              <a:t>⑬尽管廉价，尽管古典，他的顾客还是越来越少。</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b="1" dirty="0">
                <a:solidFill>
                  <a:srgbClr val="FF0000"/>
                </a:solidFill>
                <a:latin typeface="+mn-ea"/>
                <a:ea typeface="+mn-ea"/>
              </a:rPr>
              <a:t>承上</a:t>
            </a:r>
            <a:r>
              <a:rPr lang="zh-CN" altLang="zh-CN" sz="2400" b="1" dirty="0">
                <a:solidFill>
                  <a:srgbClr val="0000FF"/>
                </a:solidFill>
                <a:latin typeface="+mn-ea"/>
                <a:ea typeface="+mn-ea"/>
              </a:rPr>
              <a:t>启下</a:t>
            </a:r>
            <a:r>
              <a:rPr lang="zh-CN" altLang="zh-CN" sz="2400" dirty="0">
                <a:latin typeface="+mn-ea"/>
                <a:ea typeface="+mn-ea"/>
              </a:rPr>
              <a:t>。</a:t>
            </a:r>
            <a:endParaRPr lang="en-US" altLang="zh-CN" sz="2400" dirty="0">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ar-SA" altLang="zh-CN" sz="2400" b="0" i="0" strike="noStrike" kern="1200" cap="none" spc="0" normalizeH="0" baseline="0" noProof="0" dirty="0">
                <a:ln>
                  <a:noFill/>
                </a:ln>
                <a:solidFill>
                  <a:schemeClr val="tx1"/>
                </a:solidFill>
                <a:effectLst/>
                <a:uLnTx/>
                <a:uFillTx/>
                <a:latin typeface="+mn-ea"/>
                <a:ea typeface="+mn-ea"/>
                <a:cs typeface="+mn-cs"/>
              </a:rPr>
              <a:t>“</a:t>
            </a:r>
            <a:r>
              <a:rPr kumimoji="0" lang="zh-CN" altLang="zh-CN" sz="2400" b="0" i="0" strike="noStrike" kern="1200" cap="none" spc="0" normalizeH="0" baseline="0" noProof="0" dirty="0">
                <a:ln>
                  <a:noFill/>
                </a:ln>
                <a:solidFill>
                  <a:schemeClr val="tx1"/>
                </a:solidFill>
                <a:effectLst/>
                <a:uLnTx/>
                <a:uFillTx/>
                <a:latin typeface="+mn-ea"/>
                <a:ea typeface="+mn-ea"/>
                <a:cs typeface="+mn-cs"/>
              </a:rPr>
              <a:t>古典绝活”</a:t>
            </a:r>
            <a:r>
              <a:rPr kumimoji="0" lang="zh-CN" altLang="en-US" sz="2400" b="0" i="0" strike="noStrike" kern="1200" cap="none" spc="0" normalizeH="0" baseline="0" noProof="0" dirty="0">
                <a:ln>
                  <a:noFill/>
                </a:ln>
                <a:solidFill>
                  <a:schemeClr val="tx1"/>
                </a:solidFill>
                <a:effectLst/>
                <a:uLnTx/>
                <a:uFillTx/>
                <a:latin typeface="+mn-ea"/>
                <a:ea typeface="+mn-ea"/>
                <a:cs typeface="+mn-cs"/>
              </a:rPr>
              <a:t>、</a:t>
            </a:r>
            <a:r>
              <a:rPr kumimoji="0" lang="zh-CN" altLang="zh-CN" sz="2400" b="0" i="0" strike="noStrike" kern="1200" cap="none" spc="0" normalizeH="0" baseline="0" noProof="0" dirty="0">
                <a:ln>
                  <a:noFill/>
                </a:ln>
                <a:solidFill>
                  <a:schemeClr val="tx1"/>
                </a:solidFill>
                <a:effectLst/>
                <a:uLnTx/>
                <a:uFillTx/>
                <a:latin typeface="+mn-ea"/>
                <a:ea typeface="+mn-ea"/>
                <a:cs typeface="+mn-cs"/>
              </a:rPr>
              <a:t>“玩”</a:t>
            </a:r>
            <a:r>
              <a:rPr kumimoji="0" lang="zh-CN" altLang="zh-CN" sz="2400" b="0" i="0" u="sng" strike="noStrike" kern="1200" cap="none" spc="0" normalizeH="0" baseline="0" noProof="0" dirty="0">
                <a:ln>
                  <a:noFill/>
                </a:ln>
                <a:solidFill>
                  <a:schemeClr val="tx1"/>
                </a:solidFill>
                <a:effectLst/>
                <a:uLnTx/>
                <a:uFillTx/>
                <a:latin typeface="+mn-ea"/>
                <a:ea typeface="+mn-ea"/>
                <a:cs typeface="+mn-cs"/>
              </a:rPr>
              <a:t>承上，</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承接上文何爹不肯屈从流俗的传统与坚守</a:t>
            </a:r>
            <a:r>
              <a:rPr kumimoji="0" lang="zh-CN" altLang="en-US" sz="2400" b="0" i="0" u="none" strike="noStrike" kern="1200" cap="none" spc="0" normalizeH="0" baseline="0" noProof="0" dirty="0">
                <a:ln>
                  <a:noFill/>
                </a:ln>
                <a:solidFill>
                  <a:schemeClr val="tx1"/>
                </a:solidFill>
                <a:effectLst/>
                <a:uLnTx/>
                <a:uFillTx/>
                <a:latin typeface="+mn-ea"/>
                <a:ea typeface="+mn-ea"/>
                <a:cs typeface="+mn-cs"/>
              </a:rPr>
              <a:t>；</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玩”字更点出他技艺高妙传神。</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ar-SA" altLang="zh-CN" sz="2400" b="0" i="0" strike="noStrike" kern="1200" cap="none" spc="0" normalizeH="0" baseline="0" noProof="0" dirty="0">
                <a:ln>
                  <a:noFill/>
                </a:ln>
                <a:solidFill>
                  <a:schemeClr val="tx1"/>
                </a:solidFill>
                <a:effectLst/>
                <a:uLnTx/>
                <a:uFillTx/>
                <a:latin typeface="+mn-ea"/>
                <a:ea typeface="+mn-ea"/>
                <a:cs typeface="+mn-cs"/>
              </a:rPr>
              <a:t>“</a:t>
            </a:r>
            <a:r>
              <a:rPr kumimoji="0" lang="zh-CN" altLang="zh-CN" sz="2400" b="0" i="0" strike="noStrike" kern="1200" cap="none" spc="0" normalizeH="0" baseline="0" noProof="0" dirty="0">
                <a:ln>
                  <a:noFill/>
                </a:ln>
                <a:solidFill>
                  <a:schemeClr val="tx1"/>
                </a:solidFill>
                <a:effectLst/>
                <a:uLnTx/>
                <a:uFillTx/>
                <a:latin typeface="+mn-ea"/>
                <a:ea typeface="+mn-ea"/>
                <a:cs typeface="+mn-cs"/>
              </a:rPr>
              <a:t>只收三块钱”既是</a:t>
            </a:r>
            <a:r>
              <a:rPr kumimoji="0" lang="zh-CN" altLang="zh-CN" sz="2400" b="0" i="0" u="sng" strike="noStrike" kern="1200" cap="none" spc="0" normalizeH="0" baseline="0" noProof="0" dirty="0">
                <a:ln>
                  <a:noFill/>
                </a:ln>
                <a:solidFill>
                  <a:schemeClr val="tx1"/>
                </a:solidFill>
                <a:effectLst/>
                <a:uLnTx/>
                <a:uFillTx/>
                <a:latin typeface="+mn-ea"/>
                <a:ea typeface="+mn-ea"/>
                <a:cs typeface="+mn-cs"/>
              </a:rPr>
              <a:t>和下文</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尽管廉价却生意清淡的无奈相连</a:t>
            </a:r>
            <a:r>
              <a:rPr kumimoji="0" lang="zh-CN" altLang="en-US"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sng" strike="noStrike" kern="1200" cap="none" spc="0" normalizeH="0" baseline="0" noProof="0" dirty="0">
                <a:ln>
                  <a:noFill/>
                </a:ln>
                <a:solidFill>
                  <a:srgbClr val="FF0000"/>
                </a:solidFill>
                <a:effectLst/>
                <a:uLnTx/>
                <a:uFillTx/>
                <a:latin typeface="+mn-ea"/>
                <a:ea typeface="+mn-ea"/>
                <a:cs typeface="+mn-cs"/>
              </a:rPr>
              <a:t>更是为了凸显最后给三明爹剃头的故事，突出何爹仗义、赤诚的性格不改。</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400" b="0" i="0" u="none" strike="noStrike" kern="1200" cap="none" spc="0" normalizeH="0" baseline="0" noProof="0" dirty="0">
                <a:ln>
                  <a:noFill/>
                </a:ln>
                <a:solidFill>
                  <a:schemeClr val="tx1"/>
                </a:solidFill>
                <a:effectLst/>
                <a:uLnTx/>
                <a:uFillTx/>
                <a:latin typeface="+mn-ea"/>
                <a:ea typeface="+mn-ea"/>
                <a:cs typeface="+mn-cs"/>
              </a:rPr>
              <a:t>评分说明：承上部分2点，启下部分2点；答出3点得3分；只答承上启下不得分。</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en-US" sz="2400" b="0" i="0" u="none" strike="noStrike" kern="1200" cap="none" spc="0" normalizeH="0" baseline="0" noProof="0" dirty="0">
              <a:ln>
                <a:noFill/>
              </a:ln>
              <a:solidFill>
                <a:schemeClr val="tx1"/>
              </a:solidFill>
              <a:effectLst/>
              <a:uLnTx/>
              <a:uFillTx/>
              <a:latin typeface="+mn-lt"/>
              <a:ea typeface="+mn-ea"/>
              <a:cs typeface="+mn-cs"/>
            </a:endParaRPr>
          </a:p>
        </p:txBody>
      </p:sp>
      <p:sp>
        <p:nvSpPr>
          <p:cNvPr id="3" name="标题 1"/>
          <p:cNvSpPr txBox="1">
            <a:spLocks/>
          </p:cNvSpPr>
          <p:nvPr/>
        </p:nvSpPr>
        <p:spPr>
          <a:xfrm>
            <a:off x="838200" y="365125"/>
            <a:ext cx="10515600" cy="829495"/>
          </a:xfrm>
          <a:prstGeom prst="rect">
            <a:avLst/>
          </a:prstGeom>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2.1</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分析词，句，段在文中的作用</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327915" y="3140968"/>
            <a:ext cx="2592288" cy="1800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文章主旨</a:t>
            </a:r>
            <a:endParaRPr lang="en-US" altLang="zh-CN" dirty="0"/>
          </a:p>
        </p:txBody>
      </p:sp>
      <p:sp>
        <p:nvSpPr>
          <p:cNvPr id="3" name="椭圆 2"/>
          <p:cNvSpPr/>
          <p:nvPr/>
        </p:nvSpPr>
        <p:spPr>
          <a:xfrm>
            <a:off x="431371" y="3861048"/>
            <a:ext cx="4224469" cy="223224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文章结构：</a:t>
            </a:r>
            <a:endParaRPr lang="en-US" altLang="zh-CN" sz="1600" dirty="0"/>
          </a:p>
          <a:p>
            <a:pPr algn="ctr"/>
            <a:r>
              <a:rPr lang="zh-CN" altLang="en-US" sz="1600" dirty="0"/>
              <a:t>承上：“玩”、“古典绝活”反映何爹手艺与人格；</a:t>
            </a:r>
            <a:endParaRPr lang="en-US" altLang="zh-CN" sz="1600" dirty="0"/>
          </a:p>
          <a:p>
            <a:pPr algn="ctr"/>
            <a:r>
              <a:rPr lang="zh-CN" altLang="en-US" sz="1600" dirty="0"/>
              <a:t>启下：“只收三块钱”引出生意冷清的无奈与何爹为友送终的情节</a:t>
            </a:r>
          </a:p>
        </p:txBody>
      </p:sp>
      <p:cxnSp>
        <p:nvCxnSpPr>
          <p:cNvPr id="4" name="直接箭头连接符 3"/>
          <p:cNvCxnSpPr>
            <a:stCxn id="8" idx="2"/>
            <a:endCxn id="2" idx="5"/>
          </p:cNvCxnSpPr>
          <p:nvPr/>
        </p:nvCxnSpPr>
        <p:spPr>
          <a:xfrm flipH="1" flipV="1">
            <a:off x="7540571" y="4677536"/>
            <a:ext cx="1147717" cy="58766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3" idx="6"/>
            <a:endCxn id="2" idx="3"/>
          </p:cNvCxnSpPr>
          <p:nvPr/>
        </p:nvCxnSpPr>
        <p:spPr>
          <a:xfrm flipV="1">
            <a:off x="4655840" y="4677536"/>
            <a:ext cx="1051707" cy="299637"/>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6" name="直接箭头连接符 5"/>
          <p:cNvCxnSpPr>
            <a:stCxn id="9" idx="4"/>
            <a:endCxn id="2" idx="0"/>
          </p:cNvCxnSpPr>
          <p:nvPr/>
        </p:nvCxnSpPr>
        <p:spPr>
          <a:xfrm>
            <a:off x="6624059" y="2636912"/>
            <a:ext cx="0" cy="504056"/>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7" name="直接箭头连接符 6"/>
          <p:cNvCxnSpPr>
            <a:stCxn id="9" idx="3"/>
            <a:endCxn id="3" idx="7"/>
          </p:cNvCxnSpPr>
          <p:nvPr/>
        </p:nvCxnSpPr>
        <p:spPr>
          <a:xfrm flipH="1">
            <a:off x="4037181" y="2383825"/>
            <a:ext cx="1059359" cy="1804129"/>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sp>
        <p:nvSpPr>
          <p:cNvPr id="8" name="椭圆 7"/>
          <p:cNvSpPr/>
          <p:nvPr/>
        </p:nvSpPr>
        <p:spPr>
          <a:xfrm>
            <a:off x="8688288" y="4509120"/>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a:p>
            <a:pPr algn="ctr"/>
            <a:r>
              <a:rPr lang="zh-CN" altLang="en-US" dirty="0"/>
              <a:t>社会背景</a:t>
            </a:r>
          </a:p>
        </p:txBody>
      </p:sp>
      <p:sp>
        <p:nvSpPr>
          <p:cNvPr id="9" name="椭圆 8"/>
          <p:cNvSpPr/>
          <p:nvPr/>
        </p:nvSpPr>
        <p:spPr>
          <a:xfrm>
            <a:off x="4463819" y="908720"/>
            <a:ext cx="4320480" cy="172819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latin typeface="+mn-ea"/>
              </a:rPr>
              <a:t>何爹特点：</a:t>
            </a:r>
            <a:endParaRPr lang="en-US" altLang="zh-CN" sz="1600" dirty="0">
              <a:latin typeface="+mn-ea"/>
            </a:endParaRPr>
          </a:p>
          <a:p>
            <a:pPr algn="ctr"/>
            <a:r>
              <a:rPr lang="zh-CN" altLang="en-US" sz="1600" dirty="0">
                <a:latin typeface="+mn-ea"/>
              </a:rPr>
              <a:t>剃头技术高超</a:t>
            </a:r>
            <a:endParaRPr lang="en-US" altLang="zh-CN" sz="1600" dirty="0">
              <a:latin typeface="+mn-ea"/>
            </a:endParaRPr>
          </a:p>
          <a:p>
            <a:pPr algn="ctr"/>
            <a:r>
              <a:rPr lang="zh-CN" altLang="en-US" sz="1600" dirty="0">
                <a:latin typeface="+mn-ea"/>
              </a:rPr>
              <a:t>坚守传统手艺与道德</a:t>
            </a:r>
            <a:endParaRPr lang="en-US" altLang="zh-CN" sz="1600" dirty="0">
              <a:latin typeface="+mn-ea"/>
            </a:endParaRPr>
          </a:p>
          <a:p>
            <a:pPr algn="ctr"/>
            <a:r>
              <a:rPr lang="zh-CN" altLang="en-US" sz="1600" dirty="0">
                <a:latin typeface="+mn-ea"/>
              </a:rPr>
              <a:t>仗义赤诚</a:t>
            </a:r>
          </a:p>
        </p:txBody>
      </p:sp>
      <p:cxnSp>
        <p:nvCxnSpPr>
          <p:cNvPr id="10" name="直接箭头连接符 9"/>
          <p:cNvCxnSpPr>
            <a:stCxn id="9" idx="5"/>
            <a:endCxn id="8" idx="1"/>
          </p:cNvCxnSpPr>
          <p:nvPr/>
        </p:nvCxnSpPr>
        <p:spPr>
          <a:xfrm>
            <a:off x="8151579" y="2383824"/>
            <a:ext cx="916341" cy="2346748"/>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a:stCxn id="8" idx="3"/>
            <a:endCxn id="3" idx="5"/>
          </p:cNvCxnSpPr>
          <p:nvPr/>
        </p:nvCxnSpPr>
        <p:spPr>
          <a:xfrm flipH="1" flipV="1">
            <a:off x="4037181" y="5766392"/>
            <a:ext cx="5030740" cy="33445"/>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2" name="椭圆 11"/>
          <p:cNvSpPr/>
          <p:nvPr/>
        </p:nvSpPr>
        <p:spPr>
          <a:xfrm>
            <a:off x="1199456" y="980728"/>
            <a:ext cx="2688299" cy="1584176"/>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dirty="0"/>
              <a:t>⑫ </a:t>
            </a:r>
            <a:r>
              <a:rPr lang="zh-CN" altLang="en-US" dirty="0"/>
              <a:t>段概括：（非必要）</a:t>
            </a:r>
          </a:p>
        </p:txBody>
      </p:sp>
      <p:cxnSp>
        <p:nvCxnSpPr>
          <p:cNvPr id="13" name="直接箭头连接符 12"/>
          <p:cNvCxnSpPr>
            <a:stCxn id="12" idx="4"/>
            <a:endCxn id="3" idx="0"/>
          </p:cNvCxnSpPr>
          <p:nvPr/>
        </p:nvCxnSpPr>
        <p:spPr>
          <a:xfrm>
            <a:off x="2543605" y="2564904"/>
            <a:ext cx="0" cy="1296144"/>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14" name="椭圆 13"/>
          <p:cNvSpPr/>
          <p:nvPr/>
        </p:nvSpPr>
        <p:spPr>
          <a:xfrm>
            <a:off x="9168341" y="260648"/>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语言</a:t>
            </a:r>
            <a:endParaRPr lang="en-US" altLang="zh-CN" dirty="0"/>
          </a:p>
          <a:p>
            <a:pPr algn="ctr"/>
            <a:r>
              <a:rPr lang="zh-CN" altLang="en-US" dirty="0"/>
              <a:t>作品氛围</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690688"/>
            <a:ext cx="10515600" cy="4351338"/>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浦东一模 冬夜记</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华光标题宋_CNKI" panose="02000500000000000000" pitchFamily="2" charset="-122"/>
                <a:ea typeface="华光标题宋_CNKI" panose="02000500000000000000" pitchFamily="2" charset="-122"/>
              </a:rPr>
              <a:t>11.赏析</a:t>
            </a:r>
            <a:r>
              <a:rPr lang="ar-SA" altLang="zh-CN" sz="2400" dirty="0">
                <a:latin typeface="华光标题宋_CNKI" panose="02000500000000000000" pitchFamily="2" charset="-122"/>
                <a:ea typeface="华光标题宋_CNKI" panose="02000500000000000000" pitchFamily="2" charset="-122"/>
              </a:rPr>
              <a:t>“</a:t>
            </a:r>
            <a:r>
              <a:rPr lang="zh-CN" altLang="zh-CN" sz="2400" dirty="0">
                <a:latin typeface="华光标题宋_CNKI" panose="02000500000000000000" pitchFamily="2" charset="-122"/>
                <a:ea typeface="华光标题宋_CNKI" panose="02000500000000000000" pitchFamily="2" charset="-122"/>
              </a:rPr>
              <a:t>宝葫芦”在全文构思中的作用。（4分）II.1</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400" b="0" i="0" u="none" strike="noStrike" kern="1200" cap="none" spc="0" normalizeH="0" baseline="0" noProof="0" dirty="0">
                <a:ln>
                  <a:noFill/>
                </a:ln>
                <a:solidFill>
                  <a:schemeClr val="tx1"/>
                </a:solidFill>
                <a:effectLst/>
                <a:uLnTx/>
                <a:uFillTx/>
                <a:latin typeface="+mn-ea"/>
                <a:ea typeface="+mn-ea"/>
                <a:cs typeface="+mn-cs"/>
              </a:rPr>
              <a:t>文中姑娘寒夜</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买宝葫芦”，每个姑娘都戴着</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宝葫芦”，作者也特别羡慕</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宝葫芦”，</a:t>
            </a:r>
            <a:r>
              <a:rPr kumimoji="0" lang="ar-SA" altLang="zh-CN" sz="2400" b="1" i="0" u="sng" strike="noStrike" kern="1200" cap="none" spc="0" normalizeH="0" baseline="0" noProof="0" dirty="0">
                <a:ln>
                  <a:noFill/>
                </a:ln>
                <a:solidFill>
                  <a:srgbClr val="FF0000"/>
                </a:solidFill>
                <a:effectLst/>
                <a:uLnTx/>
                <a:uFillTx/>
                <a:latin typeface="+mn-ea"/>
                <a:ea typeface="+mn-ea"/>
                <a:cs typeface="+mn-cs"/>
              </a:rPr>
              <a:t>“</a:t>
            </a:r>
            <a:r>
              <a:rPr kumimoji="0" lang="zh-CN" altLang="zh-CN" sz="2400" b="1" i="0" u="sng" strike="noStrike" kern="1200" cap="none" spc="0" normalizeH="0" baseline="0" noProof="0" dirty="0">
                <a:ln>
                  <a:noFill/>
                </a:ln>
                <a:solidFill>
                  <a:srgbClr val="FF0000"/>
                </a:solidFill>
                <a:effectLst/>
                <a:uLnTx/>
                <a:uFillTx/>
                <a:latin typeface="+mn-ea"/>
                <a:ea typeface="+mn-ea"/>
                <a:cs typeface="+mn-cs"/>
              </a:rPr>
              <a:t>宝葫芦”成为文章线索；</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宝葫芦”象征着青春时期的美丽可爱；</a:t>
            </a:r>
            <a:r>
              <a:rPr kumimoji="0" lang="en-US" altLang="zh-CN" sz="2400" b="1" i="0" u="none" strike="noStrike" kern="1200" cap="none" spc="0" normalizeH="0" baseline="0" noProof="0" dirty="0">
                <a:ln>
                  <a:noFill/>
                </a:ln>
                <a:solidFill>
                  <a:srgbClr val="FF0000"/>
                </a:solidFill>
                <a:effectLst/>
                <a:uLnTx/>
                <a:uFillTx/>
                <a:latin typeface="+mn-ea"/>
                <a:ea typeface="+mn-ea"/>
                <a:cs typeface="+mn-cs"/>
              </a:rPr>
              <a:t>(</a:t>
            </a:r>
            <a:r>
              <a:rPr kumimoji="0" lang="zh-CN" altLang="en-US" sz="2400" b="1" i="0" u="none" strike="noStrike" kern="1200" cap="none" spc="0" normalizeH="0" baseline="0" noProof="0" dirty="0">
                <a:ln>
                  <a:noFill/>
                </a:ln>
                <a:solidFill>
                  <a:srgbClr val="FF0000"/>
                </a:solidFill>
                <a:effectLst/>
                <a:uLnTx/>
                <a:uFillTx/>
                <a:latin typeface="+mn-ea"/>
                <a:ea typeface="+mn-ea"/>
                <a:cs typeface="+mn-cs"/>
              </a:rPr>
              <a:t>宝葫芦特点）</a:t>
            </a:r>
            <a:endParaRPr kumimoji="0" lang="zh-CN" altLang="zh-CN" sz="2400" b="1" i="0" u="none" strike="noStrike" kern="1200" cap="none" spc="0" normalizeH="0" baseline="0" noProof="0" dirty="0">
              <a:ln>
                <a:noFill/>
              </a:ln>
              <a:solidFill>
                <a:srgbClr val="FF0000"/>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对</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雪青色宝葫芦”的偏爱，表现了青春时期的率真、任性、勇敢、执着；</a:t>
            </a:r>
            <a:endParaRPr kumimoji="0" lang="en-US" altLang="zh-CN" sz="2400" b="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雪青色”是一种冷色调，也准确传达了作者敏感、孤独、冰冷的生命感受；</a:t>
            </a:r>
            <a:r>
              <a:rPr lang="zh-CN" altLang="en-US" sz="2400" b="1" dirty="0">
                <a:solidFill>
                  <a:srgbClr val="FF0000"/>
                </a:solidFill>
                <a:latin typeface="+mn-ea"/>
                <a:ea typeface="+mn-ea"/>
              </a:rPr>
              <a:t>（作者的特点）</a:t>
            </a:r>
            <a:endParaRPr lang="zh-CN" altLang="zh-CN" sz="2400" b="1" dirty="0">
              <a:solidFill>
                <a:srgbClr val="FF0000"/>
              </a:solidFill>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全文借助对</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宝葫芦”的渴望，抒发了作者对青春的渴望。</a:t>
            </a:r>
            <a:r>
              <a:rPr lang="zh-CN" altLang="en-US" sz="2400" b="1" dirty="0">
                <a:solidFill>
                  <a:srgbClr val="FF0000"/>
                </a:solidFill>
                <a:latin typeface="+mn-ea"/>
                <a:ea typeface="+mn-ea"/>
              </a:rPr>
              <a:t>（主旨）</a:t>
            </a:r>
            <a:endParaRPr lang="zh-CN" altLang="zh-CN" sz="2400" b="1" dirty="0">
              <a:solidFill>
                <a:srgbClr val="FF0000"/>
              </a:solidFill>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en-US" sz="2800" b="0" i="0" u="none" strike="noStrike" kern="1200" cap="none" spc="0" normalizeH="0" baseline="0" noProof="0" dirty="0">
              <a:ln>
                <a:noFill/>
              </a:ln>
              <a:solidFill>
                <a:schemeClr val="tx1"/>
              </a:solidFill>
              <a:effectLst/>
              <a:uLnTx/>
              <a:uFillTx/>
              <a:latin typeface="+mn-lt"/>
              <a:ea typeface="+mn-ea"/>
              <a:cs typeface="+mn-cs"/>
            </a:endParaRPr>
          </a:p>
        </p:txBody>
      </p:sp>
      <p:sp>
        <p:nvSpPr>
          <p:cNvPr id="3" name="标题 1"/>
          <p:cNvSpPr txBox="1">
            <a:spLocks/>
          </p:cNvSpPr>
          <p:nvPr/>
        </p:nvSpPr>
        <p:spPr>
          <a:xfrm>
            <a:off x="838200" y="365125"/>
            <a:ext cx="10515600" cy="1325563"/>
          </a:xfrm>
          <a:prstGeom prst="rect">
            <a:avLst/>
          </a:prstGeom>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2.1</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分析词，句，段在文中的作用</a:t>
            </a:r>
            <a:br>
              <a:rPr kumimoji="0" lang="zh-CN" altLang="zh-CN" sz="4400" b="1" i="0" u="none" strike="noStrike" kern="1200" cap="none" spc="0" normalizeH="0" baseline="0" noProof="0" dirty="0">
                <a:ln>
                  <a:noFill/>
                </a:ln>
                <a:solidFill>
                  <a:schemeClr val="tx1"/>
                </a:solidFill>
                <a:effectLst/>
                <a:uLnTx/>
                <a:uFillTx/>
                <a:latin typeface="+mj-lt"/>
                <a:ea typeface="+mj-ea"/>
                <a:cs typeface="+mj-cs"/>
              </a:rPr>
            </a:b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327915" y="3140968"/>
            <a:ext cx="2592288"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文章主旨：以对宝葫芦的渴望抒发对青春的</a:t>
            </a:r>
            <a:r>
              <a:rPr lang="zh-CN" altLang="en-US" dirty="0" smtClean="0"/>
              <a:t>渴望</a:t>
            </a:r>
            <a:endParaRPr lang="en-US" altLang="zh-CN" dirty="0"/>
          </a:p>
        </p:txBody>
      </p:sp>
      <p:cxnSp>
        <p:nvCxnSpPr>
          <p:cNvPr id="3" name="直接箭头连接符 2"/>
          <p:cNvCxnSpPr>
            <a:stCxn id="6" idx="2"/>
            <a:endCxn id="2" idx="5"/>
          </p:cNvCxnSpPr>
          <p:nvPr/>
        </p:nvCxnSpPr>
        <p:spPr>
          <a:xfrm flipH="1" flipV="1">
            <a:off x="7540571" y="4677536"/>
            <a:ext cx="1147717"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3"/>
          </p:cNvCxnSpPr>
          <p:nvPr/>
        </p:nvCxnSpPr>
        <p:spPr>
          <a:xfrm flipV="1">
            <a:off x="4463819" y="4677536"/>
            <a:ext cx="1243728"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cxnSpLocks/>
            <a:stCxn id="7" idx="4"/>
            <a:endCxn id="2" idx="0"/>
          </p:cNvCxnSpPr>
          <p:nvPr/>
        </p:nvCxnSpPr>
        <p:spPr>
          <a:xfrm>
            <a:off x="6621332" y="2636912"/>
            <a:ext cx="2727" cy="504056"/>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6" name="椭圆 5"/>
          <p:cNvSpPr/>
          <p:nvPr/>
        </p:nvSpPr>
        <p:spPr>
          <a:xfrm>
            <a:off x="8688288" y="4149080"/>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a:p>
            <a:pPr algn="ctr"/>
            <a:r>
              <a:rPr lang="zh-CN" altLang="en-US" dirty="0"/>
              <a:t>社会背景</a:t>
            </a:r>
          </a:p>
        </p:txBody>
      </p:sp>
      <p:sp>
        <p:nvSpPr>
          <p:cNvPr id="7" name="椭圆 6"/>
          <p:cNvSpPr/>
          <p:nvPr/>
        </p:nvSpPr>
        <p:spPr>
          <a:xfrm>
            <a:off x="4270786" y="764704"/>
            <a:ext cx="4701092" cy="187220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latin typeface="+mn-ea"/>
              </a:rPr>
              <a:t>宝葫芦特点：雪青色；青春的象征</a:t>
            </a:r>
            <a:endParaRPr lang="en-US" altLang="zh-CN" sz="1600" dirty="0">
              <a:latin typeface="+mn-ea"/>
            </a:endParaRPr>
          </a:p>
          <a:p>
            <a:pPr algn="ctr"/>
            <a:r>
              <a:rPr lang="zh-CN" altLang="en-US" sz="1600" dirty="0">
                <a:latin typeface="+mn-ea"/>
              </a:rPr>
              <a:t>作者的特点：青春时的率真任性、勇敢执着；敏感孤独的生命感受</a:t>
            </a:r>
            <a:endParaRPr lang="en-US" altLang="zh-CN" sz="1600" dirty="0">
              <a:latin typeface="+mn-ea"/>
            </a:endParaRPr>
          </a:p>
        </p:txBody>
      </p:sp>
      <p:cxnSp>
        <p:nvCxnSpPr>
          <p:cNvPr id="8" name="直接箭头连接符 7"/>
          <p:cNvCxnSpPr>
            <a:cxnSpLocks/>
            <a:stCxn id="7" idx="5"/>
            <a:endCxn id="6" idx="1"/>
          </p:cNvCxnSpPr>
          <p:nvPr/>
        </p:nvCxnSpPr>
        <p:spPr>
          <a:xfrm>
            <a:off x="8283419" y="2362733"/>
            <a:ext cx="784501" cy="2007799"/>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a:off x="4084187" y="5439796"/>
            <a:ext cx="4983733" cy="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569602" y="620688"/>
            <a:ext cx="3264363" cy="216024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宝葫芦：</a:t>
            </a:r>
            <a:endParaRPr lang="en-US" altLang="zh-CN" dirty="0"/>
          </a:p>
          <a:p>
            <a:pPr algn="ctr"/>
            <a:r>
              <a:rPr lang="zh-CN" altLang="en-US" b="1" dirty="0">
                <a:solidFill>
                  <a:srgbClr val="FF0000"/>
                </a:solidFill>
              </a:rPr>
              <a:t>文章线索</a:t>
            </a:r>
            <a:endParaRPr lang="en-US" altLang="zh-CN" dirty="0"/>
          </a:p>
          <a:p>
            <a:pPr algn="ctr"/>
            <a:r>
              <a:rPr lang="zh-CN" altLang="en-US" dirty="0"/>
              <a:t>姑娘寒夜中购买、争相佩戴、作者羡慕</a:t>
            </a:r>
            <a:endParaRPr lang="en-US" altLang="zh-CN" dirty="0"/>
          </a:p>
        </p:txBody>
      </p:sp>
      <p:cxnSp>
        <p:nvCxnSpPr>
          <p:cNvPr id="11" name="直接箭头连接符 10"/>
          <p:cNvCxnSpPr>
            <a:cxnSpLocks/>
            <a:stCxn id="10" idx="6"/>
            <a:endCxn id="7" idx="2"/>
          </p:cNvCxnSpPr>
          <p:nvPr/>
        </p:nvCxnSpPr>
        <p:spPr>
          <a:xfrm>
            <a:off x="3833965" y="1700808"/>
            <a:ext cx="436821" cy="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12" name="椭圆 11"/>
          <p:cNvSpPr/>
          <p:nvPr/>
        </p:nvSpPr>
        <p:spPr>
          <a:xfrm>
            <a:off x="9232888" y="260648"/>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语言</a:t>
            </a:r>
            <a:endParaRPr lang="en-US" altLang="zh-CN" dirty="0"/>
          </a:p>
          <a:p>
            <a:pPr algn="ctr"/>
            <a:r>
              <a:rPr lang="zh-CN" altLang="en-US" dirty="0"/>
              <a:t>作品氛围</a:t>
            </a:r>
          </a:p>
        </p:txBody>
      </p:sp>
      <p:sp>
        <p:nvSpPr>
          <p:cNvPr id="13" name="椭圆 12"/>
          <p:cNvSpPr/>
          <p:nvPr/>
        </p:nvSpPr>
        <p:spPr>
          <a:xfrm>
            <a:off x="1871531" y="4149080"/>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结构与情节</a:t>
            </a:r>
          </a:p>
        </p:txBody>
      </p:sp>
      <p:cxnSp>
        <p:nvCxnSpPr>
          <p:cNvPr id="14" name="直接箭头连接符 13"/>
          <p:cNvCxnSpPr>
            <a:cxnSpLocks/>
            <a:stCxn id="7" idx="3"/>
            <a:endCxn id="13" idx="7"/>
          </p:cNvCxnSpPr>
          <p:nvPr/>
        </p:nvCxnSpPr>
        <p:spPr>
          <a:xfrm flipH="1">
            <a:off x="4084187" y="2362733"/>
            <a:ext cx="875058" cy="2007799"/>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263047" y="1600200"/>
            <a:ext cx="11674257" cy="4525963"/>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en-US" sz="2800" i="0" u="none" strike="noStrike" kern="1200" cap="none" spc="0" normalizeH="0" baseline="0" noProof="0" dirty="0">
                <a:ln>
                  <a:noFill/>
                </a:ln>
                <a:solidFill>
                  <a:schemeClr val="tx1"/>
                </a:solidFill>
                <a:effectLst/>
                <a:uLnTx/>
                <a:uFillTx/>
                <a:latin typeface="+mn-ea"/>
                <a:ea typeface="+mn-ea"/>
                <a:cs typeface="+mn-cs"/>
              </a:rPr>
              <a:t>❶</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解释含义给出特征（参考1.1）</a:t>
            </a:r>
            <a:r>
              <a:rPr lang="en-US" altLang="zh-CN" sz="2800" noProof="0" dirty="0">
                <a:latin typeface="+mn-ea"/>
                <a:ea typeface="+mn-ea"/>
              </a:rPr>
              <a:t>/</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长句或长段先概括内容</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en-US" sz="2800" i="0" u="none" strike="noStrike" kern="1200" cap="none" spc="0" normalizeH="0" baseline="0" noProof="0" dirty="0">
                <a:ln>
                  <a:noFill/>
                </a:ln>
                <a:solidFill>
                  <a:schemeClr val="tx1"/>
                </a:solidFill>
                <a:effectLst/>
                <a:uLnTx/>
                <a:uFillTx/>
                <a:latin typeface="+mn-ea"/>
                <a:ea typeface="+mn-ea"/>
                <a:cs typeface="+mn-cs"/>
              </a:rPr>
              <a:t>❷内容</a:t>
            </a:r>
            <a:r>
              <a:rPr kumimoji="0" lang="en-US" altLang="zh-CN" sz="2800" i="0" u="none" strike="noStrike" kern="1200" cap="none" spc="0" normalizeH="0" baseline="0" noProof="0" dirty="0">
                <a:ln>
                  <a:noFill/>
                </a:ln>
                <a:solidFill>
                  <a:schemeClr val="tx1"/>
                </a:solidFill>
                <a:effectLst/>
                <a:uLnTx/>
                <a:uFillTx/>
                <a:latin typeface="+mn-ea"/>
                <a:ea typeface="+mn-ea"/>
                <a:cs typeface="+mn-cs"/>
              </a:rPr>
              <a:t>+</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人物形象</a:t>
            </a:r>
            <a:r>
              <a:rPr kumimoji="0" lang="en-US" altLang="zh-CN" sz="2800" i="0" u="none" strike="noStrike" kern="1200" cap="none" spc="0" normalizeH="0" baseline="0" noProof="0" dirty="0">
                <a:ln>
                  <a:noFill/>
                </a:ln>
                <a:solidFill>
                  <a:schemeClr val="tx1"/>
                </a:solidFill>
                <a:effectLst/>
                <a:uLnTx/>
                <a:uFillTx/>
                <a:latin typeface="+mn-ea"/>
                <a:ea typeface="+mn-ea"/>
                <a:cs typeface="+mn-cs"/>
              </a:rPr>
              <a:t>+</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情节</a:t>
            </a:r>
            <a:r>
              <a:rPr kumimoji="0" lang="en-US" altLang="zh-CN" sz="2800" i="0" u="none" strike="noStrike" kern="1200" cap="none" spc="0" normalizeH="0" baseline="0" noProof="0" dirty="0">
                <a:ln>
                  <a:noFill/>
                </a:ln>
                <a:solidFill>
                  <a:schemeClr val="tx1"/>
                </a:solidFill>
                <a:effectLst/>
                <a:uLnTx/>
                <a:uFillTx/>
                <a:latin typeface="+mn-ea"/>
                <a:ea typeface="+mn-ea"/>
                <a:cs typeface="+mn-cs"/>
              </a:rPr>
              <a:t>/</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结构（情节）</a:t>
            </a:r>
            <a:r>
              <a:rPr kumimoji="0" lang="en-US" altLang="zh-CN" sz="2800" i="0" u="none" strike="noStrike" kern="1200" cap="none" spc="0" normalizeH="0" baseline="0" noProof="0" dirty="0">
                <a:ln>
                  <a:noFill/>
                </a:ln>
                <a:solidFill>
                  <a:schemeClr val="tx1"/>
                </a:solidFill>
                <a:effectLst/>
                <a:uLnTx/>
                <a:uFillTx/>
                <a:latin typeface="+mn-ea"/>
                <a:ea typeface="+mn-ea"/>
                <a:cs typeface="+mn-cs"/>
              </a:rPr>
              <a:t>+</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环境</a:t>
            </a:r>
            <a:r>
              <a:rPr kumimoji="0" lang="en-US" altLang="zh-CN" sz="2800" i="0" u="none" strike="noStrike" kern="1200" cap="none" spc="0" normalizeH="0" baseline="0" noProof="0" dirty="0">
                <a:ln>
                  <a:noFill/>
                </a:ln>
                <a:solidFill>
                  <a:schemeClr val="tx1"/>
                </a:solidFill>
                <a:effectLst/>
                <a:uLnTx/>
                <a:uFillTx/>
                <a:latin typeface="+mn-ea"/>
                <a:ea typeface="+mn-ea"/>
                <a:cs typeface="+mn-cs"/>
              </a:rPr>
              <a:t>+</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主旨，若有则分别提及。</a:t>
            </a:r>
            <a:endParaRPr kumimoji="0" lang="en-US" altLang="zh-CN" sz="280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tabLst/>
              <a:defRPr/>
            </a:pPr>
            <a:endParaRPr kumimoji="0" lang="zh-CN" altLang="zh-CN" sz="280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1" i="0" u="none" strike="noStrike" kern="1200" cap="none" spc="0" normalizeH="0" baseline="0" noProof="0" dirty="0">
                <a:ln>
                  <a:noFill/>
                </a:ln>
                <a:solidFill>
                  <a:schemeClr val="tx1"/>
                </a:solidFill>
                <a:effectLst/>
                <a:uLnTx/>
                <a:uFillTx/>
                <a:latin typeface="+mn-ea"/>
                <a:ea typeface="+mn-ea"/>
                <a:cs typeface="+mn-cs"/>
              </a:rPr>
              <a:t>tips:</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kumimoji="0" lang="zh-CN" altLang="zh-CN" sz="2800" b="1" i="0" u="none" strike="noStrike" kern="1200" cap="none" spc="0" normalizeH="0" baseline="0" noProof="0" dirty="0">
                <a:ln>
                  <a:noFill/>
                </a:ln>
                <a:solidFill>
                  <a:schemeClr val="tx1"/>
                </a:solidFill>
                <a:effectLst/>
                <a:uLnTx/>
                <a:uFillTx/>
                <a:latin typeface="+mn-ea"/>
                <a:ea typeface="+mn-ea"/>
                <a:cs typeface="+mn-cs"/>
              </a:rPr>
              <a:t>注意限制，</a:t>
            </a:r>
            <a:r>
              <a:rPr kumimoji="0" lang="zh-CN" altLang="en-US" sz="2800" b="1" i="0" u="none" strike="noStrike" kern="1200" cap="none" spc="0" normalizeH="0" baseline="0" noProof="0" dirty="0">
                <a:ln>
                  <a:noFill/>
                </a:ln>
                <a:solidFill>
                  <a:schemeClr val="tx1"/>
                </a:solidFill>
                <a:effectLst/>
                <a:uLnTx/>
                <a:uFillTx/>
                <a:latin typeface="+mn-ea"/>
                <a:ea typeface="+mn-ea"/>
                <a:cs typeface="+mn-cs"/>
              </a:rPr>
              <a:t>如限定</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“对于人物刻画”的</a:t>
            </a:r>
            <a:r>
              <a:rPr lang="zh-CN" altLang="zh-CN" sz="2800" b="1" dirty="0">
                <a:latin typeface="+mn-ea"/>
                <a:ea typeface="+mn-ea"/>
              </a:rPr>
              <a:t>作用</a:t>
            </a:r>
            <a:r>
              <a:rPr lang="zh-CN" altLang="en-US" sz="2800" b="1" dirty="0">
                <a:latin typeface="+mn-ea"/>
                <a:ea typeface="+mn-ea"/>
              </a:rPr>
              <a:t>，</a:t>
            </a:r>
            <a:r>
              <a:rPr lang="zh-CN" altLang="zh-CN" sz="2800" b="1" dirty="0">
                <a:latin typeface="+mn-ea"/>
                <a:ea typeface="+mn-ea"/>
              </a:rPr>
              <a:t>不要无效答题</a:t>
            </a:r>
            <a:endParaRPr kumimoji="0" lang="zh-CN" altLang="zh-CN" sz="2800" b="1"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1" i="0" u="none" strike="noStrike" kern="1200" cap="none" spc="0" normalizeH="0" baseline="0" noProof="0" dirty="0">
                <a:ln>
                  <a:noFill/>
                </a:ln>
                <a:solidFill>
                  <a:schemeClr val="tx1"/>
                </a:solidFill>
                <a:effectLst/>
                <a:uLnTx/>
                <a:uFillTx/>
                <a:latin typeface="+mn-ea"/>
                <a:ea typeface="+mn-ea"/>
                <a:cs typeface="+mn-cs"/>
              </a:rPr>
              <a:t>长句长段先概括</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en-US" sz="2800" b="1" i="0" u="none" strike="noStrike" kern="1200" cap="none" spc="0" normalizeH="0" baseline="0" noProof="0" dirty="0">
                <a:ln>
                  <a:noFill/>
                </a:ln>
                <a:solidFill>
                  <a:schemeClr val="tx1"/>
                </a:solidFill>
                <a:effectLst/>
                <a:uLnTx/>
                <a:uFillTx/>
                <a:latin typeface="+mn-ea"/>
                <a:ea typeface="+mn-ea"/>
                <a:cs typeface="+mn-cs"/>
              </a:rPr>
              <a:t>可</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先写结构，作为答题骨架，</a:t>
            </a:r>
            <a:r>
              <a:rPr lang="zh-CN" altLang="en-US" sz="2800" b="1" dirty="0">
                <a:latin typeface="+mn-ea"/>
                <a:ea typeface="+mn-ea"/>
              </a:rPr>
              <a:t>再</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补充内容中的“塑造人物，抒情，主旨”</a:t>
            </a:r>
          </a:p>
        </p:txBody>
      </p:sp>
      <p:sp>
        <p:nvSpPr>
          <p:cNvPr id="3" name="标题 1"/>
          <p:cNvSpPr txBox="1">
            <a:spLocks/>
          </p:cNvSpPr>
          <p:nvPr/>
        </p:nvSpPr>
        <p:spPr>
          <a:xfrm>
            <a:off x="838200" y="365125"/>
            <a:ext cx="10515600" cy="1325563"/>
          </a:xfrm>
          <a:prstGeom prst="rect">
            <a:avLst/>
          </a:prstGeom>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2.1</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分析词，句，段在文中的作用</a:t>
            </a:r>
            <a:br>
              <a:rPr kumimoji="0" lang="zh-CN" altLang="zh-CN" sz="4400" b="1" i="0" u="none" strike="noStrike" kern="1200" cap="none" spc="0" normalizeH="0" baseline="0" noProof="0" dirty="0">
                <a:ln>
                  <a:noFill/>
                </a:ln>
                <a:solidFill>
                  <a:schemeClr val="tx1"/>
                </a:solidFill>
                <a:effectLst/>
                <a:uLnTx/>
                <a:uFillTx/>
                <a:latin typeface="+mj-lt"/>
                <a:ea typeface="+mj-ea"/>
                <a:cs typeface="+mj-cs"/>
              </a:rPr>
            </a:b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4922874" y="1516960"/>
            <a:ext cx="2020186" cy="2167299"/>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822956" y="1579201"/>
            <a:ext cx="2020186" cy="216729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4"/>
          <p:cNvSpPr>
            <a:spLocks noChangeArrowheads="1"/>
          </p:cNvSpPr>
          <p:nvPr/>
        </p:nvSpPr>
        <p:spPr bwMode="auto">
          <a:xfrm>
            <a:off x="4850386" y="1655048"/>
            <a:ext cx="2165161" cy="1862048"/>
          </a:xfrm>
          <a:prstGeom prst="rect">
            <a:avLst/>
          </a:prstGeom>
          <a:noFill/>
          <a:ln w="9525">
            <a:noFill/>
            <a:miter lim="800000"/>
            <a:headEnd/>
            <a:tailEnd/>
          </a:ln>
        </p:spPr>
        <p:txBody>
          <a:bodyPr wrap="square" lIns="91440" tIns="45720" rIns="91440" bIns="45720">
            <a:spAutoFit/>
          </a:bodyPr>
          <a:lstStyle/>
          <a:p>
            <a:pPr algn="ctr"/>
            <a:r>
              <a:rPr lang="zh-CN" altLang="en-US" sz="11500" dirty="0">
                <a:solidFill>
                  <a:schemeClr val="tx1">
                    <a:lumMod val="75000"/>
                    <a:lumOff val="25000"/>
                  </a:schemeClr>
                </a:solidFill>
                <a:effectLst>
                  <a:outerShdw blurRad="50800" dist="38100" dir="16200000" rotWithShape="0">
                    <a:prstClr val="black">
                      <a:alpha val="40000"/>
                    </a:prstClr>
                  </a:outerShdw>
                </a:effectLst>
                <a:latin typeface="Agency FB" panose="020B0503020202020204" pitchFamily="34" charset="0"/>
                <a:cs typeface="+mn-ea"/>
                <a:sym typeface="+mn-lt"/>
              </a:rPr>
              <a:t>贰</a:t>
            </a:r>
          </a:p>
        </p:txBody>
      </p:sp>
      <p:sp>
        <p:nvSpPr>
          <p:cNvPr id="8" name="TextBox 64"/>
          <p:cNvSpPr>
            <a:spLocks noChangeArrowheads="1"/>
          </p:cNvSpPr>
          <p:nvPr/>
        </p:nvSpPr>
        <p:spPr bwMode="auto">
          <a:xfrm>
            <a:off x="4224255" y="3884588"/>
            <a:ext cx="3429148" cy="590931"/>
          </a:xfrm>
          <a:prstGeom prst="rect">
            <a:avLst/>
          </a:prstGeom>
          <a:noFill/>
          <a:ln w="9525">
            <a:noFill/>
            <a:miter lim="800000"/>
            <a:headEnd/>
            <a:tailEnd/>
          </a:ln>
        </p:spPr>
        <p:txBody>
          <a:bodyPr wrap="square" lIns="91440" tIns="45720" rIns="91440" bIns="45720">
            <a:spAutoFit/>
          </a:bodyPr>
          <a:lstStyle/>
          <a:p>
            <a:pPr lvl="0" eaLnBrk="1" fontAlgn="auto" hangingPunct="1">
              <a:lnSpc>
                <a:spcPct val="90000"/>
              </a:lnSpc>
              <a:spcAft>
                <a:spcPts val="0"/>
              </a:spcAft>
              <a:defRPr/>
            </a:pPr>
            <a:r>
              <a:rPr lang="zh-CN" altLang="zh-CN" sz="3600" b="1" dirty="0">
                <a:latin typeface="+mn-ea"/>
                <a:ea typeface="+mn-ea"/>
              </a:rPr>
              <a:t>词句段</a:t>
            </a:r>
            <a:r>
              <a:rPr lang="zh-CN" altLang="en-US" sz="3600" b="1" dirty="0">
                <a:latin typeface="+mn-ea"/>
                <a:ea typeface="+mn-ea"/>
              </a:rPr>
              <a:t>综合赏析</a:t>
            </a:r>
            <a:endParaRPr lang="zh-CN" altLang="en-US" sz="3600" dirty="0">
              <a:latin typeface="+mn-ea"/>
              <a:ea typeface="+mn-ea"/>
            </a:endParaRPr>
          </a:p>
        </p:txBody>
      </p:sp>
      <p:cxnSp>
        <p:nvCxnSpPr>
          <p:cNvPr id="10" name="直接连接符 9"/>
          <p:cNvCxnSpPr/>
          <p:nvPr/>
        </p:nvCxnSpPr>
        <p:spPr>
          <a:xfrm flipH="1">
            <a:off x="2231573" y="3746500"/>
            <a:ext cx="1680892" cy="2860892"/>
          </a:xfrm>
          <a:prstGeom prst="line">
            <a:avLst/>
          </a:prstGeom>
          <a:ln>
            <a:solidFill>
              <a:schemeClr val="tx1">
                <a:lumMod val="75000"/>
                <a:lumOff val="25000"/>
                <a:alpha val="48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7558589" y="1761037"/>
            <a:ext cx="986828" cy="1679583"/>
          </a:xfrm>
          <a:prstGeom prst="line">
            <a:avLst/>
          </a:prstGeom>
          <a:ln w="571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165806" y="2600828"/>
            <a:ext cx="718815" cy="1223425"/>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xmlns="" val="2105019892"/>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par>
                                <p:cTn id="18" presetID="14" presetClass="entr" presetSubtype="10"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randombar(horizontal)">
                                      <p:cBhvr>
                                        <p:cTn id="20" dur="500"/>
                                        <p:tgtEl>
                                          <p:spTgt spid="10"/>
                                        </p:tgtEl>
                                      </p:cBhvr>
                                    </p:animEffect>
                                  </p:childTnLst>
                                </p:cTn>
                              </p:par>
                              <p:par>
                                <p:cTn id="21" presetID="14" presetClass="entr" presetSubtype="1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randombar(horizontal)">
                                      <p:cBhvr>
                                        <p:cTn id="23" dur="500"/>
                                        <p:tgtEl>
                                          <p:spTgt spid="11"/>
                                        </p:tgtEl>
                                      </p:cBhvr>
                                    </p:animEffect>
                                  </p:childTnLst>
                                </p:cTn>
                              </p:par>
                              <p:par>
                                <p:cTn id="24" presetID="14" presetClass="entr" presetSubtype="1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randombar(horizontal)">
                                      <p:cBhvr>
                                        <p:cTn id="26" dur="500"/>
                                        <p:tgtEl>
                                          <p:spTgt spid="12"/>
                                        </p:tgtEl>
                                      </p:cBhvr>
                                    </p:animEffect>
                                  </p:childTnLst>
                                </p:cTn>
                              </p:par>
                              <p:par>
                                <p:cTn id="27" presetID="2" presetClass="entr" presetSubtype="2" accel="38000" fill="hold" grpId="0" nodeType="withEffect">
                                  <p:stCondLst>
                                    <p:cond delay="0"/>
                                  </p:stCondLst>
                                  <p:iterate type="lt">
                                    <p:tmPct val="10000"/>
                                  </p:iterate>
                                  <p:childTnLst>
                                    <p:set>
                                      <p:cBhvr>
                                        <p:cTn id="28" dur="1" fill="hold">
                                          <p:stCondLst>
                                            <p:cond delay="0"/>
                                          </p:stCondLst>
                                        </p:cTn>
                                        <p:tgtEl>
                                          <p:spTgt spid="8"/>
                                        </p:tgtEl>
                                        <p:attrNameLst>
                                          <p:attrName>style.visibility</p:attrName>
                                        </p:attrNameLst>
                                      </p:cBhvr>
                                      <p:to>
                                        <p:strVal val="visible"/>
                                      </p:to>
                                    </p:set>
                                    <p:anim calcmode="lin" valueType="num">
                                      <p:cBhvr additive="base">
                                        <p:cTn id="29" dur="750" fill="hold"/>
                                        <p:tgtEl>
                                          <p:spTgt spid="8"/>
                                        </p:tgtEl>
                                        <p:attrNameLst>
                                          <p:attrName>ppt_x</p:attrName>
                                        </p:attrNameLst>
                                      </p:cBhvr>
                                      <p:tavLst>
                                        <p:tav tm="0">
                                          <p:val>
                                            <p:strVal val="1+#ppt_w/2"/>
                                          </p:val>
                                        </p:tav>
                                        <p:tav tm="100000">
                                          <p:val>
                                            <p:strVal val="#ppt_x"/>
                                          </p:val>
                                        </p:tav>
                                      </p:tavLst>
                                    </p:anim>
                                    <p:anim calcmode="lin" valueType="num">
                                      <p:cBhvr additive="base">
                                        <p:cTn id="30" dur="7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457200" y="274638"/>
            <a:ext cx="8229600" cy="1143000"/>
          </a:xfrm>
          <a:prstGeom prst="rect">
            <a:avLst/>
          </a:prstGeom>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sz="4400" b="0" i="0" u="none" strike="noStrike" kern="1200" cap="none" spc="0" normalizeH="0" baseline="0" noProof="0" dirty="0">
                <a:ln>
                  <a:noFill/>
                </a:ln>
                <a:solidFill>
                  <a:schemeClr val="tx1"/>
                </a:solidFill>
                <a:effectLst/>
                <a:uLnTx/>
                <a:uFillTx/>
                <a:latin typeface="+mj-lt"/>
                <a:ea typeface="+mj-ea"/>
                <a:cs typeface="+mj-cs"/>
              </a:rPr>
              <a:t>文体分析</a:t>
            </a:r>
            <a:r>
              <a:rPr kumimoji="0" lang="en-US" altLang="zh-CN" sz="4400" b="0" i="0" u="none" strike="noStrike" kern="1200" cap="none" spc="0" normalizeH="0" baseline="0" noProof="0" dirty="0">
                <a:ln>
                  <a:noFill/>
                </a:ln>
                <a:solidFill>
                  <a:schemeClr val="tx1"/>
                </a:solidFill>
                <a:effectLst/>
                <a:uLnTx/>
                <a:uFillTx/>
                <a:latin typeface="+mj-lt"/>
                <a:ea typeface="+mj-ea"/>
                <a:cs typeface="+mj-cs"/>
              </a:rPr>
              <a:t>——</a:t>
            </a:r>
            <a:r>
              <a:rPr kumimoji="0" lang="zh-CN" altLang="en-US" sz="4400" b="0" i="0" u="none" strike="noStrike" kern="1200" cap="none" spc="0" normalizeH="0" baseline="0" noProof="0" dirty="0">
                <a:ln>
                  <a:noFill/>
                </a:ln>
                <a:solidFill>
                  <a:schemeClr val="tx1"/>
                </a:solidFill>
                <a:effectLst/>
                <a:uLnTx/>
                <a:uFillTx/>
                <a:latin typeface="+mj-lt"/>
                <a:ea typeface="+mj-ea"/>
                <a:cs typeface="+mj-cs"/>
              </a:rPr>
              <a:t>写人叙事散文</a:t>
            </a:r>
          </a:p>
        </p:txBody>
      </p:sp>
      <p:sp>
        <p:nvSpPr>
          <p:cNvPr id="5" name="内容占位符 2"/>
          <p:cNvSpPr txBox="1">
            <a:spLocks/>
          </p:cNvSpPr>
          <p:nvPr/>
        </p:nvSpPr>
        <p:spPr>
          <a:xfrm>
            <a:off x="457200" y="1201994"/>
            <a:ext cx="8229600" cy="6953865"/>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0" i="0" u="none" strike="noStrike" kern="1200" cap="none" spc="0" normalizeH="0" baseline="0" noProof="0" dirty="0">
                <a:ln>
                  <a:noFill/>
                </a:ln>
                <a:solidFill>
                  <a:schemeClr val="tx1"/>
                </a:solidFill>
                <a:effectLst/>
                <a:uLnTx/>
                <a:uFillTx/>
                <a:latin typeface="+mn-ea"/>
                <a:ea typeface="+mn-ea"/>
              </a:rPr>
              <a:t> </a:t>
            </a:r>
            <a:r>
              <a:rPr kumimoji="0" lang="zh-CN" altLang="zh-CN" sz="2800" b="0" i="0" u="none" strike="noStrike" kern="1200" cap="none" spc="0" normalizeH="0" baseline="0" noProof="0" dirty="0">
                <a:ln>
                  <a:noFill/>
                </a:ln>
                <a:solidFill>
                  <a:schemeClr val="tx1"/>
                </a:solidFill>
                <a:effectLst/>
                <a:uLnTx/>
                <a:uFillTx/>
                <a:latin typeface="+mn-ea"/>
                <a:ea typeface="+mn-ea"/>
              </a:rPr>
              <a:t>写人叙事类散文，文章中涵盖的内容常常有：</a:t>
            </a:r>
          </a:p>
          <a:p>
            <a:pPr lvl="0" eaLnBrk="1" fontAlgn="auto" hangingPunct="1">
              <a:lnSpc>
                <a:spcPct val="90000"/>
              </a:lnSpc>
              <a:spcBef>
                <a:spcPts val="1000"/>
              </a:spcBef>
              <a:spcAft>
                <a:spcPts val="0"/>
              </a:spcAft>
            </a:pPr>
            <a:r>
              <a:rPr kumimoji="0" lang="zh-CN" altLang="en-US" sz="2800" b="0" i="0" u="none" strike="noStrike" kern="1200" cap="none" spc="0" normalizeH="0" baseline="0" noProof="0" dirty="0">
                <a:ln>
                  <a:noFill/>
                </a:ln>
                <a:solidFill>
                  <a:schemeClr val="tx1"/>
                </a:solidFill>
                <a:effectLst/>
                <a:uLnTx/>
                <a:uFillTx/>
                <a:latin typeface="+mn-ea"/>
                <a:ea typeface="+mn-ea"/>
              </a:rPr>
              <a:t>❶</a:t>
            </a:r>
            <a:r>
              <a:rPr kumimoji="0" lang="zh-CN" altLang="zh-CN" sz="2800" b="1" i="0" u="none" strike="noStrike" kern="1200" cap="none" spc="0" normalizeH="0" baseline="0" noProof="0" dirty="0">
                <a:ln>
                  <a:noFill/>
                </a:ln>
                <a:solidFill>
                  <a:schemeClr val="tx1"/>
                </a:solidFill>
                <a:effectLst/>
                <a:uLnTx/>
                <a:uFillTx/>
                <a:latin typeface="+mn-ea"/>
                <a:ea typeface="+mn-ea"/>
              </a:rPr>
              <a:t>叙事</a:t>
            </a:r>
            <a:r>
              <a:rPr kumimoji="0" lang="zh-CN" altLang="en-US" sz="2800" b="0" i="0" u="none" strike="noStrike" kern="1200" cap="none" spc="0" normalizeH="0" baseline="0" noProof="0" dirty="0">
                <a:ln>
                  <a:noFill/>
                </a:ln>
                <a:solidFill>
                  <a:schemeClr val="tx1"/>
                </a:solidFill>
                <a:effectLst/>
                <a:uLnTx/>
                <a:uFillTx/>
                <a:latin typeface="+mn-ea"/>
                <a:ea typeface="+mn-ea"/>
              </a:rPr>
              <a:t>：</a:t>
            </a:r>
            <a:r>
              <a:rPr kumimoji="0" lang="en-US" altLang="zh-CN" sz="2800" b="0" i="0" u="none" strike="noStrike" kern="1200" cap="none" spc="0" normalizeH="0" baseline="0" noProof="0" dirty="0">
                <a:ln>
                  <a:noFill/>
                </a:ln>
                <a:solidFill>
                  <a:schemeClr val="tx1"/>
                </a:solidFill>
                <a:effectLst/>
                <a:uLnTx/>
                <a:uFillTx/>
                <a:latin typeface="+mn-ea"/>
                <a:ea typeface="+mn-ea"/>
              </a:rPr>
              <a:t>《</a:t>
            </a:r>
            <a:r>
              <a:rPr kumimoji="0" lang="zh-CN" altLang="zh-CN" sz="2800" b="0" i="0" u="none" strike="noStrike" kern="1200" cap="none" spc="0" normalizeH="0" baseline="0" noProof="0" dirty="0">
                <a:ln>
                  <a:noFill/>
                </a:ln>
                <a:solidFill>
                  <a:schemeClr val="tx1"/>
                </a:solidFill>
                <a:effectLst/>
                <a:uLnTx/>
                <a:uFillTx/>
                <a:latin typeface="+mn-ea"/>
                <a:ea typeface="+mn-ea"/>
              </a:rPr>
              <a:t>那时我是弟弟</a:t>
            </a:r>
            <a:r>
              <a:rPr lang="en-US" altLang="zh-CN" sz="2800" dirty="0">
                <a:latin typeface="+mn-ea"/>
                <a:ea typeface="+mn-ea"/>
              </a:rPr>
              <a:t>》  </a:t>
            </a:r>
            <a:endParaRPr kumimoji="0" lang="zh-CN" altLang="zh-CN" sz="2800" b="0" i="0" u="none" strike="noStrike" kern="1200" cap="none" spc="0" normalizeH="0" baseline="0" noProof="0" dirty="0">
              <a:ln>
                <a:noFill/>
              </a:ln>
              <a:solidFill>
                <a:schemeClr val="tx1"/>
              </a:solidFill>
              <a:effectLst/>
              <a:uLnTx/>
              <a:uFillTx/>
              <a:latin typeface="+mn-ea"/>
              <a:ea typeface="+mn-ea"/>
            </a:endParaRPr>
          </a:p>
          <a:p>
            <a:pPr marR="0" lvl="0" algn="l" defTabSz="914400" rtl="0" eaLnBrk="1" fontAlgn="auto" latinLnBrk="0" hangingPunct="1">
              <a:lnSpc>
                <a:spcPct val="90000"/>
              </a:lnSpc>
              <a:spcBef>
                <a:spcPts val="1000"/>
              </a:spcBef>
              <a:spcAft>
                <a:spcPts val="0"/>
              </a:spcAft>
              <a:buClrTx/>
              <a:buSzTx/>
              <a:tabLst/>
              <a:defRPr/>
            </a:pPr>
            <a:r>
              <a:rPr kumimoji="0" lang="zh-CN" altLang="en-US" sz="2800" b="0" i="0" u="none" strike="noStrike" kern="1200" cap="none" spc="0" normalizeH="0" baseline="0" noProof="0" dirty="0">
                <a:ln>
                  <a:noFill/>
                </a:ln>
                <a:solidFill>
                  <a:schemeClr val="tx1"/>
                </a:solidFill>
                <a:effectLst/>
                <a:uLnTx/>
                <a:uFillTx/>
                <a:latin typeface="+mn-ea"/>
                <a:ea typeface="+mn-ea"/>
              </a:rPr>
              <a:t>❷</a:t>
            </a:r>
            <a:r>
              <a:rPr kumimoji="0" lang="zh-CN" altLang="zh-CN" sz="2800" b="1" i="0" u="none" strike="noStrike" kern="1200" cap="none" spc="0" normalizeH="0" baseline="0" noProof="0" dirty="0">
                <a:ln>
                  <a:noFill/>
                </a:ln>
                <a:solidFill>
                  <a:schemeClr val="tx1"/>
                </a:solidFill>
                <a:effectLst/>
                <a:uLnTx/>
                <a:uFillTx/>
                <a:latin typeface="+mn-ea"/>
                <a:ea typeface="+mn-ea"/>
              </a:rPr>
              <a:t>叙写一种生活（群体）</a:t>
            </a:r>
            <a:r>
              <a:rPr lang="zh-CN" altLang="en-US" sz="2800" dirty="0">
                <a:latin typeface="+mn-ea"/>
                <a:ea typeface="+mn-ea"/>
              </a:rPr>
              <a:t>：</a:t>
            </a:r>
            <a:r>
              <a:rPr kumimoji="0" lang="en-US" altLang="zh-CN" sz="2800" b="0" i="0" u="none" strike="noStrike" kern="1200" cap="none" spc="0" normalizeH="0" baseline="0" noProof="0" dirty="0">
                <a:ln>
                  <a:noFill/>
                </a:ln>
                <a:solidFill>
                  <a:schemeClr val="tx1"/>
                </a:solidFill>
                <a:effectLst/>
                <a:uLnTx/>
                <a:uFillTx/>
                <a:latin typeface="+mn-ea"/>
                <a:ea typeface="+mn-ea"/>
              </a:rPr>
              <a:t>《</a:t>
            </a:r>
            <a:r>
              <a:rPr kumimoji="0" lang="zh-CN" altLang="zh-CN" sz="2800" b="0" i="0" u="none" strike="noStrike" kern="1200" cap="none" spc="0" normalizeH="0" baseline="0" noProof="0" dirty="0">
                <a:ln>
                  <a:noFill/>
                </a:ln>
                <a:solidFill>
                  <a:schemeClr val="tx1"/>
                </a:solidFill>
                <a:effectLst/>
                <a:uLnTx/>
                <a:uFillTx/>
                <a:latin typeface="+mn-ea"/>
                <a:ea typeface="+mn-ea"/>
              </a:rPr>
              <a:t>奶疙瘩</a:t>
            </a:r>
            <a:r>
              <a:rPr kumimoji="0" lang="en-US" altLang="zh-CN" sz="2800" b="0" i="0" u="none" strike="noStrike" kern="1200" cap="none" spc="0" normalizeH="0" baseline="0" noProof="0" dirty="0">
                <a:ln>
                  <a:noFill/>
                </a:ln>
                <a:solidFill>
                  <a:schemeClr val="tx1"/>
                </a:solidFill>
                <a:effectLst/>
                <a:uLnTx/>
                <a:uFillTx/>
                <a:latin typeface="+mn-ea"/>
                <a:ea typeface="+mn-ea"/>
              </a:rPr>
              <a:t>》</a:t>
            </a:r>
            <a:endParaRPr kumimoji="0" lang="zh-CN" altLang="zh-CN" sz="2800" b="0" i="0" u="none" strike="noStrike" kern="1200" cap="none" spc="0" normalizeH="0" baseline="0" noProof="0" dirty="0">
              <a:ln>
                <a:noFill/>
              </a:ln>
              <a:solidFill>
                <a:schemeClr val="tx1"/>
              </a:solidFill>
              <a:effectLst/>
              <a:uLnTx/>
              <a:uFillTx/>
              <a:latin typeface="+mn-ea"/>
              <a:ea typeface="+mn-ea"/>
            </a:endParaRPr>
          </a:p>
          <a:p>
            <a:pPr marR="0" lvl="0" algn="l" defTabSz="914400" rtl="0" eaLnBrk="1" fontAlgn="auto" latinLnBrk="0" hangingPunct="1">
              <a:lnSpc>
                <a:spcPct val="90000"/>
              </a:lnSpc>
              <a:spcBef>
                <a:spcPts val="1000"/>
              </a:spcBef>
              <a:spcAft>
                <a:spcPts val="0"/>
              </a:spcAft>
              <a:buClrTx/>
              <a:buSzTx/>
              <a:tabLst/>
              <a:defRPr/>
            </a:pPr>
            <a:r>
              <a:rPr kumimoji="0" lang="zh-CN" altLang="en-US" sz="2800" b="0" i="0" u="none" strike="noStrike" kern="1200" cap="none" spc="0" normalizeH="0" baseline="0" noProof="0" dirty="0">
                <a:ln>
                  <a:noFill/>
                </a:ln>
                <a:solidFill>
                  <a:schemeClr val="tx1"/>
                </a:solidFill>
                <a:effectLst/>
                <a:uLnTx/>
                <a:uFillTx/>
                <a:latin typeface="+mn-ea"/>
                <a:ea typeface="+mn-ea"/>
              </a:rPr>
              <a:t>❸</a:t>
            </a:r>
            <a:r>
              <a:rPr kumimoji="0" lang="zh-CN" altLang="zh-CN" sz="2800" b="1" i="0" u="none" strike="noStrike" kern="1200" cap="none" spc="0" normalizeH="0" baseline="0" noProof="0" dirty="0">
                <a:ln>
                  <a:noFill/>
                </a:ln>
                <a:solidFill>
                  <a:schemeClr val="tx1"/>
                </a:solidFill>
                <a:effectLst/>
                <a:uLnTx/>
                <a:uFillTx/>
                <a:latin typeface="+mn-ea"/>
                <a:ea typeface="+mn-ea"/>
              </a:rPr>
              <a:t>聚焦于单一或者典型人物</a:t>
            </a:r>
            <a:r>
              <a:rPr kumimoji="0" lang="zh-CN" altLang="en-US" sz="2800" b="0" i="0" u="none" strike="noStrike" kern="1200" cap="none" spc="0" normalizeH="0" baseline="0" noProof="0" dirty="0">
                <a:ln>
                  <a:noFill/>
                </a:ln>
                <a:solidFill>
                  <a:schemeClr val="tx1"/>
                </a:solidFill>
                <a:effectLst/>
                <a:uLnTx/>
                <a:uFillTx/>
                <a:latin typeface="+mn-ea"/>
                <a:ea typeface="+mn-ea"/>
              </a:rPr>
              <a:t>：</a:t>
            </a:r>
            <a:r>
              <a:rPr kumimoji="0" lang="en-US" altLang="zh-CN" sz="2800" b="0" i="0" u="none" strike="noStrike" kern="1200" cap="none" spc="0" normalizeH="0" baseline="0" noProof="0" dirty="0">
                <a:ln>
                  <a:noFill/>
                </a:ln>
                <a:solidFill>
                  <a:schemeClr val="tx1"/>
                </a:solidFill>
                <a:effectLst/>
                <a:uLnTx/>
                <a:uFillTx/>
                <a:latin typeface="+mn-ea"/>
                <a:ea typeface="+mn-ea"/>
              </a:rPr>
              <a:t>《</a:t>
            </a:r>
            <a:r>
              <a:rPr kumimoji="0" lang="zh-CN" altLang="zh-CN" sz="2800" b="0" i="0" u="none" strike="noStrike" kern="1200" cap="none" spc="0" normalizeH="0" baseline="0" noProof="0" dirty="0">
                <a:ln>
                  <a:noFill/>
                </a:ln>
                <a:solidFill>
                  <a:schemeClr val="tx1"/>
                </a:solidFill>
                <a:effectLst/>
                <a:uLnTx/>
                <a:uFillTx/>
                <a:latin typeface="+mn-ea"/>
                <a:ea typeface="+mn-ea"/>
              </a:rPr>
              <a:t>种包谷的老人</a:t>
            </a:r>
            <a:r>
              <a:rPr kumimoji="0" lang="en-US" altLang="zh-CN" sz="2800" b="0" i="0" u="none" strike="noStrike" kern="1200" cap="none" spc="0" normalizeH="0" baseline="0" noProof="0" dirty="0">
                <a:ln>
                  <a:noFill/>
                </a:ln>
                <a:solidFill>
                  <a:schemeClr val="tx1"/>
                </a:solidFill>
                <a:effectLst/>
                <a:uLnTx/>
                <a:uFillTx/>
                <a:latin typeface="+mn-ea"/>
                <a:ea typeface="+mn-ea"/>
              </a:rPr>
              <a: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altLang="zh-CN" sz="1400" b="0" i="0" u="none" strike="noStrike" kern="1200" cap="none" spc="0" normalizeH="0" baseline="0" noProof="0" dirty="0">
              <a:ln>
                <a:noFill/>
              </a:ln>
              <a:solidFill>
                <a:schemeClr val="tx1"/>
              </a:solidFill>
              <a:effectLst/>
              <a:uLnTx/>
              <a:uFillTx/>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0" i="0" u="none" strike="noStrike" kern="1200" cap="none" spc="0" normalizeH="0" baseline="0" noProof="0" dirty="0">
                <a:ln>
                  <a:noFill/>
                </a:ln>
                <a:solidFill>
                  <a:schemeClr val="tx1"/>
                </a:solidFill>
                <a:effectLst/>
                <a:uLnTx/>
                <a:uFillTx/>
                <a:latin typeface="+mn-ea"/>
                <a:ea typeface="+mn-ea"/>
              </a:rPr>
              <a:t>通常关注</a:t>
            </a:r>
            <a:r>
              <a:rPr kumimoji="0" lang="zh-CN" altLang="zh-CN" sz="2800" b="1" i="0" u="none" strike="noStrike" kern="1200" cap="none" spc="0" normalizeH="0" baseline="0" noProof="0" dirty="0">
                <a:ln>
                  <a:noFill/>
                </a:ln>
                <a:solidFill>
                  <a:schemeClr val="tx1"/>
                </a:solidFill>
                <a:effectLst/>
                <a:uLnTx/>
                <a:uFillTx/>
                <a:latin typeface="+mn-ea"/>
                <a:ea typeface="+mn-ea"/>
              </a:rPr>
              <a:t>“叙事”和“人物”</a:t>
            </a:r>
            <a:endParaRPr kumimoji="0" lang="en-US" altLang="zh-CN" sz="2800" b="1" i="0" u="none" strike="noStrike" kern="1200" cap="none" spc="0" normalizeH="0" baseline="0" noProof="0" dirty="0">
              <a:ln>
                <a:noFill/>
              </a:ln>
              <a:solidFill>
                <a:schemeClr val="tx1"/>
              </a:solidFill>
              <a:effectLst/>
              <a:uLnTx/>
              <a:uFillTx/>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altLang="zh-CN" sz="1400" b="0" i="0" u="none" strike="noStrike" kern="1200" cap="none" spc="0" normalizeH="0" baseline="0" noProof="0" dirty="0">
              <a:ln>
                <a:noFill/>
              </a:ln>
              <a:solidFill>
                <a:schemeClr val="tx1"/>
              </a:solidFill>
              <a:effectLst/>
              <a:uLnTx/>
              <a:uFillTx/>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800" dirty="0">
                <a:latin typeface="+mn-ea"/>
                <a:ea typeface="+mn-ea"/>
              </a:rPr>
              <a:t>写作目的</a:t>
            </a:r>
            <a:r>
              <a:rPr lang="zh-CN" altLang="en-US" sz="2800" dirty="0">
                <a:latin typeface="+mn-ea"/>
                <a:ea typeface="+mn-ea"/>
              </a:rPr>
              <a:t>通常</a:t>
            </a:r>
            <a:r>
              <a:rPr lang="zh-CN" altLang="zh-CN" sz="2800" dirty="0">
                <a:latin typeface="+mn-ea"/>
                <a:ea typeface="+mn-ea"/>
              </a:rPr>
              <a:t>有：</a:t>
            </a:r>
            <a:endParaRPr lang="en-US" altLang="zh-CN" sz="2800" dirty="0">
              <a:latin typeface="+mn-ea"/>
              <a:ea typeface="+mn-ea"/>
            </a:endParaRPr>
          </a:p>
          <a:p>
            <a:pPr marR="0" lvl="0" algn="l" defTabSz="914400" rtl="0" eaLnBrk="1" fontAlgn="auto" latinLnBrk="0" hangingPunct="1">
              <a:lnSpc>
                <a:spcPct val="90000"/>
              </a:lnSpc>
              <a:spcBef>
                <a:spcPts val="1000"/>
              </a:spcBef>
              <a:spcAft>
                <a:spcPts val="0"/>
              </a:spcAft>
              <a:buClrTx/>
              <a:buSzTx/>
              <a:tabLst/>
              <a:defRPr/>
            </a:pPr>
            <a:r>
              <a:rPr kumimoji="0" lang="zh-CN" altLang="en-US" sz="2800" b="0" i="0" u="none" strike="noStrike" kern="1200" cap="none" spc="0" normalizeH="0" baseline="0" noProof="0" dirty="0">
                <a:ln>
                  <a:noFill/>
                </a:ln>
                <a:solidFill>
                  <a:schemeClr val="tx1"/>
                </a:solidFill>
                <a:effectLst/>
                <a:uLnTx/>
                <a:uFillTx/>
                <a:latin typeface="+mn-ea"/>
                <a:ea typeface="+mn-ea"/>
              </a:rPr>
              <a:t>❶</a:t>
            </a:r>
            <a:r>
              <a:rPr kumimoji="0" lang="zh-CN" altLang="zh-CN" sz="2800" b="1" i="0" u="none" strike="noStrike" kern="1200" cap="none" spc="0" normalizeH="0" baseline="0" noProof="0" dirty="0">
                <a:ln>
                  <a:noFill/>
                </a:ln>
                <a:solidFill>
                  <a:schemeClr val="tx1"/>
                </a:solidFill>
                <a:effectLst/>
                <a:uLnTx/>
                <a:uFillTx/>
                <a:latin typeface="+mn-ea"/>
                <a:ea typeface="+mn-ea"/>
              </a:rPr>
              <a:t>刻画典型人物，揭示其意义；</a:t>
            </a:r>
            <a:endParaRPr kumimoji="0" lang="en-US" altLang="zh-CN" sz="2800" b="1" i="0" u="none" strike="noStrike" kern="1200" cap="none" spc="0" normalizeH="0" baseline="0" noProof="0" dirty="0">
              <a:ln>
                <a:noFill/>
              </a:ln>
              <a:solidFill>
                <a:schemeClr val="tx1"/>
              </a:solidFill>
              <a:effectLst/>
              <a:uLnTx/>
              <a:uFillTx/>
              <a:latin typeface="+mn-ea"/>
              <a:ea typeface="+mn-ea"/>
            </a:endParaRPr>
          </a:p>
          <a:p>
            <a:pPr marR="0" lvl="0" algn="l" defTabSz="914400" rtl="0" eaLnBrk="1" fontAlgn="auto" latinLnBrk="0" hangingPunct="1">
              <a:lnSpc>
                <a:spcPct val="90000"/>
              </a:lnSpc>
              <a:spcBef>
                <a:spcPts val="1000"/>
              </a:spcBef>
              <a:spcAft>
                <a:spcPts val="0"/>
              </a:spcAft>
              <a:buClrTx/>
              <a:buSzTx/>
              <a:tabLst/>
              <a:defRPr/>
            </a:pPr>
            <a:r>
              <a:rPr kumimoji="0" lang="zh-CN" altLang="en-US" sz="2800" i="0" u="none" strike="noStrike" kern="1200" cap="none" spc="0" normalizeH="0" baseline="0" noProof="0" dirty="0">
                <a:ln>
                  <a:noFill/>
                </a:ln>
                <a:solidFill>
                  <a:schemeClr val="tx1"/>
                </a:solidFill>
                <a:effectLst/>
                <a:uLnTx/>
                <a:uFillTx/>
                <a:latin typeface="+mn-ea"/>
                <a:ea typeface="+mn-ea"/>
              </a:rPr>
              <a:t>❷</a:t>
            </a:r>
            <a:r>
              <a:rPr kumimoji="0" lang="zh-CN" altLang="zh-CN" sz="2800" b="1" i="0" u="none" strike="noStrike" kern="1200" cap="none" spc="0" normalizeH="0" baseline="0" noProof="0" dirty="0">
                <a:ln>
                  <a:noFill/>
                </a:ln>
                <a:solidFill>
                  <a:schemeClr val="tx1"/>
                </a:solidFill>
                <a:effectLst/>
                <a:uLnTx/>
                <a:uFillTx/>
                <a:latin typeface="+mn-ea"/>
                <a:ea typeface="+mn-ea"/>
              </a:rPr>
              <a:t>抒发作者情怀；</a:t>
            </a:r>
            <a:endParaRPr kumimoji="0" lang="en-US" altLang="zh-CN" sz="2800" b="1" i="0" u="none" strike="noStrike" kern="1200" cap="none" spc="0" normalizeH="0" baseline="0" noProof="0" dirty="0">
              <a:ln>
                <a:noFill/>
              </a:ln>
              <a:solidFill>
                <a:schemeClr val="tx1"/>
              </a:solidFill>
              <a:effectLst/>
              <a:uLnTx/>
              <a:uFillTx/>
              <a:latin typeface="+mn-ea"/>
              <a:ea typeface="+mn-ea"/>
            </a:endParaRPr>
          </a:p>
          <a:p>
            <a:pPr marR="0" lvl="0" algn="l" defTabSz="914400" rtl="0" eaLnBrk="1" fontAlgn="auto" latinLnBrk="0" hangingPunct="1">
              <a:lnSpc>
                <a:spcPct val="90000"/>
              </a:lnSpc>
              <a:spcBef>
                <a:spcPts val="1000"/>
              </a:spcBef>
              <a:spcAft>
                <a:spcPts val="0"/>
              </a:spcAft>
              <a:buClrTx/>
              <a:buSzTx/>
              <a:tabLst/>
              <a:defRPr/>
            </a:pPr>
            <a:r>
              <a:rPr kumimoji="0" lang="zh-CN" altLang="en-US" sz="2800" i="0" u="none" strike="noStrike" kern="1200" cap="none" spc="0" normalizeH="0" baseline="0" noProof="0" dirty="0">
                <a:ln>
                  <a:noFill/>
                </a:ln>
                <a:solidFill>
                  <a:schemeClr val="tx1"/>
                </a:solidFill>
                <a:effectLst/>
                <a:uLnTx/>
                <a:uFillTx/>
                <a:latin typeface="+mn-ea"/>
                <a:ea typeface="+mn-ea"/>
              </a:rPr>
              <a:t>❸</a:t>
            </a:r>
            <a:r>
              <a:rPr kumimoji="0" lang="zh-CN" altLang="zh-CN" sz="2800" b="1" i="0" u="none" strike="noStrike" kern="1200" cap="none" spc="0" normalizeH="0" baseline="0" noProof="0" dirty="0">
                <a:ln>
                  <a:noFill/>
                </a:ln>
                <a:solidFill>
                  <a:schemeClr val="tx1"/>
                </a:solidFill>
                <a:effectLst/>
                <a:uLnTx/>
                <a:uFillTx/>
                <a:latin typeface="+mn-ea"/>
                <a:ea typeface="+mn-ea"/>
              </a:rPr>
              <a:t>表达生活发现，揭示具有普适性的道理或反思</a:t>
            </a:r>
            <a:r>
              <a:rPr kumimoji="0" lang="zh-CN" altLang="en-US" sz="2800" b="1" i="0" u="none" strike="noStrike" kern="1200" cap="none" spc="0" normalizeH="0" baseline="0" noProof="0" dirty="0">
                <a:ln>
                  <a:noFill/>
                </a:ln>
                <a:solidFill>
                  <a:schemeClr val="tx1"/>
                </a:solidFill>
                <a:effectLst/>
                <a:uLnTx/>
                <a:uFillTx/>
                <a:latin typeface="+mn-ea"/>
                <a:ea typeface="+mn-ea"/>
              </a:rPr>
              <a:t>。</a:t>
            </a:r>
            <a:endParaRPr kumimoji="0" lang="en-US" altLang="zh-CN" sz="2800" b="1" i="0" u="none" strike="noStrike" kern="1200" cap="none" spc="0" normalizeH="0" baseline="0" noProof="0" dirty="0">
              <a:ln>
                <a:noFill/>
              </a:ln>
              <a:solidFill>
                <a:schemeClr val="tx1"/>
              </a:solidFill>
              <a:effectLst/>
              <a:uLnTx/>
              <a:uFillTx/>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zh-CN" sz="28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838200" y="365125"/>
            <a:ext cx="10515600" cy="1325563"/>
          </a:xfrm>
          <a:prstGeom prst="rect">
            <a:avLst/>
          </a:prstGeom>
        </p:spPr>
        <p:txBody>
          <a:bodyP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zh-CN" sz="4400" b="1" i="0" u="none" strike="noStrike" kern="1200" cap="none" spc="0" normalizeH="0" baseline="0" noProof="0" dirty="0">
                <a:ln>
                  <a:noFill/>
                </a:ln>
                <a:solidFill>
                  <a:schemeClr val="tx1"/>
                </a:solidFill>
                <a:effectLst/>
                <a:uLnTx/>
                <a:uFillTx/>
                <a:latin typeface="+mj-lt"/>
                <a:ea typeface="+mj-ea"/>
                <a:cs typeface="+mj-cs"/>
              </a:rPr>
              <a:t>相关考点</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4" name="内容占位符 2"/>
          <p:cNvSpPr txBox="1">
            <a:spLocks/>
          </p:cNvSpPr>
          <p:nvPr/>
        </p:nvSpPr>
        <p:spPr>
          <a:xfrm>
            <a:off x="838200" y="1825625"/>
            <a:ext cx="10515600" cy="4351338"/>
          </a:xfrm>
          <a:prstGeom prst="rect">
            <a:avLst/>
          </a:prstGeom>
        </p:spPr>
        <p:txBody>
          <a:bodyPr>
            <a:normAutofit/>
          </a:bodyPr>
          <a:lstStyle/>
          <a:p>
            <a:pPr lvl="0" eaLnBrk="1" fontAlgn="auto" hangingPunct="1">
              <a:lnSpc>
                <a:spcPct val="90000"/>
              </a:lnSpc>
              <a:spcBef>
                <a:spcPts val="1000"/>
              </a:spcBef>
              <a:spcAft>
                <a:spcPts val="0"/>
              </a:spcAft>
              <a:defRPr/>
            </a:pPr>
            <a:r>
              <a:rPr lang="en-US" altLang="zh-CN" sz="2800" b="1" dirty="0">
                <a:latin typeface="+mn-ea"/>
                <a:ea typeface="+mn-ea"/>
              </a:rPr>
              <a:t>3.1</a:t>
            </a:r>
            <a:r>
              <a:rPr lang="zh-CN" altLang="zh-CN" sz="2800" b="1" dirty="0">
                <a:latin typeface="+mn-ea"/>
                <a:ea typeface="+mn-ea"/>
              </a:rPr>
              <a:t>赏析作品语言特点</a:t>
            </a:r>
            <a:endParaRPr lang="en-US" altLang="zh-CN" sz="2800" b="1" dirty="0">
              <a:latin typeface="+mn-ea"/>
              <a:ea typeface="+mn-ea"/>
            </a:endParaRPr>
          </a:p>
          <a:p>
            <a:pPr eaLnBrk="1" fontAlgn="auto" hangingPunct="1">
              <a:lnSpc>
                <a:spcPct val="90000"/>
              </a:lnSpc>
              <a:spcBef>
                <a:spcPts val="1000"/>
              </a:spcBef>
              <a:spcAft>
                <a:spcPts val="0"/>
              </a:spcAft>
              <a:defRPr/>
            </a:pPr>
            <a:r>
              <a:rPr lang="en-US" altLang="zh-CN" sz="2800" b="1" dirty="0">
                <a:latin typeface="+mn-ea"/>
                <a:ea typeface="+mn-ea"/>
              </a:rPr>
              <a:t>3.3</a:t>
            </a:r>
            <a:r>
              <a:rPr lang="zh-CN" altLang="zh-CN" sz="2800" b="1" dirty="0">
                <a:latin typeface="+mn-ea"/>
                <a:ea typeface="+mn-ea"/>
              </a:rPr>
              <a:t>赏析词句的表现力及其表达效果</a:t>
            </a:r>
          </a:p>
          <a:p>
            <a:pPr lvl="0" eaLnBrk="1" fontAlgn="auto" hangingPunct="1">
              <a:lnSpc>
                <a:spcPct val="90000"/>
              </a:lnSpc>
              <a:spcBef>
                <a:spcPts val="1000"/>
              </a:spcBef>
              <a:spcAft>
                <a:spcPts val="0"/>
              </a:spcAft>
              <a:defRPr/>
            </a:pPr>
            <a:r>
              <a:rPr lang="en-US" altLang="zh-CN" sz="2800" b="1" dirty="0">
                <a:latin typeface="+mn-ea"/>
                <a:ea typeface="+mn-ea"/>
              </a:rPr>
              <a:t>3.4</a:t>
            </a:r>
            <a:r>
              <a:rPr lang="zh-CN" altLang="zh-CN" sz="2800" b="1" dirty="0">
                <a:latin typeface="+mn-ea"/>
                <a:ea typeface="+mn-ea"/>
              </a:rPr>
              <a:t>赏析作品使用的表现手法及其表达效果</a:t>
            </a:r>
          </a:p>
          <a:p>
            <a:pPr lvl="0" eaLnBrk="1" fontAlgn="auto" hangingPunct="1">
              <a:lnSpc>
                <a:spcPct val="90000"/>
              </a:lnSpc>
              <a:spcBef>
                <a:spcPts val="1000"/>
              </a:spcBef>
              <a:spcAft>
                <a:spcPts val="0"/>
              </a:spcAft>
              <a:defRPr/>
            </a:pPr>
            <a:r>
              <a:rPr lang="zh-CN" altLang="en-US" sz="2800" dirty="0">
                <a:latin typeface="+mn-ea"/>
                <a:ea typeface="+mn-ea"/>
              </a:rPr>
              <a:t>（</a:t>
            </a:r>
            <a:r>
              <a:rPr lang="en-US" altLang="zh-CN" sz="2800" dirty="0">
                <a:latin typeface="+mn-ea"/>
                <a:ea typeface="+mn-ea"/>
              </a:rPr>
              <a:t>3.1</a:t>
            </a:r>
            <a:r>
              <a:rPr lang="zh-CN" altLang="zh-CN" sz="2800" dirty="0">
                <a:latin typeface="+mn-ea"/>
                <a:ea typeface="+mn-ea"/>
              </a:rPr>
              <a:t>和</a:t>
            </a:r>
            <a:r>
              <a:rPr lang="en-US" altLang="zh-CN" sz="2800" dirty="0">
                <a:latin typeface="+mn-ea"/>
                <a:ea typeface="+mn-ea"/>
              </a:rPr>
              <a:t>3.4</a:t>
            </a:r>
            <a:r>
              <a:rPr lang="zh-CN" altLang="zh-CN" sz="2800" dirty="0">
                <a:latin typeface="+mn-ea"/>
                <a:ea typeface="+mn-ea"/>
              </a:rPr>
              <a:t>虽</a:t>
            </a:r>
            <a:r>
              <a:rPr lang="zh-CN" altLang="en-US" sz="2800" dirty="0">
                <a:latin typeface="+mn-ea"/>
                <a:ea typeface="+mn-ea"/>
              </a:rPr>
              <a:t>在</a:t>
            </a:r>
            <a:r>
              <a:rPr lang="zh-CN" altLang="zh-CN" sz="2800" dirty="0">
                <a:latin typeface="+mn-ea"/>
                <a:ea typeface="+mn-ea"/>
              </a:rPr>
              <a:t>考纲中针对作品</a:t>
            </a:r>
            <a:r>
              <a:rPr lang="zh-CN" altLang="en-US" sz="2800" dirty="0">
                <a:latin typeface="+mn-ea"/>
                <a:ea typeface="+mn-ea"/>
              </a:rPr>
              <a:t>整体，</a:t>
            </a:r>
            <a:r>
              <a:rPr lang="zh-CN" altLang="zh-CN" sz="2800" dirty="0">
                <a:latin typeface="+mn-ea"/>
                <a:ea typeface="+mn-ea"/>
              </a:rPr>
              <a:t>但经统计</a:t>
            </a:r>
            <a:r>
              <a:rPr lang="zh-CN" altLang="en-US" sz="2800" dirty="0">
                <a:latin typeface="+mn-ea"/>
                <a:ea typeface="+mn-ea"/>
              </a:rPr>
              <a:t>，</a:t>
            </a:r>
            <a:r>
              <a:rPr lang="zh-CN" altLang="zh-CN" sz="2800" dirty="0">
                <a:latin typeface="+mn-ea"/>
                <a:ea typeface="+mn-ea"/>
              </a:rPr>
              <a:t>也多</a:t>
            </a:r>
            <a:r>
              <a:rPr lang="zh-CN" altLang="en-US" sz="2800" dirty="0">
                <a:latin typeface="+mn-ea"/>
                <a:ea typeface="+mn-ea"/>
              </a:rPr>
              <a:t>有从</a:t>
            </a:r>
            <a:r>
              <a:rPr lang="zh-CN" altLang="zh-CN" sz="2800" dirty="0">
                <a:latin typeface="+mn-ea"/>
                <a:ea typeface="+mn-ea"/>
              </a:rPr>
              <a:t>具体</a:t>
            </a:r>
            <a:r>
              <a:rPr lang="zh-CN" altLang="en-US" sz="2800" dirty="0">
                <a:latin typeface="+mn-ea"/>
                <a:ea typeface="+mn-ea"/>
              </a:rPr>
              <a:t>句子或段落切入</a:t>
            </a:r>
            <a:r>
              <a:rPr lang="zh-CN" altLang="zh-CN" sz="2800" dirty="0">
                <a:latin typeface="+mn-ea"/>
                <a:ea typeface="+mn-ea"/>
              </a:rPr>
              <a:t>的</a:t>
            </a:r>
            <a:r>
              <a:rPr lang="zh-CN" altLang="en-US" sz="2800" dirty="0">
                <a:latin typeface="+mn-ea"/>
                <a:ea typeface="+mn-ea"/>
              </a:rPr>
              <a:t>）</a:t>
            </a:r>
            <a:endParaRPr lang="en-US" altLang="zh-CN" sz="2800" dirty="0">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0" i="0" u="none" strike="noStrike" kern="1200" cap="none" spc="0" normalizeH="0" baseline="0" noProof="0" dirty="0">
                <a:ln>
                  <a:noFill/>
                </a:ln>
                <a:solidFill>
                  <a:schemeClr val="tx1"/>
                </a:solidFill>
                <a:effectLst/>
                <a:uLnTx/>
                <a:uFillTx/>
                <a:latin typeface="+mn-ea"/>
                <a:ea typeface="+mn-ea"/>
                <a:cs typeface="+mn-cs"/>
              </a:rPr>
              <a:t>赏析语言特点，是</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在词句基础上</a:t>
            </a:r>
            <a:r>
              <a:rPr lang="zh-CN" altLang="en-US" sz="2800" dirty="0">
                <a:latin typeface="+mn-ea"/>
                <a:ea typeface="+mn-ea"/>
              </a:rPr>
              <a:t>对</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整体风格和特色的赏析。</a:t>
            </a:r>
            <a:endParaRPr kumimoji="0" lang="en-US" altLang="zh-CN" sz="2800" b="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0" i="0" u="none" strike="noStrike" kern="1200" cap="none" spc="0" normalizeH="0" baseline="0" noProof="0" dirty="0">
                <a:ln>
                  <a:noFill/>
                </a:ln>
                <a:solidFill>
                  <a:schemeClr val="tx1"/>
                </a:solidFill>
                <a:effectLst/>
                <a:uLnTx/>
                <a:uFillTx/>
                <a:latin typeface="+mn-ea"/>
                <a:ea typeface="+mn-ea"/>
                <a:cs typeface="+mn-cs"/>
              </a:rPr>
              <a:t>不要上来对着文章开始编，先从词句开始。</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825625"/>
            <a:ext cx="10515600" cy="4351338"/>
          </a:xfrm>
          <a:prstGeom prst="rect">
            <a:avLst/>
          </a:prstGeo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kumimoji="0" lang="en-US" altLang="zh-CN" sz="2800" b="1" i="0" u="none" strike="noStrike" kern="1200" cap="none" spc="0" normalizeH="0" baseline="0" noProof="0" dirty="0">
                <a:ln>
                  <a:noFill/>
                </a:ln>
                <a:solidFill>
                  <a:schemeClr val="tx1"/>
                </a:solidFill>
                <a:effectLst/>
                <a:uLnTx/>
                <a:uFillTx/>
                <a:latin typeface="+mn-ea"/>
                <a:ea typeface="+mn-ea"/>
                <a:cs typeface="+mn-cs"/>
              </a:rPr>
              <a:t>1</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）分析细小</a:t>
            </a:r>
            <a:r>
              <a:rPr lang="zh-CN" altLang="zh-CN" sz="2800" b="1" dirty="0">
                <a:latin typeface="+mn-ea"/>
                <a:ea typeface="+mn-ea"/>
              </a:rPr>
              <a:t>的词汇</a:t>
            </a:r>
            <a:r>
              <a:rPr lang="zh-CN" altLang="en-US" sz="2800" b="1" dirty="0">
                <a:latin typeface="+mn-ea"/>
                <a:ea typeface="+mn-ea"/>
              </a:rPr>
              <a:t>：</a:t>
            </a:r>
            <a:r>
              <a:rPr lang="zh-CN" altLang="zh-CN" sz="2800" b="1" dirty="0">
                <a:latin typeface="+mn-ea"/>
                <a:ea typeface="+mn-ea"/>
              </a:rPr>
              <a:t> </a:t>
            </a:r>
            <a:r>
              <a:rPr lang="zh-CN" altLang="en-US" sz="2800" b="1" dirty="0">
                <a:latin typeface="+mn-ea"/>
                <a:ea typeface="+mn-ea"/>
              </a:rPr>
              <a:t>“</a:t>
            </a:r>
            <a:r>
              <a:rPr lang="zh-CN" altLang="zh-CN" sz="2800" b="1" dirty="0">
                <a:latin typeface="+mn-ea"/>
                <a:ea typeface="+mn-ea"/>
              </a:rPr>
              <a:t>形象生动</a:t>
            </a:r>
            <a:r>
              <a:rPr lang="zh-CN" altLang="en-US" sz="2800" b="1" dirty="0">
                <a:latin typeface="+mn-ea"/>
                <a:ea typeface="+mn-ea"/>
              </a:rPr>
              <a:t>”</a:t>
            </a:r>
            <a:r>
              <a:rPr lang="zh-CN" altLang="zh-CN" sz="2800" b="1" dirty="0">
                <a:latin typeface="+mn-ea"/>
                <a:ea typeface="+mn-ea"/>
              </a:rPr>
              <a:t>是万金油</a:t>
            </a:r>
            <a:endParaRPr kumimoji="0" lang="zh-CN" altLang="zh-CN" sz="2800" b="1" i="0" u="none" strike="noStrike" kern="1200" cap="none" spc="0" normalizeH="0" baseline="0" noProof="0" dirty="0">
              <a:ln>
                <a:noFill/>
              </a:ln>
              <a:solidFill>
                <a:schemeClr val="tx1"/>
              </a:solidFill>
              <a:effectLst/>
              <a:uLnTx/>
              <a:uFillTx/>
              <a:latin typeface="+mn-ea"/>
              <a:ea typeface="+mn-ea"/>
              <a:cs typeface="+mn-cs"/>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en-US" sz="2800" b="1" dirty="0">
                <a:latin typeface="+mn-ea"/>
                <a:ea typeface="+mn-ea"/>
              </a:rPr>
              <a:t>（</a:t>
            </a:r>
            <a:r>
              <a:rPr lang="zh-CN" altLang="zh-CN" sz="2800" b="1" dirty="0">
                <a:latin typeface="+mn-ea"/>
                <a:ea typeface="+mn-ea"/>
              </a:rPr>
              <a:t>一连串</a:t>
            </a:r>
            <a:r>
              <a:rPr lang="zh-CN" altLang="en-US" sz="2800" b="1" dirty="0">
                <a:latin typeface="+mn-ea"/>
                <a:ea typeface="+mn-ea"/>
              </a:rPr>
              <a:t>）</a:t>
            </a:r>
            <a:r>
              <a:rPr lang="zh-CN" altLang="zh-CN" sz="2800" b="1" dirty="0">
                <a:latin typeface="+mn-ea"/>
                <a:ea typeface="+mn-ea"/>
              </a:rPr>
              <a:t>动词</a:t>
            </a:r>
            <a:endParaRPr kumimoji="0" lang="zh-CN" altLang="zh-CN" sz="2800" b="1" i="0" u="none" strike="noStrike" kern="1200" cap="none" spc="0" normalizeH="0" baseline="0" noProof="0" dirty="0">
              <a:ln>
                <a:noFill/>
              </a:ln>
              <a:solidFill>
                <a:schemeClr val="tx1"/>
              </a:solidFill>
              <a:effectLst/>
              <a:uLnTx/>
              <a:uFillTx/>
              <a:latin typeface="+mn-ea"/>
              <a:ea typeface="+mn-ea"/>
              <a:cs typeface="+mn-cs"/>
            </a:endParaRPr>
          </a:p>
          <a:p>
            <a:pPr marR="0" lvl="0" algn="l" defTabSz="914400" rtl="0" eaLnBrk="1" fontAlgn="auto" latinLnBrk="0" hangingPunct="1">
              <a:lnSpc>
                <a:spcPct val="90000"/>
              </a:lnSpc>
              <a:spcBef>
                <a:spcPts val="1000"/>
              </a:spcBef>
              <a:spcAft>
                <a:spcPts val="0"/>
              </a:spcAft>
              <a:buClrTx/>
              <a:buSzTx/>
              <a:tabLst>
                <a:tab pos="355600" algn="l"/>
              </a:tabLst>
              <a:defRPr/>
            </a:pPr>
            <a:r>
              <a:rPr lang="en-US" altLang="zh-CN" sz="2800" dirty="0">
                <a:latin typeface="+mn-ea"/>
                <a:ea typeface="+mn-ea"/>
              </a:rPr>
              <a:t>	</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❶</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人物的动作和行为</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人物此时的情感，关注</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特点、</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品质</a:t>
            </a:r>
          </a:p>
          <a:p>
            <a:pPr marR="0" lvl="0" algn="l" defTabSz="914400" rtl="0" eaLnBrk="1" fontAlgn="auto" latinLnBrk="0" hangingPunct="1">
              <a:lnSpc>
                <a:spcPct val="90000"/>
              </a:lnSpc>
              <a:spcBef>
                <a:spcPts val="1000"/>
              </a:spcBef>
              <a:spcAft>
                <a:spcPts val="0"/>
              </a:spcAft>
              <a:buClrTx/>
              <a:buSzTx/>
              <a:tabLst>
                <a:tab pos="355600" algn="l"/>
              </a:tabLst>
              <a:defRPr/>
            </a:pPr>
            <a:r>
              <a:rPr kumimoji="0" lang="en-US" altLang="zh-CN" sz="2800" i="0" u="none" strike="noStrike" kern="1200" cap="none" spc="0" normalizeH="0" baseline="0" noProof="0" dirty="0">
                <a:ln>
                  <a:noFill/>
                </a:ln>
                <a:solidFill>
                  <a:schemeClr val="tx1"/>
                </a:solidFill>
                <a:effectLst/>
                <a:uLnTx/>
                <a:uFillTx/>
                <a:latin typeface="+mn-ea"/>
                <a:ea typeface="+mn-ea"/>
                <a:cs typeface="+mn-cs"/>
              </a:rPr>
              <a:t>	</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❷</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物的动作（</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常用拟人</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 化静为动，化听为视</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kumimoji="0" lang="zh-CN" altLang="zh-CN" sz="2800" b="1" i="0" u="none" strike="noStrike" kern="1200" cap="none" spc="0" normalizeH="0" baseline="0" noProof="0" dirty="0">
                <a:ln>
                  <a:noFill/>
                </a:ln>
                <a:solidFill>
                  <a:schemeClr val="tx1"/>
                </a:solidFill>
                <a:effectLst/>
                <a:uLnTx/>
                <a:uFillTx/>
                <a:latin typeface="+mn-ea"/>
                <a:ea typeface="+mn-ea"/>
                <a:cs typeface="+mn-cs"/>
              </a:rPr>
              <a:t>叠词：</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音韵</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美</a:t>
            </a:r>
            <a:r>
              <a:rPr lang="zh-CN" altLang="en-US" sz="2800" dirty="0">
                <a:latin typeface="+mn-ea"/>
                <a:ea typeface="+mn-ea"/>
              </a:rPr>
              <a:t>、</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渲染氛围</a:t>
            </a:r>
            <a:r>
              <a:rPr lang="zh-CN" altLang="en-US" sz="2800" dirty="0">
                <a:latin typeface="+mn-ea"/>
                <a:ea typeface="+mn-ea"/>
              </a:rPr>
              <a:t>、起</a:t>
            </a:r>
            <a:r>
              <a:rPr lang="zh-CN" altLang="zh-CN" sz="2800" dirty="0">
                <a:latin typeface="+mn-ea"/>
                <a:ea typeface="+mn-ea"/>
              </a:rPr>
              <a:t>强调</a:t>
            </a:r>
            <a:r>
              <a:rPr lang="zh-CN" altLang="en-US" sz="2800" dirty="0">
                <a:latin typeface="+mn-ea"/>
                <a:ea typeface="+mn-ea"/>
              </a:rPr>
              <a:t>作用</a:t>
            </a:r>
            <a:endParaRPr kumimoji="0" lang="zh-CN" altLang="zh-CN" sz="280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1" i="0" u="none" strike="noStrike" kern="1200" cap="none" spc="0" normalizeH="0" baseline="0" noProof="0" dirty="0">
                <a:ln>
                  <a:noFill/>
                </a:ln>
                <a:solidFill>
                  <a:schemeClr val="tx1"/>
                </a:solidFill>
                <a:effectLst/>
                <a:uLnTx/>
                <a:uFillTx/>
                <a:latin typeface="+mn-ea"/>
                <a:ea typeface="+mn-ea"/>
                <a:cs typeface="+mn-cs"/>
              </a:rPr>
              <a:t>象声词：</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形象生动</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、视听结合</a:t>
            </a:r>
            <a:endParaRPr kumimoji="0" lang="zh-CN" altLang="zh-CN" sz="2800" i="0" u="none" strike="noStrike" kern="1200" cap="none" spc="0" normalizeH="0" baseline="0" noProof="0" dirty="0">
              <a:ln>
                <a:noFill/>
              </a:ln>
              <a:solidFill>
                <a:schemeClr val="tx1"/>
              </a:solidFill>
              <a:effectLst/>
              <a:uLnTx/>
              <a:uFillTx/>
              <a:latin typeface="+mn-ea"/>
              <a:ea typeface="+mn-ea"/>
              <a:cs typeface="+mn-cs"/>
            </a:endParaRPr>
          </a:p>
        </p:txBody>
      </p:sp>
      <p:sp>
        <p:nvSpPr>
          <p:cNvPr id="3" name="标题 1"/>
          <p:cNvSpPr txBox="1">
            <a:spLocks/>
          </p:cNvSpPr>
          <p:nvPr/>
        </p:nvSpPr>
        <p:spPr>
          <a:xfrm>
            <a:off x="457200" y="274638"/>
            <a:ext cx="8229600" cy="1143000"/>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4" name="标题 1">
            <a:extLst>
              <a:ext uri="{FF2B5EF4-FFF2-40B4-BE49-F238E27FC236}">
                <a16:creationId xmlns:a16="http://schemas.microsoft.com/office/drawing/2014/main" xmlns="" id="{DCCD1653-DA28-4275-8A71-8BA5A68FB50A}"/>
              </a:ext>
            </a:extLst>
          </p:cNvPr>
          <p:cNvSpPr txBox="1">
            <a:spLocks/>
          </p:cNvSpPr>
          <p:nvPr/>
        </p:nvSpPr>
        <p:spPr>
          <a:xfrm>
            <a:off x="838200" y="365125"/>
            <a:ext cx="10515600" cy="904277"/>
          </a:xfrm>
          <a:prstGeom prst="rect">
            <a:avLst/>
          </a:prstGeom>
        </p:spPr>
        <p:txBody>
          <a:bodyP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3.1</a:t>
            </a:r>
            <a:r>
              <a:rPr kumimoji="0" lang="zh-CN" altLang="en-US" sz="4400" b="1" i="0" u="none" strike="noStrike" kern="1200" cap="none" spc="0" normalizeH="0" baseline="0" noProof="0" dirty="0">
                <a:ln>
                  <a:noFill/>
                </a:ln>
                <a:solidFill>
                  <a:schemeClr val="tx1"/>
                </a:solidFill>
                <a:effectLst/>
                <a:uLnTx/>
                <a:uFillTx/>
                <a:latin typeface="+mj-lt"/>
                <a:ea typeface="+mj-ea"/>
                <a:cs typeface="+mj-cs"/>
              </a:rPr>
              <a:t>赏析语言特点</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825625"/>
            <a:ext cx="10515600" cy="4351338"/>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1" i="0" u="none" strike="noStrike" kern="1200" cap="none" spc="0" normalizeH="0" baseline="0" noProof="0" dirty="0">
                <a:ln>
                  <a:noFill/>
                </a:ln>
                <a:solidFill>
                  <a:schemeClr val="tx1"/>
                </a:solidFill>
                <a:effectLst/>
                <a:uLnTx/>
                <a:uFillTx/>
                <a:latin typeface="+mn-ea"/>
                <a:ea typeface="+mn-ea"/>
                <a:cs typeface="+mn-cs"/>
              </a:rPr>
              <a:t>2</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）修辞手法</a:t>
            </a:r>
            <a:r>
              <a:rPr kumimoji="0" lang="zh-CN" altLang="en-US" sz="2800" b="1"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修辞丰富也是一种语言风格</a:t>
            </a:r>
            <a:endParaRPr kumimoji="0" lang="en-US" altLang="zh-CN" sz="2800" b="1" i="0" u="none" strike="noStrike" kern="1200" cap="none" spc="0" normalizeH="0" baseline="0" noProof="0" dirty="0">
              <a:ln>
                <a:noFill/>
              </a:ln>
              <a:solidFill>
                <a:schemeClr val="tx1"/>
              </a:solidFill>
              <a:effectLst/>
              <a:uLnTx/>
              <a:uFillTx/>
              <a:latin typeface="+mn-ea"/>
              <a:ea typeface="+mn-ea"/>
              <a:cs typeface="+mn-cs"/>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800" dirty="0">
                <a:latin typeface="+mn-ea"/>
                <a:ea typeface="+mn-ea"/>
              </a:rPr>
              <a:t>修辞的答题格式：手法</a:t>
            </a:r>
            <a:r>
              <a:rPr lang="en-US" altLang="zh-CN" sz="2800" dirty="0">
                <a:latin typeface="+mn-ea"/>
                <a:ea typeface="+mn-ea"/>
              </a:rPr>
              <a:t>+</a:t>
            </a:r>
            <a:r>
              <a:rPr lang="zh-CN" altLang="zh-CN" sz="2800" dirty="0">
                <a:latin typeface="+mn-ea"/>
                <a:ea typeface="+mn-ea"/>
              </a:rPr>
              <a:t>具体内容（所突出的特征）</a:t>
            </a:r>
            <a:r>
              <a:rPr lang="en-US" altLang="zh-CN" sz="2800" dirty="0">
                <a:latin typeface="+mn-ea"/>
                <a:ea typeface="+mn-ea"/>
              </a:rPr>
              <a:t>+</a:t>
            </a:r>
            <a:r>
              <a:rPr lang="zh-CN" altLang="zh-CN" sz="2800" dirty="0">
                <a:latin typeface="+mn-ea"/>
                <a:ea typeface="+mn-ea"/>
              </a:rPr>
              <a:t>效果</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en-US" sz="2800" b="1" dirty="0">
                <a:latin typeface="+mn-ea"/>
                <a:ea typeface="+mn-ea"/>
              </a:rPr>
              <a:t>修辞种类：</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比喻，拟人，夸张，排比，设问，反问，借代，对比，衬托，通感，反复</a:t>
            </a:r>
            <a:r>
              <a:rPr kumimoji="0" lang="en-US" altLang="zh-CN" sz="2800" b="0" i="0" u="none" strike="noStrike" kern="1200" cap="none" spc="0" normalizeH="0" baseline="0" noProof="0" dirty="0">
                <a:ln>
                  <a:noFill/>
                </a:ln>
                <a:solidFill>
                  <a:schemeClr val="tx1"/>
                </a:solidFill>
                <a:effectLst/>
                <a:uLnTx/>
                <a:uFillTx/>
                <a:latin typeface="+mn-ea"/>
                <a:ea typeface="+mn-ea"/>
                <a:cs typeface="+mn-cs"/>
              </a:rPr>
              <a:t>……</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en-US" sz="2800" b="1" i="0" u="none" strike="noStrike" kern="1200" cap="none" spc="0" normalizeH="0" baseline="0" noProof="0" dirty="0">
                <a:ln>
                  <a:noFill/>
                </a:ln>
                <a:solidFill>
                  <a:schemeClr val="tx1"/>
                </a:solidFill>
                <a:effectLst/>
                <a:uLnTx/>
                <a:uFillTx/>
                <a:latin typeface="+mn-ea"/>
                <a:ea typeface="+mn-ea"/>
                <a:cs typeface="+mn-cs"/>
              </a:rPr>
              <a:t>表达效果：</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比喻</a:t>
            </a:r>
            <a:r>
              <a:rPr kumimoji="0" lang="zh-CN" altLang="en-US" sz="28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拟人（生动形象）</a:t>
            </a:r>
            <a:r>
              <a:rPr kumimoji="0" lang="zh-CN" altLang="en-US" sz="28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排比（积蓄语势）</a:t>
            </a:r>
            <a:r>
              <a:rPr kumimoji="0" lang="zh-CN" altLang="en-US" sz="28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夸张，对比（突出强调）</a:t>
            </a:r>
            <a:r>
              <a:rPr kumimoji="0" lang="zh-CN" altLang="en-US" sz="28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设问（引起阅读兴趣）</a:t>
            </a:r>
            <a:r>
              <a:rPr kumimoji="0" lang="zh-CN" altLang="en-US" sz="28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衬托（以</a:t>
            </a:r>
            <a:r>
              <a:rPr kumimoji="0" lang="en-US" altLang="zh-CN" sz="28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的</a:t>
            </a:r>
            <a:r>
              <a:rPr kumimoji="0" lang="en-US" altLang="zh-CN" sz="28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特点衬托了</a:t>
            </a:r>
            <a:r>
              <a:rPr kumimoji="0" lang="en-US" altLang="zh-CN" sz="28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的</a:t>
            </a:r>
            <a:r>
              <a:rPr kumimoji="0" lang="en-US" altLang="zh-CN" sz="2800" b="0" i="0" u="none" strike="noStrike" kern="1200" cap="none" spc="0" normalizeH="0" baseline="0" noProof="0" dirty="0">
                <a:ln>
                  <a:noFill/>
                </a:ln>
                <a:solidFill>
                  <a:schemeClr val="tx1"/>
                </a:solidFill>
                <a:effectLst/>
                <a:uLnTx/>
                <a:uFillTx/>
                <a:latin typeface="+mn-ea"/>
                <a:ea typeface="+mn-ea"/>
                <a:cs typeface="+mn-cs"/>
              </a:rPr>
              <a:t>…</a:t>
            </a:r>
            <a:r>
              <a:rPr kumimoji="0" lang="zh-CN" altLang="en-US" sz="2800" b="0" i="0" u="none" strike="noStrike" kern="1200" cap="none" spc="0" normalizeH="0" baseline="0" noProof="0" dirty="0">
                <a:ln>
                  <a:noFill/>
                </a:ln>
                <a:solidFill>
                  <a:schemeClr val="tx1"/>
                </a:solidFill>
                <a:effectLst/>
                <a:uLnTx/>
                <a:uFillTx/>
                <a:latin typeface="+mn-ea"/>
                <a:ea typeface="+mn-ea"/>
                <a:cs typeface="+mn-cs"/>
              </a:rPr>
              <a:t>特点</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a:t>
            </a:r>
            <a:r>
              <a:rPr kumimoji="0" lang="en-US" altLang="zh-CN" sz="2800" b="0" i="0" u="none" strike="noStrike" kern="1200" cap="none" spc="0" normalizeH="0" baseline="0" noProof="0" dirty="0">
                <a:ln>
                  <a:noFill/>
                </a:ln>
                <a:solidFill>
                  <a:schemeClr val="tx1"/>
                </a:solidFill>
                <a:effectLst/>
                <a:uLnTx/>
                <a:uFillTx/>
                <a:latin typeface="+mn-ea"/>
                <a:ea typeface="+mn-ea"/>
                <a:cs typeface="+mn-cs"/>
              </a:rPr>
              <a:t>……</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0" i="0" u="sng" strike="noStrike" kern="1200" cap="none" spc="0" normalizeH="0" baseline="0" noProof="0" dirty="0">
                <a:ln>
                  <a:noFill/>
                </a:ln>
                <a:solidFill>
                  <a:schemeClr val="tx1"/>
                </a:solidFill>
                <a:effectLst/>
                <a:uLnTx/>
                <a:uFillTx/>
                <a:latin typeface="+mn-ea"/>
                <a:ea typeface="+mn-ea"/>
                <a:cs typeface="+mn-cs"/>
              </a:rPr>
              <a:t>表达效果</a:t>
            </a:r>
            <a:r>
              <a:rPr kumimoji="0" lang="zh-CN" altLang="en-US" sz="2800" b="0" i="0" u="sng" strike="noStrike" kern="1200" cap="none" spc="0" normalizeH="0" baseline="0" noProof="0" dirty="0">
                <a:ln>
                  <a:noFill/>
                </a:ln>
                <a:solidFill>
                  <a:schemeClr val="tx1"/>
                </a:solidFill>
                <a:effectLst/>
                <a:uLnTx/>
                <a:uFillTx/>
                <a:latin typeface="+mn-ea"/>
                <a:ea typeface="+mn-ea"/>
                <a:cs typeface="+mn-cs"/>
              </a:rPr>
              <a:t>一定</a:t>
            </a:r>
            <a:r>
              <a:rPr kumimoji="0" lang="zh-CN" altLang="zh-CN" sz="2800" b="0" i="0" u="sng" strike="noStrike" kern="1200" cap="none" spc="0" normalizeH="0" baseline="0" noProof="0" dirty="0">
                <a:ln>
                  <a:noFill/>
                </a:ln>
                <a:solidFill>
                  <a:schemeClr val="tx1"/>
                </a:solidFill>
                <a:effectLst/>
                <a:uLnTx/>
                <a:uFillTx/>
                <a:latin typeface="+mn-ea"/>
                <a:ea typeface="+mn-ea"/>
                <a:cs typeface="+mn-cs"/>
              </a:rPr>
              <a:t>要写，但是不要通篇</a:t>
            </a:r>
            <a:r>
              <a:rPr kumimoji="0" lang="zh-CN" altLang="en-US" sz="2800" b="0" i="0" u="sng" strike="noStrike" kern="1200" cap="none" spc="0" normalizeH="0" baseline="0" noProof="0" dirty="0">
                <a:ln>
                  <a:noFill/>
                </a:ln>
                <a:solidFill>
                  <a:schemeClr val="tx1"/>
                </a:solidFill>
                <a:effectLst/>
                <a:uLnTx/>
                <a:uFillTx/>
                <a:latin typeface="+mn-ea"/>
                <a:ea typeface="+mn-ea"/>
                <a:cs typeface="+mn-cs"/>
              </a:rPr>
              <a:t>灌水</a:t>
            </a:r>
            <a:endParaRPr kumimoji="0" lang="zh-CN" altLang="zh-CN" sz="2800" b="0" i="0" u="sng"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en-US" sz="2800" b="0" i="0" u="none" strike="noStrike" kern="1200" cap="none" spc="0" normalizeH="0" baseline="0" noProof="0" dirty="0">
                <a:ln>
                  <a:noFill/>
                </a:ln>
                <a:solidFill>
                  <a:schemeClr val="tx1"/>
                </a:solidFill>
                <a:effectLst/>
                <a:uLnTx/>
                <a:uFillTx/>
                <a:latin typeface="+mn-ea"/>
                <a:ea typeface="+mn-ea"/>
                <a:cs typeface="+mn-cs"/>
              </a:rPr>
              <a:t>见</a:t>
            </a:r>
            <a:r>
              <a:rPr kumimoji="0" lang="zh-CN" altLang="zh-CN" sz="2800" b="0" i="0" u="none" strike="noStrike" kern="1200" cap="none" spc="0" normalizeH="0" baseline="0" noProof="0" dirty="0">
                <a:ln>
                  <a:noFill/>
                </a:ln>
                <a:solidFill>
                  <a:schemeClr val="tx1"/>
                </a:solidFill>
                <a:effectLst/>
                <a:uLnTx/>
                <a:uFillTx/>
                <a:latin typeface="+mn-ea"/>
                <a:ea typeface="+mn-ea"/>
                <a:cs typeface="+mn-cs"/>
              </a:rPr>
              <a:t>零距离</a:t>
            </a:r>
            <a:r>
              <a:rPr kumimoji="0" lang="en-US" altLang="zh-CN" sz="2800" b="0" i="0" u="none" strike="noStrike" kern="1200" cap="none" spc="0" normalizeH="0" baseline="0" noProof="0" dirty="0">
                <a:ln>
                  <a:noFill/>
                </a:ln>
                <a:solidFill>
                  <a:schemeClr val="tx1"/>
                </a:solidFill>
                <a:effectLst/>
                <a:uLnTx/>
                <a:uFillTx/>
                <a:latin typeface="+mn-ea"/>
                <a:ea typeface="+mn-ea"/>
                <a:cs typeface="+mn-cs"/>
              </a:rPr>
              <a:t>P169</a:t>
            </a:r>
            <a:endParaRPr kumimoji="0" lang="zh-CN" altLang="zh-CN" sz="2800" b="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en-US" sz="280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标题 1">
            <a:extLst>
              <a:ext uri="{FF2B5EF4-FFF2-40B4-BE49-F238E27FC236}">
                <a16:creationId xmlns:a16="http://schemas.microsoft.com/office/drawing/2014/main" xmlns="" id="{D1AD6286-8343-4CA7-AC5F-DD32429FDCCB}"/>
              </a:ext>
            </a:extLst>
          </p:cNvPr>
          <p:cNvSpPr txBox="1">
            <a:spLocks/>
          </p:cNvSpPr>
          <p:nvPr/>
        </p:nvSpPr>
        <p:spPr>
          <a:xfrm>
            <a:off x="838200" y="365125"/>
            <a:ext cx="10515600" cy="904277"/>
          </a:xfrm>
          <a:prstGeom prst="rect">
            <a:avLst/>
          </a:prstGeom>
        </p:spPr>
        <p:txBody>
          <a:bodyP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3.1</a:t>
            </a:r>
            <a:r>
              <a:rPr kumimoji="0" lang="zh-CN" altLang="en-US" sz="4400" b="1" i="0" u="none" strike="noStrike" kern="1200" cap="none" spc="0" normalizeH="0" baseline="0" noProof="0" dirty="0">
                <a:ln>
                  <a:noFill/>
                </a:ln>
                <a:solidFill>
                  <a:schemeClr val="tx1"/>
                </a:solidFill>
                <a:effectLst/>
                <a:uLnTx/>
                <a:uFillTx/>
                <a:latin typeface="+mj-lt"/>
                <a:ea typeface="+mj-ea"/>
                <a:cs typeface="+mj-cs"/>
              </a:rPr>
              <a:t>赏析语言特点</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825625"/>
            <a:ext cx="10515600" cy="4351338"/>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1" i="0" u="none" strike="noStrike" kern="1200" cap="none" spc="0" normalizeH="0" baseline="0" noProof="0" dirty="0">
                <a:ln>
                  <a:noFill/>
                </a:ln>
                <a:solidFill>
                  <a:schemeClr val="tx1"/>
                </a:solidFill>
                <a:effectLst/>
                <a:uLnTx/>
                <a:uFillTx/>
                <a:latin typeface="+mn-ea"/>
                <a:ea typeface="+mn-ea"/>
                <a:cs typeface="+mn-cs"/>
              </a:rPr>
              <a:t>3</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）句式结构</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1" i="0" u="none" strike="noStrike" kern="1200" cap="none" spc="0" normalizeH="0" baseline="0" noProof="0" dirty="0">
                <a:ln>
                  <a:noFill/>
                </a:ln>
                <a:solidFill>
                  <a:schemeClr val="tx1"/>
                </a:solidFill>
                <a:effectLst/>
                <a:uLnTx/>
                <a:uFillTx/>
                <a:latin typeface="+mn-ea"/>
                <a:ea typeface="+mn-ea"/>
                <a:cs typeface="+mn-cs"/>
              </a:rPr>
              <a:t>整句：</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增强气势，增加感染力</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800" b="1" dirty="0">
                <a:latin typeface="+mn-ea"/>
                <a:ea typeface="+mn-ea"/>
              </a:rPr>
              <a:t>短句</a:t>
            </a:r>
            <a:r>
              <a:rPr lang="zh-CN" altLang="en-US" sz="2800" b="1" dirty="0">
                <a:latin typeface="+mn-ea"/>
                <a:ea typeface="+mn-ea"/>
              </a:rPr>
              <a:t>：</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突出强调，语言活泼灵动，简洁明快</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800" b="1" dirty="0">
                <a:latin typeface="+mn-ea"/>
                <a:ea typeface="+mn-ea"/>
              </a:rPr>
              <a:t>长句</a:t>
            </a:r>
            <a:r>
              <a:rPr lang="zh-CN" altLang="en-US" sz="2800" b="1" dirty="0">
                <a:latin typeface="+mn-ea"/>
                <a:ea typeface="+mn-ea"/>
              </a:rPr>
              <a:t>：</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严密，细致</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800" b="1" dirty="0">
                <a:latin typeface="+mn-ea"/>
                <a:ea typeface="+mn-ea"/>
              </a:rPr>
              <a:t>长短</a:t>
            </a:r>
            <a:r>
              <a:rPr lang="en-US" altLang="zh-CN" sz="2800" b="1" dirty="0">
                <a:latin typeface="+mn-ea"/>
                <a:ea typeface="+mn-ea"/>
              </a:rPr>
              <a:t>/</a:t>
            </a:r>
            <a:r>
              <a:rPr lang="zh-CN" altLang="zh-CN" sz="2800" b="1" dirty="0">
                <a:latin typeface="+mn-ea"/>
                <a:ea typeface="+mn-ea"/>
              </a:rPr>
              <a:t>整散结合</a:t>
            </a:r>
            <a:r>
              <a:rPr lang="zh-CN" altLang="en-US" sz="2800" b="1" dirty="0">
                <a:latin typeface="+mn-ea"/>
                <a:ea typeface="+mn-ea"/>
              </a:rPr>
              <a:t>：</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错落有致，句式灵活多变</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800" b="1" dirty="0">
                <a:latin typeface="+mn-ea"/>
                <a:ea typeface="+mn-ea"/>
              </a:rPr>
              <a:t>倒装句</a:t>
            </a:r>
            <a:r>
              <a:rPr lang="zh-CN" altLang="en-US" sz="2800" b="1" dirty="0">
                <a:latin typeface="+mn-ea"/>
                <a:ea typeface="+mn-ea"/>
              </a:rPr>
              <a:t>：</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突出强调</a:t>
            </a:r>
            <a:endParaRPr kumimoji="0" lang="zh-CN" altLang="en-US" sz="2800" i="0" u="none" strike="noStrike" kern="1200" cap="none" spc="0" normalizeH="0" baseline="0" noProof="0" dirty="0">
              <a:ln>
                <a:noFill/>
              </a:ln>
              <a:solidFill>
                <a:schemeClr val="tx1"/>
              </a:solidFill>
              <a:effectLst/>
              <a:uLnTx/>
              <a:uFillTx/>
              <a:latin typeface="+mn-ea"/>
              <a:ea typeface="+mn-ea"/>
              <a:cs typeface="+mn-cs"/>
            </a:endParaRPr>
          </a:p>
        </p:txBody>
      </p:sp>
      <p:sp>
        <p:nvSpPr>
          <p:cNvPr id="4" name="标题 1">
            <a:extLst>
              <a:ext uri="{FF2B5EF4-FFF2-40B4-BE49-F238E27FC236}">
                <a16:creationId xmlns:a16="http://schemas.microsoft.com/office/drawing/2014/main" xmlns="" id="{1432A60B-8920-49C9-89A7-BD0887E48D5F}"/>
              </a:ext>
            </a:extLst>
          </p:cNvPr>
          <p:cNvSpPr txBox="1">
            <a:spLocks/>
          </p:cNvSpPr>
          <p:nvPr/>
        </p:nvSpPr>
        <p:spPr>
          <a:xfrm>
            <a:off x="838200" y="365125"/>
            <a:ext cx="10515600" cy="904277"/>
          </a:xfrm>
          <a:prstGeom prst="rect">
            <a:avLst/>
          </a:prstGeom>
        </p:spPr>
        <p:txBody>
          <a:bodyP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3.1</a:t>
            </a:r>
            <a:r>
              <a:rPr kumimoji="0" lang="zh-CN" altLang="en-US" sz="4400" b="1" i="0" u="none" strike="noStrike" kern="1200" cap="none" spc="0" normalizeH="0" baseline="0" noProof="0" dirty="0">
                <a:ln>
                  <a:noFill/>
                </a:ln>
                <a:solidFill>
                  <a:schemeClr val="tx1"/>
                </a:solidFill>
                <a:effectLst/>
                <a:uLnTx/>
                <a:uFillTx/>
                <a:latin typeface="+mj-lt"/>
                <a:ea typeface="+mj-ea"/>
                <a:cs typeface="+mj-cs"/>
              </a:rPr>
              <a:t>赏析语言特点</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825625"/>
            <a:ext cx="10515600" cy="4351338"/>
          </a:xfrm>
          <a:prstGeom prst="rect">
            <a:avLst/>
          </a:prstGeom>
        </p:spPr>
        <p:txBody>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kumimoji="0" lang="en-US" altLang="zh-CN" sz="2800" b="1" i="0" u="none" strike="noStrike" kern="1200" cap="none" spc="0" normalizeH="0" baseline="0" noProof="0" dirty="0">
                <a:ln>
                  <a:noFill/>
                </a:ln>
                <a:solidFill>
                  <a:schemeClr val="tx1"/>
                </a:solidFill>
                <a:effectLst/>
                <a:uLnTx/>
                <a:uFillTx/>
                <a:latin typeface="+mn-ea"/>
                <a:ea typeface="+mn-ea"/>
                <a:cs typeface="+mn-cs"/>
              </a:rPr>
              <a:t>4</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a:t>
            </a:r>
            <a:r>
              <a:rPr lang="zh-CN" altLang="en-US" sz="2800" b="1" dirty="0">
                <a:latin typeface="+mn-ea"/>
                <a:ea typeface="+mn-ea"/>
              </a:rPr>
              <a:t>其他</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语言风格</a:t>
            </a:r>
            <a:r>
              <a:rPr kumimoji="0" lang="zh-CN" altLang="en-US" sz="2800" b="1" i="0" u="none" strike="noStrike" kern="1200" cap="none" spc="0" normalizeH="0" baseline="0" noProof="0" dirty="0">
                <a:ln>
                  <a:noFill/>
                </a:ln>
                <a:solidFill>
                  <a:schemeClr val="tx1"/>
                </a:solidFill>
                <a:effectLst/>
                <a:uLnTx/>
                <a:uFillTx/>
                <a:latin typeface="+mn-ea"/>
                <a:ea typeface="+mn-ea"/>
                <a:cs typeface="+mn-cs"/>
              </a:rPr>
              <a:t>：语言风格总是</a:t>
            </a:r>
            <a:r>
              <a:rPr lang="zh-CN" altLang="en-US" sz="2800" b="1" dirty="0">
                <a:latin typeface="+mn-ea"/>
                <a:ea typeface="+mn-ea"/>
              </a:rPr>
              <a:t>贴合文章背景、人物特点</a:t>
            </a:r>
            <a:endParaRPr kumimoji="0" lang="en-US" altLang="zh-CN" sz="280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1" i="0" u="none" strike="noStrike" kern="1200" cap="none" spc="0" normalizeH="0" baseline="0" noProof="0" dirty="0">
                <a:ln>
                  <a:noFill/>
                </a:ln>
                <a:solidFill>
                  <a:schemeClr val="tx1"/>
                </a:solidFill>
                <a:effectLst/>
                <a:uLnTx/>
                <a:uFillTx/>
                <a:latin typeface="+mn-ea"/>
                <a:ea typeface="+mn-ea"/>
                <a:cs typeface="+mn-cs"/>
              </a:rPr>
              <a:t>戏曲语言</a:t>
            </a:r>
            <a:r>
              <a:rPr lang="zh-CN" altLang="en-US" sz="2800" b="1" dirty="0">
                <a:latin typeface="+mn-ea"/>
                <a:ea typeface="+mn-ea"/>
              </a:rPr>
              <a:t>：</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丰富文化底蕴</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en-US" sz="2800" b="1" dirty="0">
                <a:latin typeface="+mn-ea"/>
                <a:ea typeface="+mn-ea"/>
              </a:rPr>
              <a:t>明显的</a:t>
            </a:r>
            <a:r>
              <a:rPr lang="zh-CN" altLang="zh-CN" sz="2800" b="1" dirty="0">
                <a:latin typeface="+mn-ea"/>
                <a:ea typeface="+mn-ea"/>
              </a:rPr>
              <a:t>方言俗语</a:t>
            </a:r>
            <a:r>
              <a:rPr lang="zh-CN" altLang="en-US" sz="2800" b="1" dirty="0">
                <a:latin typeface="+mn-ea"/>
                <a:ea typeface="+mn-ea"/>
              </a:rPr>
              <a:t>、</a:t>
            </a:r>
            <a:r>
              <a:rPr lang="zh-CN" altLang="zh-CN" sz="2800" b="1" dirty="0">
                <a:latin typeface="+mn-ea"/>
                <a:ea typeface="+mn-ea"/>
              </a:rPr>
              <a:t>口语</a:t>
            </a:r>
            <a:r>
              <a:rPr lang="zh-CN" altLang="en-US" sz="2800" b="1" dirty="0">
                <a:latin typeface="+mn-ea"/>
                <a:ea typeface="+mn-ea"/>
              </a:rPr>
              <a:t>：</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地方特色、</a:t>
            </a:r>
            <a:r>
              <a:rPr lang="zh-CN" altLang="zh-CN" sz="2800" dirty="0">
                <a:latin typeface="+mn-ea"/>
                <a:ea typeface="+mn-ea"/>
              </a:rPr>
              <a:t>增加生活气息</a:t>
            </a:r>
            <a:endParaRPr kumimoji="0" lang="en-US" altLang="zh-CN" sz="280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en-US" sz="2800" b="1" dirty="0">
                <a:latin typeface="+mn-ea"/>
                <a:ea typeface="+mn-ea"/>
              </a:rPr>
              <a:t>明显的</a:t>
            </a:r>
            <a:r>
              <a:rPr lang="zh-CN" altLang="zh-CN" sz="2800" b="1" dirty="0">
                <a:latin typeface="+mn-ea"/>
                <a:ea typeface="+mn-ea"/>
              </a:rPr>
              <a:t>书面语</a:t>
            </a:r>
            <a:r>
              <a:rPr lang="zh-CN" altLang="en-US" sz="2800" b="1" dirty="0">
                <a:latin typeface="+mn-ea"/>
                <a:ea typeface="+mn-ea"/>
              </a:rPr>
              <a:t>：</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典雅得体、富有诗意</a:t>
            </a:r>
            <a:endParaRPr kumimoji="0" lang="zh-CN" altLang="zh-CN" sz="2800" i="0" u="none" strike="noStrike" kern="1200" cap="none" spc="0" normalizeH="0" baseline="0" noProof="0" dirty="0">
              <a:ln>
                <a:noFill/>
              </a:ln>
              <a:solidFill>
                <a:schemeClr val="tx1"/>
              </a:solidFill>
              <a:effectLst/>
              <a:uLnTx/>
              <a:uFillTx/>
              <a:latin typeface="+mn-ea"/>
              <a:ea typeface="+mn-ea"/>
              <a:cs typeface="+mn-cs"/>
            </a:endParaRPr>
          </a:p>
        </p:txBody>
      </p:sp>
      <p:sp>
        <p:nvSpPr>
          <p:cNvPr id="4" name="标题 1">
            <a:extLst>
              <a:ext uri="{FF2B5EF4-FFF2-40B4-BE49-F238E27FC236}">
                <a16:creationId xmlns:a16="http://schemas.microsoft.com/office/drawing/2014/main" xmlns="" id="{700C7D57-46D5-45A5-889F-BFA406970809}"/>
              </a:ext>
            </a:extLst>
          </p:cNvPr>
          <p:cNvSpPr txBox="1">
            <a:spLocks/>
          </p:cNvSpPr>
          <p:nvPr/>
        </p:nvSpPr>
        <p:spPr>
          <a:xfrm>
            <a:off x="838200" y="365125"/>
            <a:ext cx="10515600" cy="904277"/>
          </a:xfrm>
          <a:prstGeom prst="rect">
            <a:avLst/>
          </a:prstGeom>
        </p:spPr>
        <p:txBody>
          <a:bodyP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3.1</a:t>
            </a:r>
            <a:r>
              <a:rPr kumimoji="0" lang="zh-CN" altLang="en-US" sz="4400" b="1" i="0" u="none" strike="noStrike" kern="1200" cap="none" spc="0" normalizeH="0" baseline="0" noProof="0" dirty="0">
                <a:ln>
                  <a:noFill/>
                </a:ln>
                <a:solidFill>
                  <a:schemeClr val="tx1"/>
                </a:solidFill>
                <a:effectLst/>
                <a:uLnTx/>
                <a:uFillTx/>
                <a:latin typeface="+mj-lt"/>
                <a:ea typeface="+mj-ea"/>
                <a:cs typeface="+mj-cs"/>
              </a:rPr>
              <a:t>赏析语言特点</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825625"/>
            <a:ext cx="10515600" cy="4351338"/>
          </a:xfrm>
          <a:prstGeom prst="rect">
            <a:avLst/>
          </a:prstGeom>
        </p:spPr>
        <p:txBody>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5</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a:t>
            </a:r>
            <a:r>
              <a:rPr kumimoji="0" lang="zh-CN" altLang="en-US" sz="2800" b="1" i="0" u="none" strike="noStrike" kern="1200" cap="none" spc="0" normalizeH="0" baseline="0" noProof="0" dirty="0">
                <a:ln>
                  <a:noFill/>
                </a:ln>
                <a:solidFill>
                  <a:schemeClr val="tx1"/>
                </a:solidFill>
                <a:effectLst/>
                <a:uLnTx/>
                <a:uFillTx/>
                <a:latin typeface="+mn-ea"/>
                <a:ea typeface="+mn-ea"/>
                <a:cs typeface="+mn-cs"/>
              </a:rPr>
              <a:t>概述</a:t>
            </a:r>
            <a:r>
              <a:rPr kumimoji="0" lang="zh-CN" altLang="zh-CN" sz="2800" b="1" i="0" u="none" strike="noStrike" kern="1200" cap="none" spc="0" normalizeH="0" baseline="0" noProof="0" dirty="0">
                <a:ln>
                  <a:noFill/>
                </a:ln>
                <a:solidFill>
                  <a:schemeClr val="tx1"/>
                </a:solidFill>
                <a:effectLst/>
                <a:uLnTx/>
                <a:uFillTx/>
                <a:latin typeface="+mn-ea"/>
                <a:ea typeface="+mn-ea"/>
                <a:cs typeface="+mn-cs"/>
              </a:rPr>
              <a:t>语言风格</a:t>
            </a:r>
            <a:r>
              <a:rPr kumimoji="0" lang="zh-CN" altLang="en-US" sz="2800" b="1" i="0" u="none" strike="noStrike" kern="1200" cap="none" spc="0" normalizeH="0" baseline="0" noProof="0" dirty="0">
                <a:ln>
                  <a:noFill/>
                </a:ln>
                <a:solidFill>
                  <a:schemeClr val="tx1"/>
                </a:solidFill>
                <a:effectLst/>
                <a:uLnTx/>
                <a:uFillTx/>
                <a:latin typeface="+mn-ea"/>
                <a:ea typeface="+mn-ea"/>
                <a:cs typeface="+mn-cs"/>
              </a:rPr>
              <a:t>：若无</a:t>
            </a:r>
            <a:r>
              <a:rPr lang="zh-CN" altLang="zh-CN" sz="2800" b="1" dirty="0">
                <a:latin typeface="+mn-ea"/>
                <a:ea typeface="+mn-ea"/>
              </a:rPr>
              <a:t>特殊，</a:t>
            </a:r>
            <a:r>
              <a:rPr lang="zh-CN" altLang="en-US" sz="2800" b="1" dirty="0">
                <a:latin typeface="+mn-ea"/>
                <a:ea typeface="+mn-ea"/>
              </a:rPr>
              <a:t>“</a:t>
            </a:r>
            <a:r>
              <a:rPr lang="zh-CN" altLang="zh-CN" sz="2800" b="1" dirty="0">
                <a:latin typeface="+mn-ea"/>
                <a:ea typeface="+mn-ea"/>
              </a:rPr>
              <a:t>感染力强</a:t>
            </a:r>
            <a:r>
              <a:rPr lang="zh-CN" altLang="en-US" sz="2800" b="1" dirty="0">
                <a:latin typeface="+mn-ea"/>
                <a:ea typeface="+mn-ea"/>
              </a:rPr>
              <a:t>”是</a:t>
            </a:r>
            <a:r>
              <a:rPr lang="zh-CN" altLang="zh-CN" sz="2800" b="1" dirty="0">
                <a:latin typeface="+mn-ea"/>
                <a:ea typeface="+mn-ea"/>
              </a:rPr>
              <a:t>万金油</a:t>
            </a:r>
            <a:r>
              <a:rPr lang="zh-CN" altLang="en-US" sz="2800" b="1" dirty="0">
                <a:latin typeface="+mn-ea"/>
                <a:ea typeface="+mn-ea"/>
              </a:rPr>
              <a:t>。</a:t>
            </a:r>
            <a:endParaRPr lang="en-US" altLang="zh-CN" sz="2800" b="1"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kumimoji="0" lang="zh-CN" altLang="en-US" sz="2800" i="0" u="none" strike="noStrike" kern="1200" cap="none" spc="0" normalizeH="0" baseline="0" noProof="0" dirty="0">
                <a:ln>
                  <a:noFill/>
                </a:ln>
                <a:solidFill>
                  <a:schemeClr val="tx1"/>
                </a:solidFill>
                <a:effectLst/>
                <a:uLnTx/>
                <a:uFillTx/>
                <a:latin typeface="+mn-ea"/>
                <a:ea typeface="+mn-ea"/>
                <a:cs typeface="+mn-cs"/>
              </a:rPr>
              <a:t>生活气息、富有诗意、形象逼真、描写细腻</a:t>
            </a:r>
            <a:r>
              <a:rPr kumimoji="0" lang="en-US" altLang="zh-CN" sz="2800" i="0" u="none" strike="noStrike" kern="1200" cap="none" spc="0" normalizeH="0" baseline="0" noProof="0" dirty="0">
                <a:ln>
                  <a:noFill/>
                </a:ln>
                <a:solidFill>
                  <a:schemeClr val="tx1"/>
                </a:solidFill>
                <a:effectLst/>
                <a:uLnTx/>
                <a:uFillTx/>
                <a:latin typeface="+mn-ea"/>
                <a:ea typeface="+mn-ea"/>
                <a:cs typeface="+mn-cs"/>
              </a:rPr>
              <a:t>……</a:t>
            </a:r>
            <a:endParaRPr kumimoji="0" lang="zh-CN" altLang="zh-CN" sz="2800" i="0" u="none" strike="noStrike" kern="1200" cap="none" spc="0" normalizeH="0" baseline="0" noProof="0" dirty="0">
              <a:ln>
                <a:noFill/>
              </a:ln>
              <a:solidFill>
                <a:schemeClr val="tx1"/>
              </a:solidFill>
              <a:effectLst/>
              <a:uLnTx/>
              <a:uFillTx/>
              <a:latin typeface="+mn-ea"/>
              <a:ea typeface="+mn-ea"/>
              <a:cs typeface="+mn-cs"/>
            </a:endParaRPr>
          </a:p>
        </p:txBody>
      </p:sp>
      <p:sp>
        <p:nvSpPr>
          <p:cNvPr id="4" name="标题 1">
            <a:extLst>
              <a:ext uri="{FF2B5EF4-FFF2-40B4-BE49-F238E27FC236}">
                <a16:creationId xmlns:a16="http://schemas.microsoft.com/office/drawing/2014/main" xmlns="" id="{8B463BBA-1FAE-4338-9C0C-4F583E84B452}"/>
              </a:ext>
            </a:extLst>
          </p:cNvPr>
          <p:cNvSpPr txBox="1">
            <a:spLocks/>
          </p:cNvSpPr>
          <p:nvPr/>
        </p:nvSpPr>
        <p:spPr>
          <a:xfrm>
            <a:off x="838200" y="365125"/>
            <a:ext cx="10515600" cy="904277"/>
          </a:xfrm>
          <a:prstGeom prst="rect">
            <a:avLst/>
          </a:prstGeom>
        </p:spPr>
        <p:txBody>
          <a:bodyP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3.1</a:t>
            </a:r>
            <a:r>
              <a:rPr kumimoji="0" lang="zh-CN" altLang="en-US" sz="4400" b="1" i="0" u="none" strike="noStrike" kern="1200" cap="none" spc="0" normalizeH="0" baseline="0" noProof="0" dirty="0">
                <a:ln>
                  <a:noFill/>
                </a:ln>
                <a:solidFill>
                  <a:schemeClr val="tx1"/>
                </a:solidFill>
                <a:effectLst/>
                <a:uLnTx/>
                <a:uFillTx/>
                <a:latin typeface="+mj-lt"/>
                <a:ea typeface="+mj-ea"/>
                <a:cs typeface="+mj-cs"/>
              </a:rPr>
              <a:t>赏析语言特点</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526228" y="1840682"/>
            <a:ext cx="10515600" cy="5330031"/>
          </a:xfrm>
          <a:prstGeom prst="rect">
            <a:avLst/>
          </a:prstGeom>
        </p:spPr>
        <p:txBody>
          <a:bodyPr>
            <a:noAutofit/>
          </a:bodyPr>
          <a:lstStyle/>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宝山一模 种包谷的老人</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tabLst/>
              <a:defRPr/>
            </a:pPr>
            <a:r>
              <a:rPr lang="zh-CN" altLang="zh-CN" sz="2400" dirty="0">
                <a:latin typeface="华光标题宋_CNKI" panose="02000500000000000000" pitchFamily="2" charset="-122"/>
                <a:ea typeface="华光标题宋_CNKI" panose="02000500000000000000" pitchFamily="2" charset="-122"/>
              </a:rPr>
              <a:t>8.从词的运用的角度，赏析第④段的</a:t>
            </a:r>
            <a:r>
              <a:rPr lang="zh-CN" altLang="zh-CN" sz="2400" u="sng" dirty="0">
                <a:latin typeface="华光标题宋_CNKI" panose="02000500000000000000" pitchFamily="2" charset="-122"/>
                <a:ea typeface="华光标题宋_CNKI" panose="02000500000000000000" pitchFamily="2" charset="-122"/>
              </a:rPr>
              <a:t>语言特点</a:t>
            </a:r>
            <a:r>
              <a:rPr lang="zh-CN" altLang="zh-CN" sz="2400" dirty="0">
                <a:latin typeface="华光标题宋_CNKI" panose="02000500000000000000" pitchFamily="2" charset="-122"/>
                <a:ea typeface="华光标题宋_CNKI" panose="02000500000000000000" pitchFamily="2" charset="-122"/>
              </a:rPr>
              <a:t>。（4分）III.1</a:t>
            </a:r>
          </a:p>
          <a:p>
            <a:pPr marL="228600" lvl="0" indent="-228600" eaLnBrk="1" fontAlgn="auto" hangingPunct="1">
              <a:spcBef>
                <a:spcPts val="1000"/>
              </a:spcBef>
              <a:spcAft>
                <a:spcPts val="0"/>
              </a:spcAft>
              <a:buFont typeface="Arial" panose="020B0604020202020204" pitchFamily="34" charset="0"/>
              <a:buChar char="•"/>
              <a:defRPr/>
            </a:pPr>
            <a:r>
              <a:rPr kumimoji="0" lang="zh-CN" altLang="zh-CN" sz="2400" b="0" i="0" u="none" strike="noStrike" kern="1200" cap="none" spc="0" normalizeH="0" baseline="0" noProof="0" dirty="0">
                <a:ln>
                  <a:noFill/>
                </a:ln>
                <a:solidFill>
                  <a:schemeClr val="tx1"/>
                </a:solidFill>
                <a:effectLst/>
                <a:uLnTx/>
                <a:uFillTx/>
                <a:latin typeface="+mn-ea"/>
                <a:ea typeface="+mn-ea"/>
                <a:cs typeface="+mn-cs"/>
              </a:rPr>
              <a:t>第④段</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伏” </a:t>
            </a:r>
            <a:r>
              <a:rPr lang="zh-CN" altLang="en-US" sz="2400" dirty="0">
                <a:latin typeface="+mn-ea"/>
                <a:ea typeface="+mn-ea"/>
              </a:rPr>
              <a:t>“</a:t>
            </a:r>
            <a:r>
              <a:rPr lang="zh-CN" altLang="zh-CN" sz="2400" dirty="0">
                <a:latin typeface="+mn-ea"/>
                <a:ea typeface="+mn-ea"/>
              </a:rPr>
              <a:t>撩</a:t>
            </a:r>
            <a:r>
              <a:rPr lang="zh-CN" altLang="en-US" sz="2400" dirty="0">
                <a:latin typeface="+mn-ea"/>
                <a:ea typeface="+mn-ea"/>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掖”“躬”“拥动”等表现了劳动的情状、过程，</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笼罩”“扑”等表现热力强大，</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刺”“划过”“没到”等写岀包谷叶片的尖锐</a:t>
            </a:r>
            <a:r>
              <a:rPr lang="zh-CN" altLang="en-US" sz="2400" dirty="0">
                <a:latin typeface="+mn-ea"/>
                <a:ea typeface="+mn-ea"/>
              </a:rPr>
              <a:t>。</a:t>
            </a:r>
            <a:r>
              <a:rPr kumimoji="0" lang="zh-CN" altLang="zh-CN" sz="2400" b="1" i="0" u="none" strike="noStrike" kern="1200" cap="none" spc="0" normalizeH="0" baseline="0" noProof="0" dirty="0">
                <a:ln>
                  <a:noFill/>
                </a:ln>
                <a:solidFill>
                  <a:srgbClr val="FF0000"/>
                </a:solidFill>
                <a:effectLst/>
                <a:uLnTx/>
                <a:uFillTx/>
                <a:latin typeface="+mn-ea"/>
                <a:ea typeface="+mn-ea"/>
                <a:cs typeface="+mn-cs"/>
              </a:rPr>
              <a:t>（动作）</a:t>
            </a:r>
          </a:p>
          <a:p>
            <a:pPr marL="228600" marR="0" lvl="0" indent="-228600" algn="l" defTabSz="914400" rtl="0" eaLnBrk="1" fontAlgn="auto" latinLnBrk="0" hangingPunct="1">
              <a:spcBef>
                <a:spcPts val="1000"/>
              </a:spcBef>
              <a:spcAft>
                <a:spcPts val="0"/>
              </a:spcAft>
              <a:buClrTx/>
              <a:buSzTx/>
              <a:buFont typeface="Arial" panose="020B0604020202020204" pitchFamily="34" charset="0"/>
              <a:buChar char="•"/>
              <a:tabLst/>
              <a:defRPr/>
            </a:pP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深深”“步步”“纷纷” “窸窸” “细细”“辣辣”等</a:t>
            </a:r>
            <a:r>
              <a:rPr lang="zh-CN" altLang="en-US" sz="2400" dirty="0">
                <a:latin typeface="+mn-ea"/>
                <a:ea typeface="+mn-ea"/>
              </a:rPr>
              <a:t>描摹</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了劳作和景物的情状。</a:t>
            </a:r>
            <a:r>
              <a:rPr lang="zh-CN" altLang="zh-CN" sz="2400" b="1" dirty="0">
                <a:solidFill>
                  <a:srgbClr val="FF0000"/>
                </a:solidFill>
                <a:latin typeface="+mn-ea"/>
                <a:ea typeface="+mn-ea"/>
              </a:rPr>
              <a:t>（叠词）</a:t>
            </a:r>
          </a:p>
          <a:p>
            <a:pPr marL="228600" marR="0" lvl="0" indent="-228600" algn="l" defTabSz="914400" rtl="0" eaLnBrk="1" fontAlgn="auto" latinLnBrk="0" hangingPunct="1">
              <a:spcBef>
                <a:spcPts val="1000"/>
              </a:spcBef>
              <a:spcAft>
                <a:spcPts val="0"/>
              </a:spcAft>
              <a:buClrTx/>
              <a:buSzTx/>
              <a:buFont typeface="Arial" panose="020B0604020202020204" pitchFamily="34" charset="0"/>
              <a:buChar char="•"/>
              <a:tabLst/>
              <a:defRPr/>
            </a:pPr>
            <a:r>
              <a:rPr kumimoji="0" lang="zh-CN" altLang="zh-CN" sz="2400" b="0" i="0" u="sng" strike="noStrike" kern="1200" cap="none" spc="0" normalizeH="0" baseline="0" noProof="0" dirty="0">
                <a:ln>
                  <a:noFill/>
                </a:ln>
                <a:solidFill>
                  <a:srgbClr val="FF0000"/>
                </a:solidFill>
                <a:effectLst/>
                <a:uLnTx/>
                <a:uFillTx/>
                <a:latin typeface="+mn-ea"/>
                <a:ea typeface="+mn-ea"/>
                <a:cs typeface="+mn-cs"/>
              </a:rPr>
              <a:t>动词、叠词</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突出了劳动的艰辛，使写人、叙事</a:t>
            </a:r>
            <a:r>
              <a:rPr kumimoji="0" lang="zh-CN" altLang="en-US"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状景都细致逼真，极富生活气息。</a:t>
            </a:r>
          </a:p>
          <a:p>
            <a:pPr marL="228600" marR="0" lvl="0" indent="-228600" algn="l" defTabSz="914400" rtl="0" eaLnBrk="1" fontAlgn="auto" latinLnBrk="0" hangingPunct="1">
              <a:spcBef>
                <a:spcPts val="1000"/>
              </a:spcBef>
              <a:spcAft>
                <a:spcPts val="0"/>
              </a:spcAft>
              <a:buClrTx/>
              <a:buSzTx/>
              <a:buFont typeface="Arial" panose="020B0604020202020204" pitchFamily="34" charset="0"/>
              <a:buChar char="•"/>
              <a:tabLst/>
              <a:defRPr/>
            </a:pPr>
            <a:r>
              <a:rPr kumimoji="0" lang="zh-CN" altLang="en-US" sz="2400" b="1" i="0" u="sng" strike="noStrike" kern="1200" cap="none" spc="0" normalizeH="0" baseline="0" noProof="0" dirty="0">
                <a:ln>
                  <a:noFill/>
                </a:ln>
                <a:effectLst/>
                <a:uLnTx/>
                <a:uFillTx/>
                <a:latin typeface="+mn-ea"/>
                <a:ea typeface="+mn-ea"/>
                <a:cs typeface="+mn-cs"/>
              </a:rPr>
              <a:t>请注意答题限制：“词的运用”</a:t>
            </a:r>
          </a:p>
        </p:txBody>
      </p:sp>
      <p:sp>
        <p:nvSpPr>
          <p:cNvPr id="4" name="标题 1">
            <a:extLst>
              <a:ext uri="{FF2B5EF4-FFF2-40B4-BE49-F238E27FC236}">
                <a16:creationId xmlns:a16="http://schemas.microsoft.com/office/drawing/2014/main" xmlns="" id="{3DC07BF7-36E0-4A28-B4A4-1B280D02E531}"/>
              </a:ext>
            </a:extLst>
          </p:cNvPr>
          <p:cNvSpPr txBox="1">
            <a:spLocks/>
          </p:cNvSpPr>
          <p:nvPr/>
        </p:nvSpPr>
        <p:spPr>
          <a:xfrm>
            <a:off x="838200" y="365125"/>
            <a:ext cx="10515600" cy="904277"/>
          </a:xfrm>
          <a:prstGeom prst="rect">
            <a:avLst/>
          </a:prstGeom>
        </p:spPr>
        <p:txBody>
          <a:bodyP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3.1</a:t>
            </a:r>
            <a:r>
              <a:rPr kumimoji="0" lang="zh-CN" altLang="en-US" sz="4400" b="1" i="0" u="none" strike="noStrike" kern="1200" cap="none" spc="0" normalizeH="0" baseline="0" noProof="0" dirty="0">
                <a:ln>
                  <a:noFill/>
                </a:ln>
                <a:solidFill>
                  <a:schemeClr val="tx1"/>
                </a:solidFill>
                <a:effectLst/>
                <a:uLnTx/>
                <a:uFillTx/>
                <a:latin typeface="+mj-lt"/>
                <a:ea typeface="+mj-ea"/>
                <a:cs typeface="+mj-cs"/>
              </a:rPr>
              <a:t>赏析语言特点</a:t>
            </a:r>
          </a:p>
        </p:txBody>
      </p:sp>
      <p:sp>
        <p:nvSpPr>
          <p:cNvPr id="6" name="内容占位符 2">
            <a:extLst>
              <a:ext uri="{FF2B5EF4-FFF2-40B4-BE49-F238E27FC236}">
                <a16:creationId xmlns:a16="http://schemas.microsoft.com/office/drawing/2014/main" xmlns="" id="{D994B54E-790F-4D93-A8E6-AF684A20CEE1}"/>
              </a:ext>
            </a:extLst>
          </p:cNvPr>
          <p:cNvSpPr txBox="1">
            <a:spLocks/>
          </p:cNvSpPr>
          <p:nvPr/>
        </p:nvSpPr>
        <p:spPr>
          <a:xfrm>
            <a:off x="4948518" y="0"/>
            <a:ext cx="7243482" cy="2563842"/>
          </a:xfrm>
          <a:prstGeom prst="rect">
            <a:avLst/>
          </a:prstGeom>
        </p:spPr>
        <p:txBody>
          <a:bodyPr>
            <a:noAutofit/>
          </a:bodyPr>
          <a:lstStyle/>
          <a:p>
            <a:pPr algn="just">
              <a:spcBef>
                <a:spcPts val="800"/>
              </a:spcBef>
            </a:pP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④正午过后不久，刘三老汉独自一人，</a:t>
            </a:r>
            <a:r>
              <a:rPr lang="zh-CN" altLang="zh-CN" sz="1700" b="1" dirty="0">
                <a:ln>
                  <a:noFill/>
                </a:ln>
                <a:solidFill>
                  <a:srgbClr val="FF0000"/>
                </a:solidFill>
                <a:effectLst/>
                <a:latin typeface="楷体" panose="02010609060101010101" pitchFamily="49" charset="-122"/>
                <a:ea typeface="楷体" panose="02010609060101010101" pitchFamily="49" charset="-122"/>
                <a:cs typeface="Arial Unicode MS"/>
              </a:rPr>
              <a:t>伏</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身在斜坡上的一片包谷林之中，茂密的叶片完全把他遮没了。他的长衫前襟</a:t>
            </a:r>
            <a:r>
              <a:rPr lang="zh-CN" altLang="zh-CN" sz="1700" b="1" dirty="0">
                <a:solidFill>
                  <a:srgbClr val="FF0000"/>
                </a:solidFill>
                <a:latin typeface="楷体" panose="02010609060101010101" pitchFamily="49" charset="-122"/>
                <a:ea typeface="楷体" panose="02010609060101010101" pitchFamily="49" charset="-122"/>
              </a:rPr>
              <a:t>撩</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起来，</a:t>
            </a:r>
            <a:r>
              <a:rPr lang="zh-CN" altLang="zh-CN" sz="1700" b="1" dirty="0">
                <a:solidFill>
                  <a:srgbClr val="FF0000"/>
                </a:solidFill>
                <a:latin typeface="楷体" panose="02010609060101010101" pitchFamily="49" charset="-122"/>
                <a:ea typeface="楷体" panose="02010609060101010101" pitchFamily="49" charset="-122"/>
              </a:rPr>
              <a:t>掖</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在腰间的布带上，佝偻的济背</a:t>
            </a:r>
            <a:r>
              <a:rPr lang="zh-CN" altLang="zh-CN" sz="1700" b="1" dirty="0">
                <a:solidFill>
                  <a:srgbClr val="0000FF"/>
                </a:solidFill>
                <a:latin typeface="楷体" panose="02010609060101010101" pitchFamily="49" charset="-122"/>
                <a:ea typeface="楷体" panose="02010609060101010101" pitchFamily="49" charset="-122"/>
              </a:rPr>
              <a:t>深深地</a:t>
            </a:r>
            <a:r>
              <a:rPr lang="zh-CN" altLang="zh-CN" sz="1700" b="1" dirty="0">
                <a:solidFill>
                  <a:srgbClr val="FF0000"/>
                </a:solidFill>
                <a:latin typeface="楷体" panose="02010609060101010101" pitchFamily="49" charset="-122"/>
                <a:ea typeface="楷体" panose="02010609060101010101" pitchFamily="49" charset="-122"/>
              </a:rPr>
              <a:t>躬</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着，</a:t>
            </a:r>
            <a:r>
              <a:rPr lang="zh-CN" altLang="zh-CN" sz="1700" b="1" dirty="0">
                <a:solidFill>
                  <a:srgbClr val="FF0000"/>
                </a:solidFill>
                <a:latin typeface="楷体" panose="02010609060101010101" pitchFamily="49" charset="-122"/>
                <a:ea typeface="楷体" panose="02010609060101010101" pitchFamily="49" charset="-122"/>
              </a:rPr>
              <a:t>握</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了一只水瓢，</a:t>
            </a:r>
            <a:r>
              <a:rPr lang="zh-CN" altLang="zh-CN" sz="1700" b="1" dirty="0">
                <a:solidFill>
                  <a:srgbClr val="0000FF"/>
                </a:solidFill>
                <a:latin typeface="楷体" panose="02010609060101010101" pitchFamily="49" charset="-122"/>
                <a:ea typeface="楷体" panose="02010609060101010101" pitchFamily="49" charset="-122"/>
              </a:rPr>
              <a:t>一步步</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往包谷林的深处</a:t>
            </a:r>
            <a:r>
              <a:rPr lang="zh-CN" altLang="zh-CN" sz="1700" b="1" dirty="0">
                <a:solidFill>
                  <a:srgbClr val="FF0000"/>
                </a:solidFill>
                <a:latin typeface="楷体" panose="02010609060101010101" pitchFamily="49" charset="-122"/>
                <a:ea typeface="楷体" panose="02010609060101010101" pitchFamily="49" charset="-122"/>
              </a:rPr>
              <a:t>拥动</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a:t>
            </a:r>
            <a:r>
              <a:rPr lang="zh-CN" altLang="zh-CN" sz="1700" b="1" dirty="0">
                <a:solidFill>
                  <a:srgbClr val="0000FF"/>
                </a:solidFill>
                <a:latin typeface="楷体" panose="02010609060101010101" pitchFamily="49" charset="-122"/>
                <a:ea typeface="楷体" panose="02010609060101010101" pitchFamily="49" charset="-122"/>
              </a:rPr>
              <a:t>乱纷纷</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的、油绿到发黑的包谷叶，在他的身边像刀剑一样交错，</a:t>
            </a:r>
            <a:r>
              <a:rPr lang="zh-CN" altLang="en-US" sz="1700" b="1" dirty="0">
                <a:ln>
                  <a:noFill/>
                </a:ln>
                <a:solidFill>
                  <a:srgbClr val="FF0000"/>
                </a:solidFill>
                <a:effectLst/>
                <a:latin typeface="楷体" panose="02010609060101010101" pitchFamily="49" charset="-122"/>
                <a:ea typeface="楷体" panose="02010609060101010101" pitchFamily="49" charset="-122"/>
                <a:cs typeface="Arial Unicode MS"/>
              </a:rPr>
              <a:t>笼罩</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着一片静止不动的、叫人心慌意乱的闷热。每移动一步，衣襟都把包谷叶牵擦得</a:t>
            </a:r>
            <a:r>
              <a:rPr lang="zh-CN" altLang="zh-CN" sz="1700" b="1" dirty="0">
                <a:ln>
                  <a:noFill/>
                </a:ln>
                <a:solidFill>
                  <a:srgbClr val="0000FF"/>
                </a:solidFill>
                <a:effectLst/>
                <a:latin typeface="楷体" panose="02010609060101010101" pitchFamily="49" charset="-122"/>
                <a:ea typeface="楷体" panose="02010609060101010101" pitchFamily="49" charset="-122"/>
                <a:cs typeface="Arial Unicode MS"/>
              </a:rPr>
              <a:t>窸窸</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作响，同时有更猛烈的湃热</a:t>
            </a:r>
            <a:r>
              <a:rPr lang="zh-CN" altLang="zh-CN" sz="1700" b="1" dirty="0">
                <a:solidFill>
                  <a:srgbClr val="FF0000"/>
                </a:solidFill>
                <a:latin typeface="楷体" panose="02010609060101010101" pitchFamily="49" charset="-122"/>
                <a:ea typeface="楷体" panose="02010609060101010101" pitchFamily="49" charset="-122"/>
              </a:rPr>
              <a:t>扑</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到人的脸上。那些伸到面颊上来的叶片，是无法撩拨开的，尖梢</a:t>
            </a:r>
            <a:r>
              <a:rPr lang="zh-CN" altLang="zh-CN" sz="1700" b="1" dirty="0">
                <a:solidFill>
                  <a:srgbClr val="FF0000"/>
                </a:solidFill>
                <a:latin typeface="楷体" panose="02010609060101010101" pitchFamily="49" charset="-122"/>
                <a:ea typeface="楷体" panose="02010609060101010101" pitchFamily="49" charset="-122"/>
              </a:rPr>
              <a:t>刺</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着他的干枝枉一样的手背，叶齿从他的瘦黑的脸上</a:t>
            </a:r>
            <a:r>
              <a:rPr lang="zh-CN" altLang="zh-CN" sz="1700" b="1" dirty="0">
                <a:solidFill>
                  <a:srgbClr val="FF0000"/>
                </a:solidFill>
                <a:latin typeface="楷体" panose="02010609060101010101" pitchFamily="49" charset="-122"/>
                <a:ea typeface="楷体" panose="02010609060101010101" pitchFamily="49" charset="-122"/>
              </a:rPr>
              <a:t>划过</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.绒毛粘上他的</a:t>
            </a:r>
            <a:r>
              <a:rPr lang="zh-CN" altLang="zh-CN" sz="1700" b="1" dirty="0">
                <a:solidFill>
                  <a:srgbClr val="0000FF"/>
                </a:solidFill>
                <a:latin typeface="楷体" panose="02010609060101010101" pitchFamily="49" charset="-122"/>
                <a:ea typeface="楷体" panose="02010609060101010101" pitchFamily="49" charset="-122"/>
              </a:rPr>
              <a:t>细细</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的脖颈，汗水跟着就沾湿了那些碎屑，并深深的</a:t>
            </a:r>
            <a:r>
              <a:rPr lang="zh-CN" altLang="zh-CN" sz="1700" b="1" dirty="0">
                <a:solidFill>
                  <a:srgbClr val="FF0000"/>
                </a:solidFill>
                <a:latin typeface="楷体" panose="02010609060101010101" pitchFamily="49" charset="-122"/>
                <a:ea typeface="楷体" panose="02010609060101010101" pitchFamily="49" charset="-122"/>
              </a:rPr>
              <a:t>没到</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划出来的细小的口子里去，让人的脸和手都是</a:t>
            </a:r>
            <a:r>
              <a:rPr lang="zh-CN" altLang="zh-CN" sz="1700" b="1" dirty="0">
                <a:solidFill>
                  <a:srgbClr val="0000FF"/>
                </a:solidFill>
                <a:latin typeface="楷体" panose="02010609060101010101" pitchFamily="49" charset="-122"/>
                <a:ea typeface="楷体" panose="02010609060101010101" pitchFamily="49" charset="-122"/>
              </a:rPr>
              <a:t>火辣辣</a:t>
            </a:r>
            <a:r>
              <a:rPr lang="zh-CN" altLang="zh-CN" sz="1700" dirty="0">
                <a:ln>
                  <a:noFill/>
                </a:ln>
                <a:solidFill>
                  <a:srgbClr val="000000"/>
                </a:solidFill>
                <a:effectLst/>
                <a:latin typeface="楷体" panose="02010609060101010101" pitchFamily="49" charset="-122"/>
                <a:ea typeface="楷体" panose="02010609060101010101" pitchFamily="49" charset="-122"/>
                <a:cs typeface="Arial Unicode MS"/>
              </a:rPr>
              <a:t>的。</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39883" y="3440522"/>
            <a:ext cx="2592288" cy="1800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文章主旨</a:t>
            </a:r>
            <a:endParaRPr lang="en-US" altLang="zh-CN" dirty="0"/>
          </a:p>
        </p:txBody>
      </p:sp>
      <p:cxnSp>
        <p:nvCxnSpPr>
          <p:cNvPr id="3" name="直接箭头连接符 2"/>
          <p:cNvCxnSpPr>
            <a:stCxn id="6" idx="2"/>
            <a:endCxn id="2" idx="5"/>
          </p:cNvCxnSpPr>
          <p:nvPr/>
        </p:nvCxnSpPr>
        <p:spPr>
          <a:xfrm flipH="1" flipV="1">
            <a:off x="7252539" y="4977090"/>
            <a:ext cx="1147717"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3"/>
          </p:cNvCxnSpPr>
          <p:nvPr/>
        </p:nvCxnSpPr>
        <p:spPr>
          <a:xfrm flipV="1">
            <a:off x="4175787" y="4977090"/>
            <a:ext cx="1243728"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7" idx="4"/>
            <a:endCxn id="2" idx="0"/>
          </p:cNvCxnSpPr>
          <p:nvPr/>
        </p:nvCxnSpPr>
        <p:spPr>
          <a:xfrm>
            <a:off x="6325644" y="2936466"/>
            <a:ext cx="10383" cy="504056"/>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
        <p:nvSpPr>
          <p:cNvPr id="6" name="椭圆 5"/>
          <p:cNvSpPr/>
          <p:nvPr/>
        </p:nvSpPr>
        <p:spPr>
          <a:xfrm>
            <a:off x="8400256" y="4448634"/>
            <a:ext cx="2592288" cy="151216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环境描写：</a:t>
            </a:r>
            <a:endParaRPr lang="en-US" altLang="zh-CN" dirty="0"/>
          </a:p>
          <a:p>
            <a:pPr algn="ctr"/>
            <a:r>
              <a:rPr lang="zh-CN" altLang="en-US" dirty="0"/>
              <a:t>酷热难耐</a:t>
            </a:r>
            <a:endParaRPr lang="en-US" altLang="zh-CN" dirty="0"/>
          </a:p>
        </p:txBody>
      </p:sp>
      <p:sp>
        <p:nvSpPr>
          <p:cNvPr id="7" name="椭圆 6"/>
          <p:cNvSpPr/>
          <p:nvPr/>
        </p:nvSpPr>
        <p:spPr>
          <a:xfrm>
            <a:off x="4534422" y="1136266"/>
            <a:ext cx="3582444"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latin typeface="+mn-ea"/>
              </a:rPr>
              <a:t>老人特点：劳作辛苦</a:t>
            </a:r>
            <a:endParaRPr lang="en-US" altLang="zh-CN" dirty="0">
              <a:latin typeface="+mn-ea"/>
            </a:endParaRPr>
          </a:p>
          <a:p>
            <a:pPr algn="ctr"/>
            <a:r>
              <a:rPr lang="zh-CN" altLang="en-US" dirty="0">
                <a:latin typeface="+mn-ea"/>
              </a:rPr>
              <a:t>包谷特点：叶片尖锐、茂密</a:t>
            </a:r>
            <a:endParaRPr lang="en-US" altLang="zh-CN" dirty="0">
              <a:latin typeface="+mn-ea"/>
            </a:endParaRPr>
          </a:p>
        </p:txBody>
      </p:sp>
      <p:cxnSp>
        <p:nvCxnSpPr>
          <p:cNvPr id="8" name="直接箭头连接符 7"/>
          <p:cNvCxnSpPr>
            <a:stCxn id="7" idx="5"/>
            <a:endCxn id="6" idx="1"/>
          </p:cNvCxnSpPr>
          <p:nvPr/>
        </p:nvCxnSpPr>
        <p:spPr>
          <a:xfrm>
            <a:off x="7592229" y="2672833"/>
            <a:ext cx="1187659" cy="1997253"/>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9" name="直接箭头连接符 8"/>
          <p:cNvCxnSpPr>
            <a:stCxn id="6" idx="3"/>
            <a:endCxn id="13" idx="5"/>
          </p:cNvCxnSpPr>
          <p:nvPr/>
        </p:nvCxnSpPr>
        <p:spPr>
          <a:xfrm flipH="1">
            <a:off x="3796155" y="5739350"/>
            <a:ext cx="4983733" cy="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623392" y="488194"/>
            <a:ext cx="3264363" cy="30963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ltLang="zh-CN" dirty="0"/>
          </a:p>
          <a:p>
            <a:pPr algn="ctr"/>
            <a:endParaRPr lang="en-US" altLang="zh-CN" dirty="0"/>
          </a:p>
          <a:p>
            <a:pPr algn="ctr"/>
            <a:r>
              <a:rPr lang="zh-CN" altLang="en-US" dirty="0"/>
              <a:t>概括：</a:t>
            </a:r>
            <a:endParaRPr lang="en-US" altLang="zh-CN" dirty="0"/>
          </a:p>
          <a:p>
            <a:pPr algn="ctr"/>
            <a:r>
              <a:rPr lang="zh-CN" altLang="en-US" dirty="0"/>
              <a:t>老人浇灌包谷的情景</a:t>
            </a:r>
            <a:endParaRPr lang="en-US" altLang="zh-CN" dirty="0"/>
          </a:p>
          <a:p>
            <a:pPr algn="ctr"/>
            <a:endParaRPr lang="en-US" altLang="zh-CN" dirty="0"/>
          </a:p>
          <a:p>
            <a:pPr algn="ctr"/>
            <a:endParaRPr lang="en-US" altLang="zh-CN" dirty="0"/>
          </a:p>
        </p:txBody>
      </p:sp>
      <p:cxnSp>
        <p:nvCxnSpPr>
          <p:cNvPr id="11" name="直接箭头连接符 10"/>
          <p:cNvCxnSpPr>
            <a:stCxn id="12" idx="2"/>
            <a:endCxn id="7" idx="6"/>
          </p:cNvCxnSpPr>
          <p:nvPr/>
        </p:nvCxnSpPr>
        <p:spPr>
          <a:xfrm flipH="1">
            <a:off x="8116866" y="2036366"/>
            <a:ext cx="475411" cy="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12" name="椭圆 11"/>
          <p:cNvSpPr/>
          <p:nvPr/>
        </p:nvSpPr>
        <p:spPr>
          <a:xfrm>
            <a:off x="8592277" y="488194"/>
            <a:ext cx="3264363" cy="30963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语言风格：</a:t>
            </a:r>
            <a:endParaRPr lang="en-US" altLang="zh-CN" dirty="0"/>
          </a:p>
          <a:p>
            <a:pPr algn="ctr"/>
            <a:r>
              <a:rPr lang="zh-CN" altLang="en-US" dirty="0"/>
              <a:t>多用动词</a:t>
            </a:r>
            <a:endParaRPr lang="en-US" altLang="zh-CN" dirty="0"/>
          </a:p>
          <a:p>
            <a:pPr algn="ctr"/>
            <a:r>
              <a:rPr lang="zh-CN" altLang="en-US" dirty="0"/>
              <a:t>多用叠词</a:t>
            </a:r>
            <a:endParaRPr lang="en-US" altLang="zh-CN" dirty="0"/>
          </a:p>
          <a:p>
            <a:pPr algn="ctr"/>
            <a:r>
              <a:rPr lang="zh-CN" altLang="en-US" dirty="0"/>
              <a:t>描写逼真</a:t>
            </a:r>
            <a:endParaRPr lang="en-US" altLang="zh-CN" dirty="0"/>
          </a:p>
          <a:p>
            <a:pPr algn="ctr"/>
            <a:r>
              <a:rPr lang="zh-CN" altLang="en-US" dirty="0"/>
              <a:t>生活气息</a:t>
            </a:r>
          </a:p>
        </p:txBody>
      </p:sp>
      <p:sp>
        <p:nvSpPr>
          <p:cNvPr id="13" name="椭圆 12"/>
          <p:cNvSpPr/>
          <p:nvPr/>
        </p:nvSpPr>
        <p:spPr>
          <a:xfrm>
            <a:off x="1583499" y="4448634"/>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结构与情节</a:t>
            </a:r>
            <a:endParaRPr lang="en-US" altLang="zh-CN" sz="1600" dirty="0"/>
          </a:p>
        </p:txBody>
      </p:sp>
      <p:cxnSp>
        <p:nvCxnSpPr>
          <p:cNvPr id="14" name="直接箭头连接符 13"/>
          <p:cNvCxnSpPr>
            <a:stCxn id="7" idx="3"/>
            <a:endCxn id="13" idx="7"/>
          </p:cNvCxnSpPr>
          <p:nvPr/>
        </p:nvCxnSpPr>
        <p:spPr>
          <a:xfrm flipH="1">
            <a:off x="3796155" y="2672833"/>
            <a:ext cx="1262904" cy="1997253"/>
          </a:xfrm>
          <a:prstGeom prst="straightConnector1">
            <a:avLst/>
          </a:prstGeom>
          <a:ln>
            <a:headEnd type="arrow"/>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15" name="直接箭头连接符 14"/>
          <p:cNvCxnSpPr>
            <a:stCxn id="10" idx="7"/>
            <a:endCxn id="12" idx="1"/>
          </p:cNvCxnSpPr>
          <p:nvPr/>
        </p:nvCxnSpPr>
        <p:spPr>
          <a:xfrm>
            <a:off x="3409700" y="941643"/>
            <a:ext cx="5660632" cy="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33" name="直接箭头连接符 32"/>
          <p:cNvCxnSpPr>
            <a:stCxn id="12" idx="4"/>
            <a:endCxn id="6" idx="0"/>
          </p:cNvCxnSpPr>
          <p:nvPr/>
        </p:nvCxnSpPr>
        <p:spPr>
          <a:xfrm flipH="1">
            <a:off x="9696400" y="3584538"/>
            <a:ext cx="528059" cy="864096"/>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417638"/>
            <a:ext cx="10515600" cy="5440362"/>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奉贤一模 月光白</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en-US" sz="2400" u="sng" dirty="0">
                <a:latin typeface="楷体" panose="02010609060101010101" pitchFamily="49" charset="-122"/>
                <a:ea typeface="楷体" panose="02010609060101010101" pitchFamily="49" charset="-122"/>
              </a:rPr>
              <a:t>⒃</a:t>
            </a:r>
            <a:r>
              <a:rPr lang="zh-CN" altLang="zh-CN" sz="2400" u="sng" dirty="0">
                <a:latin typeface="楷体" panose="02010609060101010101" pitchFamily="49" charset="-122"/>
                <a:ea typeface="楷体" panose="02010609060101010101" pitchFamily="49" charset="-122"/>
              </a:rPr>
              <a:t>抛秧，下水。左手捧秧，右手将一撮一撮的苗插到泥土里。水还有太阳的温度，柔滑的泥土里有一丝清凉，手指像触摸到了月光的肌肤。我和老爹都没有说话，弯着腰，退着走的腿划起哗哗的水声，一行行秧苗在前方立了起来。</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华光标题宋_CNKI" panose="02000500000000000000" pitchFamily="2" charset="-122"/>
                <a:ea typeface="华光标题宋_CNKI" panose="02000500000000000000" pitchFamily="2" charset="-122"/>
              </a:rPr>
              <a:t>8. 第⒃段画线部分的</a:t>
            </a:r>
            <a:r>
              <a:rPr lang="zh-CN" altLang="zh-CN" sz="2400" dirty="0">
                <a:solidFill>
                  <a:srgbClr val="FF0000"/>
                </a:solidFill>
                <a:latin typeface="华光标题宋_CNKI" panose="02000500000000000000" pitchFamily="2" charset="-122"/>
                <a:ea typeface="华光标题宋_CNKI" panose="02000500000000000000" pitchFamily="2" charset="-122"/>
              </a:rPr>
              <a:t>语言</a:t>
            </a:r>
            <a:r>
              <a:rPr lang="zh-CN" altLang="zh-CN" sz="2400" dirty="0">
                <a:latin typeface="华光标题宋_CNKI" panose="02000500000000000000" pitchFamily="2" charset="-122"/>
                <a:ea typeface="华光标题宋_CNKI" panose="02000500000000000000" pitchFamily="2" charset="-122"/>
              </a:rPr>
              <a:t>很有表现力，请加以赏析。（4分）III.1</a:t>
            </a:r>
            <a:r>
              <a:rPr lang="en-US" altLang="zh-CN" sz="2400" dirty="0">
                <a:latin typeface="华光标题宋_CNKI" panose="02000500000000000000" pitchFamily="2" charset="-122"/>
                <a:ea typeface="华光标题宋_CNKI" panose="02000500000000000000" pitchFamily="2" charset="-122"/>
              </a:rPr>
              <a:t>,</a:t>
            </a:r>
            <a:r>
              <a:rPr lang="zh-CN" altLang="zh-CN" sz="2400" dirty="0">
                <a:latin typeface="华光标题宋_CNKI" panose="02000500000000000000" pitchFamily="2" charset="-122"/>
                <a:ea typeface="华光标题宋_CNKI" panose="02000500000000000000" pitchFamily="2" charset="-122"/>
              </a:rPr>
              <a:t> III</a:t>
            </a:r>
            <a:r>
              <a:rPr lang="en-US" altLang="zh-CN" sz="2400" dirty="0">
                <a:latin typeface="华光标题宋_CNKI" panose="02000500000000000000" pitchFamily="2" charset="-122"/>
                <a:ea typeface="华光标题宋_CNKI" panose="02000500000000000000" pitchFamily="2" charset="-122"/>
              </a:rPr>
              <a:t>.</a:t>
            </a:r>
            <a:r>
              <a:rPr lang="zh-CN" altLang="zh-CN" sz="2400" dirty="0">
                <a:latin typeface="华光标题宋_CNKI" panose="02000500000000000000" pitchFamily="2" charset="-122"/>
                <a:ea typeface="华光标题宋_CNKI" panose="02000500000000000000" pitchFamily="2" charset="-122"/>
              </a:rPr>
              <a:t>3</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400" b="0" i="0" u="none" strike="noStrike" kern="1200" cap="none" spc="0" normalizeH="0" baseline="0" noProof="0" dirty="0">
                <a:ln>
                  <a:noFill/>
                </a:ln>
                <a:solidFill>
                  <a:schemeClr val="tx1"/>
                </a:solidFill>
                <a:effectLst/>
                <a:uLnTx/>
                <a:uFillTx/>
                <a:latin typeface="+mn-ea"/>
                <a:ea typeface="+mn-ea"/>
                <a:cs typeface="+mn-cs"/>
              </a:rPr>
              <a:t>画线句</a:t>
            </a:r>
            <a:r>
              <a:rPr kumimoji="0" lang="zh-CN" altLang="zh-CN" sz="2400" b="1" i="0" u="none" strike="noStrike" kern="1200" cap="none" spc="0" normalizeH="0" baseline="0" noProof="0" dirty="0">
                <a:ln>
                  <a:noFill/>
                </a:ln>
                <a:solidFill>
                  <a:srgbClr val="FF0000"/>
                </a:solidFill>
                <a:effectLst/>
                <a:uLnTx/>
                <a:uFillTx/>
                <a:latin typeface="+mn-ea"/>
                <a:ea typeface="+mn-ea"/>
                <a:cs typeface="+mn-cs"/>
              </a:rPr>
              <a:t>长</a:t>
            </a:r>
            <a:r>
              <a:rPr kumimoji="0" lang="zh-CN" altLang="zh-CN" sz="2400" b="1" i="0" u="none" strike="noStrike" kern="1200" cap="none" spc="0" normalizeH="0" baseline="0" noProof="0" dirty="0">
                <a:ln>
                  <a:noFill/>
                </a:ln>
                <a:solidFill>
                  <a:srgbClr val="0000FF"/>
                </a:solidFill>
                <a:effectLst/>
                <a:uLnTx/>
                <a:uFillTx/>
                <a:latin typeface="+mn-ea"/>
                <a:ea typeface="+mn-ea"/>
                <a:cs typeface="+mn-cs"/>
              </a:rPr>
              <a:t>短</a:t>
            </a:r>
            <a:r>
              <a:rPr kumimoji="0" lang="zh-CN" altLang="zh-CN" sz="2400" b="1" i="0" u="none" strike="noStrike" kern="1200" cap="none" spc="0" normalizeH="0" baseline="0" noProof="0" dirty="0">
                <a:ln>
                  <a:noFill/>
                </a:ln>
                <a:solidFill>
                  <a:srgbClr val="FF0000"/>
                </a:solidFill>
                <a:effectLst/>
                <a:uLnTx/>
                <a:uFillTx/>
                <a:latin typeface="+mn-ea"/>
                <a:ea typeface="+mn-ea"/>
                <a:cs typeface="+mn-cs"/>
              </a:rPr>
              <a:t>结合，</a:t>
            </a:r>
            <a:r>
              <a:rPr kumimoji="0" lang="zh-CN" altLang="zh-CN" sz="2400" i="0" u="sng" strike="noStrike" kern="1200" cap="none" spc="0" normalizeH="0" baseline="0" noProof="0" dirty="0">
                <a:ln>
                  <a:noFill/>
                </a:ln>
                <a:effectLst/>
                <a:uLnTx/>
                <a:uFillTx/>
                <a:latin typeface="+mn-ea"/>
                <a:ea typeface="+mn-ea"/>
                <a:cs typeface="+mn-cs"/>
              </a:rPr>
              <a:t>节奏多变，意蕴丰富。</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400" b="1" i="0" u="none" strike="noStrike" kern="1200" cap="none" spc="0" normalizeH="0" baseline="0" noProof="0" dirty="0">
                <a:ln>
                  <a:noFill/>
                </a:ln>
                <a:solidFill>
                  <a:srgbClr val="0000FF"/>
                </a:solidFill>
                <a:effectLst/>
                <a:uLnTx/>
                <a:uFillTx/>
                <a:latin typeface="+mn-ea"/>
                <a:ea typeface="+mn-ea"/>
                <a:cs typeface="+mn-cs"/>
              </a:rPr>
              <a:t>运用短句，</a:t>
            </a:r>
            <a:r>
              <a:rPr kumimoji="0" lang="zh-CN" altLang="en-US" sz="2400" i="0" u="none" strike="noStrike" kern="1200" cap="none" spc="0" normalizeH="0" baseline="0" noProof="0" dirty="0">
                <a:ln>
                  <a:noFill/>
                </a:ln>
                <a:effectLst/>
                <a:uLnTx/>
                <a:uFillTx/>
                <a:latin typeface="+mn-ea"/>
                <a:ea typeface="+mn-ea"/>
                <a:cs typeface="+mn-cs"/>
              </a:rPr>
              <a:t>多用动词，</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节奏紧凑，表现父子俩插秧的动作熟练迅速，</a:t>
            </a:r>
            <a:r>
              <a:rPr kumimoji="0" lang="zh-CN" altLang="zh-CN" sz="2400" b="0" i="0" u="sng" strike="noStrike" kern="1200" cap="none" spc="0" normalizeH="0" baseline="0" noProof="0" dirty="0">
                <a:ln>
                  <a:noFill/>
                </a:ln>
                <a:solidFill>
                  <a:schemeClr val="tx1"/>
                </a:solidFill>
                <a:effectLst/>
                <a:uLnTx/>
                <a:uFillTx/>
                <a:latin typeface="+mn-ea"/>
                <a:ea typeface="+mn-ea"/>
                <a:cs typeface="+mn-cs"/>
              </a:rPr>
              <a:t>呼应上文</a:t>
            </a:r>
            <a:r>
              <a:rPr lang="zh-CN" altLang="en-US" sz="2400" u="sng" dirty="0">
                <a:latin typeface="+mn-ea"/>
                <a:ea typeface="+mn-ea"/>
              </a:rPr>
              <a:t>“</a:t>
            </a:r>
            <a:r>
              <a:rPr kumimoji="0" lang="zh-CN" altLang="zh-CN" sz="2400" b="0" i="0" u="sng" strike="noStrike" kern="1200" cap="none" spc="0" normalizeH="0" baseline="0" noProof="0" dirty="0">
                <a:ln>
                  <a:noFill/>
                </a:ln>
                <a:solidFill>
                  <a:schemeClr val="tx1"/>
                </a:solidFill>
                <a:effectLst/>
                <a:uLnTx/>
                <a:uFillTx/>
                <a:latin typeface="+mn-ea"/>
                <a:ea typeface="+mn-ea"/>
                <a:cs typeface="+mn-cs"/>
              </a:rPr>
              <a:t>抢种”的繁忙。</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400" b="1" i="0" u="none" strike="noStrike" kern="1200" cap="none" spc="0" normalizeH="0" baseline="0" noProof="0" dirty="0">
                <a:ln>
                  <a:noFill/>
                </a:ln>
                <a:solidFill>
                  <a:srgbClr val="FF0000"/>
                </a:solidFill>
                <a:effectLst/>
                <a:uLnTx/>
                <a:uFillTx/>
                <a:latin typeface="+mn-ea"/>
                <a:ea typeface="+mn-ea"/>
                <a:cs typeface="+mn-cs"/>
              </a:rPr>
              <a:t>运用长句，</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节奏舒缓，</a:t>
            </a:r>
            <a:r>
              <a:rPr kumimoji="0" lang="zh-CN" altLang="en-US" sz="2400" b="0" i="0" u="sng" strike="noStrike" kern="1200" cap="none" spc="0" normalizeH="0" baseline="0" noProof="0" dirty="0">
                <a:ln>
                  <a:noFill/>
                </a:ln>
                <a:solidFill>
                  <a:schemeClr val="tx1"/>
                </a:solidFill>
                <a:effectLst/>
                <a:uLnTx/>
                <a:uFillTx/>
                <a:latin typeface="+mn-ea"/>
                <a:ea typeface="+mn-ea"/>
                <a:cs typeface="+mn-cs"/>
              </a:rPr>
              <a:t>又用通感的修辞手法，</a:t>
            </a:r>
            <a:r>
              <a:rPr kumimoji="0" lang="zh-CN" altLang="en-US" sz="2400" b="0" i="0" u="none" strike="noStrike" kern="1200" cap="none" spc="0" normalizeH="0" baseline="0" noProof="0" dirty="0">
                <a:ln>
                  <a:noFill/>
                </a:ln>
                <a:solidFill>
                  <a:schemeClr val="tx1"/>
                </a:solidFill>
                <a:effectLst/>
                <a:uLnTx/>
                <a:uFillTx/>
                <a:latin typeface="+mn-ea"/>
                <a:ea typeface="+mn-ea"/>
                <a:cs typeface="+mn-cs"/>
              </a:rPr>
              <a:t>打通触觉与视觉，</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表现插秧时的细节和细腻的触感，</a:t>
            </a:r>
            <a:r>
              <a:rPr kumimoji="0" lang="zh-CN" altLang="zh-CN" sz="2400" b="0" i="0" u="sng" strike="noStrike" kern="1200" cap="none" spc="0" normalizeH="0" baseline="0" noProof="0" dirty="0">
                <a:ln>
                  <a:noFill/>
                </a:ln>
                <a:solidFill>
                  <a:schemeClr val="tx1"/>
                </a:solidFill>
                <a:effectLst/>
                <a:uLnTx/>
                <a:uFillTx/>
                <a:latin typeface="+mn-ea"/>
                <a:ea typeface="+mn-ea"/>
                <a:cs typeface="+mn-cs"/>
              </a:rPr>
              <a:t>为月下插秧的场景增添了诗意。</a:t>
            </a:r>
          </a:p>
        </p:txBody>
      </p:sp>
      <p:sp>
        <p:nvSpPr>
          <p:cNvPr id="4" name="标题 1">
            <a:extLst>
              <a:ext uri="{FF2B5EF4-FFF2-40B4-BE49-F238E27FC236}">
                <a16:creationId xmlns:a16="http://schemas.microsoft.com/office/drawing/2014/main" xmlns="" id="{D3645E3D-239C-40FF-AC25-970AD98C74ED}"/>
              </a:ext>
            </a:extLst>
          </p:cNvPr>
          <p:cNvSpPr txBox="1">
            <a:spLocks/>
          </p:cNvSpPr>
          <p:nvPr/>
        </p:nvSpPr>
        <p:spPr>
          <a:xfrm>
            <a:off x="838200" y="365125"/>
            <a:ext cx="10515600" cy="904277"/>
          </a:xfrm>
          <a:prstGeom prst="rect">
            <a:avLst/>
          </a:prstGeom>
        </p:spPr>
        <p:txBody>
          <a:bodyP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3.1</a:t>
            </a:r>
            <a:r>
              <a:rPr kumimoji="0" lang="zh-CN" altLang="en-US" sz="4400" b="1" i="0" u="none" strike="noStrike" kern="1200" cap="none" spc="0" normalizeH="0" baseline="0" noProof="0" dirty="0">
                <a:ln>
                  <a:noFill/>
                </a:ln>
                <a:solidFill>
                  <a:schemeClr val="tx1"/>
                </a:solidFill>
                <a:effectLst/>
                <a:uLnTx/>
                <a:uFillTx/>
                <a:latin typeface="+mj-lt"/>
                <a:ea typeface="+mj-ea"/>
                <a:cs typeface="+mj-cs"/>
              </a:rPr>
              <a:t>赏析语言特点</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902097" y="3440522"/>
            <a:ext cx="2592288" cy="1800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文章主旨</a:t>
            </a:r>
            <a:endParaRPr lang="en-US" altLang="zh-CN" dirty="0"/>
          </a:p>
        </p:txBody>
      </p:sp>
      <p:cxnSp>
        <p:nvCxnSpPr>
          <p:cNvPr id="3" name="直接箭头连接符 2"/>
          <p:cNvCxnSpPr>
            <a:stCxn id="6" idx="2"/>
            <a:endCxn id="2" idx="5"/>
          </p:cNvCxnSpPr>
          <p:nvPr/>
        </p:nvCxnSpPr>
        <p:spPr>
          <a:xfrm flipH="1" flipV="1">
            <a:off x="7114753" y="4977090"/>
            <a:ext cx="1147717"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3"/>
          </p:cNvCxnSpPr>
          <p:nvPr/>
        </p:nvCxnSpPr>
        <p:spPr>
          <a:xfrm flipV="1">
            <a:off x="4038001" y="4977090"/>
            <a:ext cx="1243728"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7" idx="4"/>
            <a:endCxn id="2" idx="0"/>
          </p:cNvCxnSpPr>
          <p:nvPr/>
        </p:nvCxnSpPr>
        <p:spPr>
          <a:xfrm>
            <a:off x="6198241" y="2936466"/>
            <a:ext cx="0" cy="504056"/>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
        <p:nvSpPr>
          <p:cNvPr id="6" name="椭圆 5"/>
          <p:cNvSpPr/>
          <p:nvPr/>
        </p:nvSpPr>
        <p:spPr>
          <a:xfrm>
            <a:off x="8262470" y="4448634"/>
            <a:ext cx="2592288" cy="151216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环境描写：</a:t>
            </a:r>
            <a:endParaRPr lang="en-US" altLang="zh-CN" dirty="0"/>
          </a:p>
          <a:p>
            <a:pPr algn="ctr"/>
            <a:r>
              <a:rPr lang="zh-CN" altLang="en-US" dirty="0"/>
              <a:t>清凉幽静</a:t>
            </a:r>
          </a:p>
        </p:txBody>
      </p:sp>
      <p:sp>
        <p:nvSpPr>
          <p:cNvPr id="7" name="椭圆 6"/>
          <p:cNvSpPr/>
          <p:nvPr/>
        </p:nvSpPr>
        <p:spPr>
          <a:xfrm>
            <a:off x="4518054" y="1136266"/>
            <a:ext cx="3360373"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latin typeface="+mn-ea"/>
              </a:rPr>
              <a:t>父子特点：</a:t>
            </a:r>
            <a:endParaRPr lang="en-US" altLang="zh-CN" dirty="0">
              <a:latin typeface="+mn-ea"/>
            </a:endParaRPr>
          </a:p>
          <a:p>
            <a:pPr algn="ctr"/>
            <a:r>
              <a:rPr lang="zh-CN" altLang="en-US" dirty="0">
                <a:latin typeface="+mn-ea"/>
              </a:rPr>
              <a:t>劳作辛勤熟练</a:t>
            </a:r>
            <a:endParaRPr lang="en-US" altLang="zh-CN" dirty="0">
              <a:latin typeface="+mn-ea"/>
            </a:endParaRPr>
          </a:p>
        </p:txBody>
      </p:sp>
      <p:cxnSp>
        <p:nvCxnSpPr>
          <p:cNvPr id="8" name="直接箭头连接符 7"/>
          <p:cNvCxnSpPr>
            <a:stCxn id="7" idx="5"/>
            <a:endCxn id="6" idx="1"/>
          </p:cNvCxnSpPr>
          <p:nvPr/>
        </p:nvCxnSpPr>
        <p:spPr>
          <a:xfrm>
            <a:off x="7386312" y="2672834"/>
            <a:ext cx="1255791" cy="1997253"/>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a:off x="3658369" y="5739350"/>
            <a:ext cx="4983733" cy="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485606" y="488194"/>
            <a:ext cx="3264363" cy="30963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ltLang="zh-CN" dirty="0"/>
          </a:p>
          <a:p>
            <a:pPr algn="ctr"/>
            <a:endParaRPr lang="en-US" altLang="zh-CN" dirty="0"/>
          </a:p>
          <a:p>
            <a:pPr algn="ctr"/>
            <a:r>
              <a:rPr lang="zh-CN" altLang="en-US" dirty="0"/>
              <a:t>内容概括：</a:t>
            </a:r>
            <a:endParaRPr lang="en-US" altLang="zh-CN" dirty="0"/>
          </a:p>
          <a:p>
            <a:pPr algn="ctr"/>
            <a:r>
              <a:rPr lang="zh-CN" altLang="en-US" dirty="0"/>
              <a:t>父子月下插秧的情景</a:t>
            </a:r>
            <a:endParaRPr lang="en-US" altLang="zh-CN" dirty="0"/>
          </a:p>
          <a:p>
            <a:pPr algn="ctr"/>
            <a:endParaRPr lang="en-US" altLang="zh-CN" dirty="0"/>
          </a:p>
          <a:p>
            <a:pPr algn="ctr"/>
            <a:endParaRPr lang="en-US" altLang="zh-CN" dirty="0"/>
          </a:p>
        </p:txBody>
      </p:sp>
      <p:sp>
        <p:nvSpPr>
          <p:cNvPr id="12" name="椭圆 11"/>
          <p:cNvSpPr/>
          <p:nvPr/>
        </p:nvSpPr>
        <p:spPr>
          <a:xfrm>
            <a:off x="8454491" y="488194"/>
            <a:ext cx="3264363" cy="30963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语言风格：</a:t>
            </a:r>
            <a:endParaRPr lang="en-US" altLang="zh-CN" dirty="0"/>
          </a:p>
          <a:p>
            <a:pPr algn="ctr"/>
            <a:r>
              <a:rPr lang="zh-CN" altLang="en-US" dirty="0"/>
              <a:t>多用动词</a:t>
            </a:r>
            <a:endParaRPr lang="en-US" altLang="zh-CN" dirty="0"/>
          </a:p>
          <a:p>
            <a:pPr algn="ctr"/>
            <a:r>
              <a:rPr lang="zh-CN" altLang="en-US" dirty="0"/>
              <a:t>长短结合</a:t>
            </a:r>
            <a:endParaRPr lang="en-US" altLang="zh-CN" dirty="0"/>
          </a:p>
          <a:p>
            <a:pPr algn="ctr"/>
            <a:r>
              <a:rPr lang="zh-CN" altLang="en-US" dirty="0"/>
              <a:t>修辞手法（通感）</a:t>
            </a:r>
            <a:endParaRPr lang="en-US" altLang="zh-CN" dirty="0"/>
          </a:p>
          <a:p>
            <a:pPr algn="ctr"/>
            <a:r>
              <a:rPr lang="zh-CN" altLang="en-US" dirty="0"/>
              <a:t>描写细腻</a:t>
            </a:r>
            <a:endParaRPr lang="en-US" altLang="zh-CN" dirty="0"/>
          </a:p>
          <a:p>
            <a:pPr algn="ctr"/>
            <a:r>
              <a:rPr lang="zh-CN" altLang="en-US" dirty="0"/>
              <a:t>富有诗意</a:t>
            </a:r>
          </a:p>
        </p:txBody>
      </p:sp>
      <p:sp>
        <p:nvSpPr>
          <p:cNvPr id="13" name="椭圆 12"/>
          <p:cNvSpPr/>
          <p:nvPr/>
        </p:nvSpPr>
        <p:spPr>
          <a:xfrm>
            <a:off x="1445713" y="4448634"/>
            <a:ext cx="2592288" cy="151216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结构与情节：</a:t>
            </a:r>
            <a:endParaRPr lang="en-US" altLang="zh-CN" sz="1600" dirty="0"/>
          </a:p>
          <a:p>
            <a:pPr algn="ctr"/>
            <a:r>
              <a:rPr lang="zh-CN" altLang="en-US" sz="1600" dirty="0"/>
              <a:t>呼应上文抢种繁忙</a:t>
            </a:r>
          </a:p>
        </p:txBody>
      </p:sp>
      <p:cxnSp>
        <p:nvCxnSpPr>
          <p:cNvPr id="14" name="直接箭头连接符 13"/>
          <p:cNvCxnSpPr>
            <a:stCxn id="7" idx="3"/>
            <a:endCxn id="13" idx="7"/>
          </p:cNvCxnSpPr>
          <p:nvPr/>
        </p:nvCxnSpPr>
        <p:spPr>
          <a:xfrm flipH="1">
            <a:off x="3658370" y="2672834"/>
            <a:ext cx="1351801" cy="1997253"/>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5" name="直接箭头连接符 14"/>
          <p:cNvCxnSpPr>
            <a:stCxn id="10" idx="7"/>
            <a:endCxn id="12" idx="1"/>
          </p:cNvCxnSpPr>
          <p:nvPr/>
        </p:nvCxnSpPr>
        <p:spPr>
          <a:xfrm>
            <a:off x="3271914" y="941643"/>
            <a:ext cx="5660632" cy="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7" name="直接箭头连接符 16"/>
          <p:cNvCxnSpPr>
            <a:stCxn id="12" idx="2"/>
            <a:endCxn id="7" idx="6"/>
          </p:cNvCxnSpPr>
          <p:nvPr/>
        </p:nvCxnSpPr>
        <p:spPr>
          <a:xfrm flipH="1">
            <a:off x="7878427" y="2036366"/>
            <a:ext cx="576064" cy="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20" name="直接箭头连接符 19"/>
          <p:cNvCxnSpPr>
            <a:stCxn id="12" idx="4"/>
            <a:endCxn id="6" idx="0"/>
          </p:cNvCxnSpPr>
          <p:nvPr/>
        </p:nvCxnSpPr>
        <p:spPr>
          <a:xfrm flipH="1">
            <a:off x="9558614" y="3584538"/>
            <a:ext cx="528059" cy="864096"/>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457200" y="274638"/>
            <a:ext cx="8229600" cy="1143000"/>
          </a:xfrm>
          <a:prstGeom prst="rect">
            <a:avLst/>
          </a:prstGeom>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sz="4400" b="0" i="0" u="none" strike="noStrike" kern="1200" cap="none" spc="0" normalizeH="0" baseline="0" noProof="0" dirty="0">
                <a:ln>
                  <a:noFill/>
                </a:ln>
                <a:solidFill>
                  <a:schemeClr val="tx1"/>
                </a:solidFill>
                <a:effectLst/>
                <a:uLnTx/>
                <a:uFillTx/>
                <a:latin typeface="+mj-lt"/>
                <a:ea typeface="+mj-ea"/>
                <a:cs typeface="+mj-cs"/>
              </a:rPr>
              <a:t>文体分析</a:t>
            </a:r>
            <a:r>
              <a:rPr kumimoji="0" lang="en-US" altLang="zh-CN" sz="4400" b="0" i="0" u="none" strike="noStrike" kern="1200" cap="none" spc="0" normalizeH="0" baseline="0" noProof="0" dirty="0">
                <a:ln>
                  <a:noFill/>
                </a:ln>
                <a:solidFill>
                  <a:schemeClr val="tx1"/>
                </a:solidFill>
                <a:effectLst/>
                <a:uLnTx/>
                <a:uFillTx/>
                <a:latin typeface="+mj-lt"/>
                <a:ea typeface="+mj-ea"/>
                <a:cs typeface="+mj-cs"/>
              </a:rPr>
              <a:t>——</a:t>
            </a:r>
            <a:r>
              <a:rPr kumimoji="0" lang="zh-CN" altLang="en-US" sz="4400" b="0" i="0" u="none" strike="noStrike" kern="1200" cap="none" spc="0" normalizeH="0" baseline="0" noProof="0" dirty="0">
                <a:ln>
                  <a:noFill/>
                </a:ln>
                <a:solidFill>
                  <a:schemeClr val="tx1"/>
                </a:solidFill>
                <a:effectLst/>
                <a:uLnTx/>
                <a:uFillTx/>
                <a:latin typeface="+mj-lt"/>
                <a:ea typeface="+mj-ea"/>
                <a:cs typeface="+mj-cs"/>
              </a:rPr>
              <a:t>写景状物散文</a:t>
            </a:r>
          </a:p>
        </p:txBody>
      </p:sp>
      <p:sp>
        <p:nvSpPr>
          <p:cNvPr id="3" name="内容占位符 2"/>
          <p:cNvSpPr txBox="1">
            <a:spLocks/>
          </p:cNvSpPr>
          <p:nvPr/>
        </p:nvSpPr>
        <p:spPr>
          <a:xfrm>
            <a:off x="457200" y="1600200"/>
            <a:ext cx="8229600" cy="4525963"/>
          </a:xfrm>
          <a:prstGeom prst="rect">
            <a:avLst/>
          </a:prstGeom>
        </p:spPr>
        <p:txBody>
          <a:bodyPr>
            <a:norm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zh-CN" sz="2800" dirty="0">
                <a:latin typeface="+mn-ea"/>
                <a:ea typeface="+mn-ea"/>
              </a:rPr>
              <a:t>借事物抒发自己的</a:t>
            </a:r>
            <a:r>
              <a:rPr lang="zh-CN" altLang="zh-CN" sz="2800" dirty="0" smtClean="0">
                <a:latin typeface="+mn-ea"/>
                <a:ea typeface="+mn-ea"/>
              </a:rPr>
              <a:t>情思</a:t>
            </a:r>
            <a:r>
              <a:rPr lang="zh-CN" altLang="en-US" sz="2800" dirty="0" smtClean="0">
                <a:latin typeface="+mn-ea"/>
                <a:ea typeface="+mn-ea"/>
              </a:rPr>
              <a:t>，</a:t>
            </a:r>
            <a:r>
              <a:rPr lang="zh-CN" altLang="en-US" sz="2800" dirty="0" smtClean="0">
                <a:latin typeface="+mn-ea"/>
                <a:ea typeface="+mn-ea"/>
              </a:rPr>
              <a:t>常上升到</a:t>
            </a:r>
            <a:r>
              <a:rPr lang="zh-CN" altLang="zh-CN" sz="2800" dirty="0" smtClean="0">
                <a:latin typeface="+mn-ea"/>
                <a:ea typeface="+mn-ea"/>
              </a:rPr>
              <a:t>哲理</a:t>
            </a:r>
            <a:r>
              <a:rPr lang="zh-CN" altLang="en-US" sz="2800" dirty="0" smtClean="0">
                <a:latin typeface="+mn-ea"/>
                <a:ea typeface="+mn-ea"/>
              </a:rPr>
              <a:t>层面。</a:t>
            </a:r>
            <a:endParaRPr lang="zh-CN" altLang="zh-CN" sz="28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en-US" sz="2800" dirty="0" smtClean="0">
                <a:latin typeface="+mn-ea"/>
                <a:ea typeface="+mn-ea"/>
              </a:rPr>
              <a:t>如</a:t>
            </a:r>
            <a:r>
              <a:rPr lang="en-US" altLang="zh-CN" sz="2800" dirty="0" smtClean="0">
                <a:latin typeface="+mn-ea"/>
                <a:ea typeface="+mn-ea"/>
              </a:rPr>
              <a:t>《</a:t>
            </a:r>
            <a:r>
              <a:rPr lang="zh-CN" altLang="zh-CN" sz="2800" dirty="0">
                <a:latin typeface="+mn-ea"/>
                <a:ea typeface="+mn-ea"/>
              </a:rPr>
              <a:t>春行于野</a:t>
            </a:r>
            <a:r>
              <a:rPr lang="en-US" altLang="zh-CN" sz="2800" dirty="0">
                <a:latin typeface="+mn-ea"/>
                <a:ea typeface="+mn-ea"/>
              </a:rPr>
              <a:t>》《</a:t>
            </a:r>
            <a:r>
              <a:rPr lang="zh-CN" altLang="en-US" sz="2800" dirty="0">
                <a:latin typeface="+mn-ea"/>
                <a:ea typeface="+mn-ea"/>
              </a:rPr>
              <a:t>莒有巨</a:t>
            </a:r>
            <a:r>
              <a:rPr lang="zh-CN" altLang="zh-CN" sz="2800" dirty="0">
                <a:latin typeface="+mn-ea"/>
                <a:ea typeface="+mn-ea"/>
              </a:rPr>
              <a:t>树</a:t>
            </a:r>
            <a:r>
              <a:rPr lang="en-US" altLang="zh-CN" sz="2800" dirty="0">
                <a:latin typeface="+mn-ea"/>
                <a:ea typeface="+mn-ea"/>
              </a:rPr>
              <a:t>》《</a:t>
            </a:r>
            <a:r>
              <a:rPr lang="zh-CN" altLang="zh-CN" sz="2800" dirty="0">
                <a:latin typeface="+mn-ea"/>
                <a:ea typeface="+mn-ea"/>
              </a:rPr>
              <a:t>海水荡漾</a:t>
            </a:r>
            <a:r>
              <a:rPr lang="en-US" altLang="zh-CN" sz="2800" dirty="0">
                <a:latin typeface="微软雅黑 Light" pitchFamily="34" charset="-122"/>
                <a:ea typeface="微软雅黑 Light" pitchFamily="34" charset="-122"/>
              </a:rPr>
              <a:t>》</a:t>
            </a:r>
            <a:endParaRPr lang="zh-CN" altLang="zh-CN" sz="2800" dirty="0">
              <a:latin typeface="微软雅黑 Light" pitchFamily="34" charset="-122"/>
              <a:ea typeface="微软雅黑 Light" pitchFamily="34" charset="-122"/>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5"/>
            <a:ext cx="10515600" cy="1325563"/>
          </a:xfrm>
          <a:prstGeom prst="rect">
            <a:avLst/>
          </a:prstGeom>
        </p:spPr>
        <p:txBody>
          <a:bodyPr>
            <a:normAutofit/>
          </a:bodyPr>
          <a:lstStyle/>
          <a:p>
            <a:pPr lvl="0" eaLnBrk="1" fontAlgn="auto" hangingPunct="1">
              <a:lnSpc>
                <a:spcPct val="90000"/>
              </a:lnSpc>
              <a:spcAft>
                <a:spcPts val="0"/>
              </a:spcAf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3.4</a:t>
            </a:r>
            <a:r>
              <a:rPr lang="zh-CN" altLang="zh-CN" sz="4400" b="1" dirty="0">
                <a:solidFill>
                  <a:srgbClr val="FF0000"/>
                </a:solidFill>
                <a:latin typeface="方正姚体" pitchFamily="2" charset="-122"/>
                <a:ea typeface="方正姚体" pitchFamily="2" charset="-122"/>
              </a:rPr>
              <a:t>表现手法</a:t>
            </a:r>
            <a:r>
              <a:rPr lang="zh-CN" altLang="zh-CN" sz="4400" b="1" dirty="0">
                <a:latin typeface="方正姚体" pitchFamily="2" charset="-122"/>
                <a:ea typeface="方正姚体" pitchFamily="2" charset="-122"/>
              </a:rPr>
              <a:t>及其表达效果</a:t>
            </a:r>
            <a:endParaRPr kumimoji="0" lang="zh-CN" altLang="en-US" sz="4400" b="0" i="0" u="none" strike="noStrike" kern="1200" cap="none" spc="0" normalizeH="0" baseline="0" noProof="0" dirty="0">
              <a:ln>
                <a:noFill/>
              </a:ln>
              <a:solidFill>
                <a:schemeClr val="tx1"/>
              </a:solidFill>
              <a:effectLst/>
              <a:uLnTx/>
              <a:uFillTx/>
              <a:latin typeface="方正姚体" pitchFamily="2" charset="-122"/>
              <a:ea typeface="方正姚体" pitchFamily="2" charset="-122"/>
              <a:cs typeface="+mj-cs"/>
            </a:endParaRPr>
          </a:p>
        </p:txBody>
      </p:sp>
      <p:sp>
        <p:nvSpPr>
          <p:cNvPr id="3" name="内容占位符 2"/>
          <p:cNvSpPr txBox="1">
            <a:spLocks/>
          </p:cNvSpPr>
          <p:nvPr/>
        </p:nvSpPr>
        <p:spPr>
          <a:xfrm>
            <a:off x="838199" y="1690688"/>
            <a:ext cx="11074053" cy="4486275"/>
          </a:xfrm>
          <a:prstGeom prst="rect">
            <a:avLst/>
          </a:prstGeom>
        </p:spPr>
        <p:txBody>
          <a:bodyPr>
            <a:normAutofit fontScale="92500"/>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i="0" u="none" strike="noStrike" kern="1200" cap="none" spc="0" normalizeH="0" baseline="0" noProof="0" dirty="0">
                <a:ln>
                  <a:noFill/>
                </a:ln>
                <a:solidFill>
                  <a:schemeClr val="tx1"/>
                </a:solidFill>
                <a:effectLst/>
                <a:uLnTx/>
                <a:uFillTx/>
                <a:latin typeface="+mn-lt"/>
                <a:ea typeface="+mn-ea"/>
                <a:cs typeface="+mn-cs"/>
              </a:rPr>
              <a:t>常常聚焦于句子或段落</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kumimoji="0" lang="zh-CN" altLang="en-US" sz="2800" i="0" u="none" strike="noStrike" kern="1200" cap="none" spc="0" normalizeH="0" baseline="0" noProof="0" dirty="0">
                <a:ln>
                  <a:noFill/>
                </a:ln>
                <a:solidFill>
                  <a:srgbClr val="0000FF"/>
                </a:solidFill>
                <a:effectLst/>
                <a:uLnTx/>
                <a:uFillTx/>
                <a:latin typeface="+mn-lt"/>
                <a:ea typeface="+mn-ea"/>
                <a:cs typeface="+mn-cs"/>
              </a:rPr>
              <a:t>区分概念：</a:t>
            </a:r>
            <a:r>
              <a:rPr kumimoji="0" lang="zh-CN" altLang="zh-CN" sz="2800" i="0" u="none" strike="noStrike" kern="1200" cap="none" spc="0" normalizeH="0" baseline="0" noProof="0" dirty="0">
                <a:ln>
                  <a:noFill/>
                </a:ln>
                <a:solidFill>
                  <a:srgbClr val="0000FF"/>
                </a:solidFill>
                <a:effectLst/>
                <a:uLnTx/>
                <a:uFillTx/>
                <a:latin typeface="+mn-lt"/>
                <a:ea typeface="+mn-ea"/>
                <a:cs typeface="+mn-cs"/>
              </a:rPr>
              <a:t>表达方式</a:t>
            </a:r>
            <a:r>
              <a:rPr kumimoji="0" lang="zh-CN" altLang="en-US" sz="2800" i="0" u="none" strike="noStrike" kern="1200" cap="none" spc="0" normalizeH="0" baseline="0" noProof="0" dirty="0">
                <a:ln>
                  <a:noFill/>
                </a:ln>
                <a:solidFill>
                  <a:srgbClr val="0000FF"/>
                </a:solidFill>
                <a:effectLst/>
                <a:uLnTx/>
                <a:uFillTx/>
                <a:latin typeface="+mn-lt"/>
                <a:ea typeface="+mn-ea"/>
                <a:cs typeface="+mn-cs"/>
              </a:rPr>
              <a:t>、</a:t>
            </a:r>
            <a:r>
              <a:rPr kumimoji="0" lang="zh-CN" altLang="zh-CN" sz="2800" i="0" u="none" strike="noStrike" kern="1200" cap="none" spc="0" normalizeH="0" baseline="0" noProof="0" dirty="0">
                <a:ln>
                  <a:noFill/>
                </a:ln>
                <a:solidFill>
                  <a:srgbClr val="0000FF"/>
                </a:solidFill>
                <a:effectLst/>
                <a:uLnTx/>
                <a:uFillTx/>
                <a:latin typeface="+mn-lt"/>
                <a:ea typeface="+mn-ea"/>
                <a:cs typeface="+mn-cs"/>
              </a:rPr>
              <a:t>修辞</a:t>
            </a:r>
            <a:r>
              <a:rPr lang="zh-CN" altLang="zh-CN" sz="2800" dirty="0">
                <a:solidFill>
                  <a:srgbClr val="0000FF"/>
                </a:solidFill>
                <a:latin typeface="+mn-lt"/>
                <a:ea typeface="+mn-ea"/>
              </a:rPr>
              <a:t>手法</a:t>
            </a:r>
            <a:r>
              <a:rPr lang="zh-CN" altLang="en-US" sz="2800" dirty="0">
                <a:solidFill>
                  <a:srgbClr val="0000FF"/>
                </a:solidFill>
                <a:latin typeface="+mn-lt"/>
                <a:ea typeface="+mn-ea"/>
              </a:rPr>
              <a:t>、</a:t>
            </a:r>
            <a:r>
              <a:rPr lang="zh-CN" altLang="zh-CN" sz="2800" dirty="0">
                <a:solidFill>
                  <a:srgbClr val="0000FF"/>
                </a:solidFill>
                <a:latin typeface="+mn-lt"/>
                <a:ea typeface="+mn-ea"/>
              </a:rPr>
              <a:t>表现手法 </a:t>
            </a:r>
            <a:endParaRPr kumimoji="0" lang="zh-CN" altLang="zh-CN" sz="2800" i="0" u="none" strike="noStrike" kern="1200" cap="none" spc="0" normalizeH="0" baseline="0" noProof="0" dirty="0">
              <a:ln>
                <a:noFill/>
              </a:ln>
              <a:solidFill>
                <a:srgbClr val="0000FF"/>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1" i="0" u="none" strike="noStrike" kern="1200" cap="none" spc="0" normalizeH="0" baseline="0" noProof="0" dirty="0">
                <a:ln>
                  <a:noFill/>
                </a:ln>
                <a:solidFill>
                  <a:schemeClr val="tx1"/>
                </a:solidFill>
                <a:effectLst/>
                <a:uLnTx/>
                <a:uFillTx/>
                <a:latin typeface="+mn-lt"/>
                <a:ea typeface="+mn-ea"/>
                <a:cs typeface="+mn-cs"/>
              </a:rPr>
              <a:t>表现手法</a:t>
            </a:r>
            <a:r>
              <a:rPr kumimoji="0" lang="zh-CN" altLang="en-US" sz="2800" b="1" i="0" u="none" strike="noStrike" kern="1200" cap="none" spc="0" normalizeH="0" baseline="0" dirty="0">
                <a:ln>
                  <a:noFill/>
                </a:ln>
                <a:solidFill>
                  <a:schemeClr val="tx1"/>
                </a:solidFill>
                <a:effectLst/>
                <a:uLnTx/>
                <a:uFillTx/>
                <a:latin typeface="+mn-lt"/>
                <a:ea typeface="+mn-ea"/>
                <a:cs typeface="+mn-cs"/>
              </a:rPr>
              <a:t>：</a:t>
            </a:r>
            <a:endParaRPr kumimoji="0" lang="en-US" altLang="zh-CN" sz="2800" b="1" i="0" u="none" strike="noStrike" kern="1200" cap="none" spc="0" normalizeH="0" baseline="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i="0" u="none" strike="noStrike" kern="1200" cap="none" spc="0" normalizeH="0" baseline="0" noProof="0" dirty="0">
                <a:ln>
                  <a:noFill/>
                </a:ln>
                <a:solidFill>
                  <a:schemeClr val="tx1"/>
                </a:solidFill>
                <a:effectLst/>
                <a:uLnTx/>
                <a:uFillTx/>
                <a:latin typeface="+mn-lt"/>
                <a:ea typeface="+mn-ea"/>
                <a:cs typeface="+mn-cs"/>
              </a:rPr>
              <a:t>也叫写作方法，是指在文学创作中塑造形象、反映生活所运用的各种具体方法和技巧。</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kumimoji="0" lang="zh-CN" altLang="zh-CN" sz="2800" i="0" u="none" strike="noStrike" kern="1200" cap="none" spc="0" normalizeH="0" baseline="0" noProof="0" dirty="0">
                <a:ln>
                  <a:noFill/>
                </a:ln>
                <a:solidFill>
                  <a:schemeClr val="tx1"/>
                </a:solidFill>
                <a:effectLst/>
                <a:uLnTx/>
                <a:uFillTx/>
                <a:latin typeface="+mn-lt"/>
                <a:ea typeface="+mn-ea"/>
                <a:cs typeface="+mn-cs"/>
              </a:rPr>
              <a:t>对比、托物言志（</a:t>
            </a:r>
            <a:r>
              <a:rPr kumimoji="0" lang="zh-CN" altLang="en-US" sz="2800" i="0" u="none" strike="noStrike" kern="1200" cap="none" spc="0" normalizeH="0" baseline="0" noProof="0" dirty="0">
                <a:ln>
                  <a:noFill/>
                </a:ln>
                <a:solidFill>
                  <a:schemeClr val="tx1"/>
                </a:solidFill>
                <a:effectLst/>
                <a:uLnTx/>
                <a:uFillTx/>
                <a:latin typeface="+mn-lt"/>
                <a:ea typeface="+mn-ea"/>
                <a:cs typeface="+mn-cs"/>
              </a:rPr>
              <a:t>借</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物喻人）、欲扬先抑、衬托（烘托）、夸张</a:t>
            </a:r>
            <a:r>
              <a:rPr kumimoji="0" lang="zh-CN" altLang="en-US" sz="2800" i="0" u="none" strike="noStrike" kern="1200" cap="none" spc="0" normalizeH="0" baseline="0" noProof="0" dirty="0">
                <a:ln>
                  <a:noFill/>
                </a:ln>
                <a:solidFill>
                  <a:schemeClr val="tx1"/>
                </a:solidFill>
                <a:effectLst/>
                <a:uLnTx/>
                <a:uFillTx/>
                <a:latin typeface="+mn-lt"/>
                <a:ea typeface="+mn-ea"/>
                <a:cs typeface="+mn-cs"/>
              </a:rPr>
              <a:t>、</a:t>
            </a:r>
            <a:r>
              <a:rPr lang="zh-CN" altLang="zh-CN" sz="2800" dirty="0">
                <a:latin typeface="+mn-lt"/>
                <a:ea typeface="+mn-ea"/>
              </a:rPr>
              <a:t>讽刺、反讽、借景</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抒情</a:t>
            </a:r>
            <a:r>
              <a:rPr lang="zh-CN" altLang="zh-CN" sz="2800" dirty="0">
                <a:latin typeface="+mn-lt"/>
                <a:ea typeface="+mn-ea"/>
              </a:rPr>
              <a:t>、情景交融</a:t>
            </a:r>
            <a:r>
              <a:rPr lang="zh-CN" altLang="en-US" sz="2800" dirty="0">
                <a:latin typeface="+mn-lt"/>
                <a:ea typeface="+mn-ea"/>
              </a:rPr>
              <a:t>、</a:t>
            </a:r>
            <a:r>
              <a:rPr lang="zh-CN" altLang="zh-CN" sz="2800" dirty="0">
                <a:latin typeface="+mn-lt"/>
                <a:ea typeface="+mn-ea"/>
              </a:rPr>
              <a:t>前后</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照应</a:t>
            </a:r>
            <a:r>
              <a:rPr lang="zh-CN" altLang="en-US" sz="2800" dirty="0">
                <a:latin typeface="+mn-lt"/>
                <a:ea typeface="+mn-ea"/>
              </a:rPr>
              <a:t>、</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想象、联想、象征，起兴</a:t>
            </a:r>
            <a:r>
              <a:rPr lang="zh-CN" altLang="en-US" sz="2800" dirty="0">
                <a:latin typeface="+mn-lt"/>
                <a:ea typeface="+mn-ea"/>
              </a:rPr>
              <a:t>、</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虚实结合、用典、借古讽今、动静结合、</a:t>
            </a:r>
            <a:r>
              <a:rPr kumimoji="0" lang="zh-CN" altLang="en-US" sz="2800" i="0" u="none" strike="noStrike" kern="1200" cap="none" spc="0" normalizeH="0" baseline="0" noProof="0" dirty="0">
                <a:ln>
                  <a:noFill/>
                </a:ln>
                <a:solidFill>
                  <a:schemeClr val="tx1"/>
                </a:solidFill>
                <a:effectLst/>
                <a:uLnTx/>
                <a:uFillTx/>
                <a:latin typeface="+mn-lt"/>
                <a:ea typeface="+mn-ea"/>
                <a:cs typeface="+mn-cs"/>
              </a:rPr>
              <a:t>点面结合、</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以小见大、开门见山等</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en-US" sz="2800" dirty="0">
                <a:latin typeface="+mn-lt"/>
                <a:ea typeface="+mn-ea"/>
              </a:rPr>
              <a:t>具体答题中问到</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表现手法可以回答修辞手法</a:t>
            </a:r>
            <a:r>
              <a:rPr kumimoji="0" lang="zh-CN" altLang="en-US" sz="2800" i="0" u="none" strike="noStrike" kern="1200" cap="none" spc="0" normalizeH="0" baseline="0" noProof="0" dirty="0">
                <a:ln>
                  <a:noFill/>
                </a:ln>
                <a:solidFill>
                  <a:schemeClr val="tx1"/>
                </a:solidFill>
                <a:effectLst/>
                <a:uLnTx/>
                <a:uFillTx/>
                <a:latin typeface="+mn-lt"/>
                <a:ea typeface="+mn-ea"/>
                <a:cs typeface="+mn-cs"/>
              </a:rPr>
              <a:t>或</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表达方式</a:t>
            </a:r>
            <a:r>
              <a:rPr kumimoji="0" lang="zh-CN" altLang="en-US" sz="2800" i="0" u="none" strike="noStrike" kern="1200" cap="none" spc="0" normalizeH="0" baseline="0" noProof="0" dirty="0">
                <a:ln>
                  <a:noFill/>
                </a:ln>
                <a:solidFill>
                  <a:schemeClr val="tx1"/>
                </a:solidFill>
                <a:effectLst/>
                <a:uLnTx/>
                <a:uFillTx/>
                <a:latin typeface="+mn-lt"/>
                <a:ea typeface="+mn-ea"/>
                <a:cs typeface="+mn-cs"/>
              </a:rPr>
              <a:t>，并无严格区别</a:t>
            </a:r>
            <a:endParaRPr kumimoji="0" lang="zh-CN" altLang="zh-CN" sz="2800" i="0" u="none" strike="noStrike" kern="1200" cap="none" spc="0" normalizeH="0" baseline="0" noProof="0" dirty="0">
              <a:ln>
                <a:noFill/>
              </a:ln>
              <a:solidFill>
                <a:schemeClr val="tx1"/>
              </a:solidFill>
              <a:effectLst/>
              <a:uLnTx/>
              <a:uFillTx/>
              <a:latin typeface="+mn-lt"/>
              <a:ea typeface="+mn-ea"/>
              <a:cs typeface="+mn-cs"/>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kumimoji="0" lang="en-US" altLang="zh-CN" sz="2800" i="0" u="none" strike="noStrike" kern="1200" cap="none" spc="0" normalizeH="0" baseline="0" noProof="0" dirty="0">
                <a:ln>
                  <a:noFill/>
                </a:ln>
                <a:solidFill>
                  <a:schemeClr val="tx1"/>
                </a:solidFill>
                <a:effectLst/>
                <a:uLnTx/>
                <a:uFillTx/>
                <a:latin typeface="+mn-lt"/>
                <a:ea typeface="+mn-ea"/>
                <a:cs typeface="+mn-cs"/>
              </a:rPr>
              <a:t> </a:t>
            </a:r>
            <a:r>
              <a:rPr lang="zh-CN" altLang="zh-CN" sz="2800" dirty="0">
                <a:latin typeface="+mn-lt"/>
                <a:ea typeface="+mn-ea"/>
              </a:rPr>
              <a:t>参考零</a:t>
            </a:r>
            <a:r>
              <a:rPr lang="zh-CN" altLang="zh-CN" sz="3000" dirty="0">
                <a:latin typeface="+mn-ea"/>
                <a:ea typeface="+mn-ea"/>
              </a:rPr>
              <a:t>距离</a:t>
            </a:r>
            <a:r>
              <a:rPr lang="en-US" altLang="zh-CN" sz="3000" dirty="0">
                <a:latin typeface="+mn-ea"/>
                <a:ea typeface="+mn-ea"/>
              </a:rPr>
              <a:t>p170</a:t>
            </a:r>
            <a:endParaRPr lang="zh-CN" altLang="zh-CN" sz="3000" dirty="0">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zh-CN" sz="28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txBox="1">
            <a:spLocks/>
          </p:cNvSpPr>
          <p:nvPr/>
        </p:nvSpPr>
        <p:spPr>
          <a:xfrm>
            <a:off x="838200" y="1228576"/>
            <a:ext cx="10515600" cy="6011320"/>
          </a:xfrm>
          <a:prstGeom prst="rect">
            <a:avLst/>
          </a:prstGeom>
        </p:spPr>
        <p:txBody>
          <a:bodyPr>
            <a:normAutofit/>
          </a:bodyPr>
          <a:lstStyle/>
          <a:p>
            <a:pPr marL="228600" indent="-228600" eaLnBrk="1" fontAlgn="auto" hangingPunct="1">
              <a:lnSpc>
                <a:spcPct val="90000"/>
              </a:lnSpc>
              <a:spcBef>
                <a:spcPts val="1000"/>
              </a:spcBef>
              <a:spcAft>
                <a:spcPts val="0"/>
              </a:spcAft>
              <a:buFont typeface="Arial" panose="020B0604020202020204" pitchFamily="34" charset="0"/>
              <a:buChar char="•"/>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普陀一模 海水荡漾</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en-US" sz="2000" u="sng" dirty="0">
                <a:latin typeface="楷体" panose="02010609060101010101" pitchFamily="49" charset="-122"/>
                <a:ea typeface="楷体" panose="02010609060101010101" pitchFamily="49" charset="-122"/>
              </a:rPr>
              <a:t>⑫</a:t>
            </a:r>
            <a:r>
              <a:rPr lang="zh-CN" altLang="en-US" sz="2000" b="1" u="sng" dirty="0">
                <a:solidFill>
                  <a:srgbClr val="FF0000"/>
                </a:solidFill>
                <a:latin typeface="楷体" panose="02010609060101010101" pitchFamily="49" charset="-122"/>
                <a:ea typeface="楷体" panose="02010609060101010101" pitchFamily="49" charset="-122"/>
              </a:rPr>
              <a:t>有时候想</a:t>
            </a:r>
            <a:r>
              <a:rPr lang="zh-CN" altLang="en-US" sz="2000" u="sng" dirty="0">
                <a:solidFill>
                  <a:srgbClr val="FF0000"/>
                </a:solidFill>
                <a:latin typeface="楷体" panose="02010609060101010101" pitchFamily="49" charset="-122"/>
                <a:ea typeface="楷体" panose="02010609060101010101" pitchFamily="49" charset="-122"/>
              </a:rPr>
              <a:t>，</a:t>
            </a:r>
            <a:r>
              <a:rPr lang="zh-CN" altLang="en-US" sz="2000" u="sng" dirty="0">
                <a:latin typeface="楷体" panose="02010609060101010101" pitchFamily="49" charset="-122"/>
                <a:ea typeface="楷体" panose="02010609060101010101" pitchFamily="49" charset="-122"/>
              </a:rPr>
              <a:t>航行中的船若能于海面上留痕，或者是那一道道相望的目光有迹可循，就能发现指定任何一个时刻，这些沉浮于海水之中的岛屿们，周身都有无数的线条延伸向海天苍茫。毎一条虚无缥缈的线索端点都维系着实实在在的一条船，整条船上的人又反过来维系着岛上的一个个家。天涯海角与万家灯火，千百年下来，都是这样对应着、牵挂着。</a:t>
            </a:r>
            <a:endParaRPr lang="en-US" altLang="zh-CN" sz="2000" u="sng" dirty="0">
              <a:latin typeface="楷体" panose="02010609060101010101" pitchFamily="49" charset="-122"/>
              <a:ea typeface="楷体" panose="02010609060101010101" pitchFamily="49" charset="-122"/>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华光标题宋_CNKI" panose="02000500000000000000" pitchFamily="2" charset="-122"/>
                <a:ea typeface="华光标题宋_CNKI" panose="02000500000000000000" pitchFamily="2" charset="-122"/>
              </a:rPr>
              <a:t>10.从表现手法的角度赏析第⑫段。</a:t>
            </a:r>
            <a:r>
              <a:rPr lang="zh-CN" altLang="en-US" sz="2400" dirty="0">
                <a:latin typeface="华光标题宋_CNKI" panose="02000500000000000000" pitchFamily="2" charset="-122"/>
                <a:ea typeface="华光标题宋_CNKI" panose="02000500000000000000" pitchFamily="2" charset="-122"/>
              </a:rPr>
              <a:t>（</a:t>
            </a:r>
            <a:r>
              <a:rPr lang="zh-CN" altLang="zh-CN" sz="2400" dirty="0">
                <a:latin typeface="华光标题宋_CNKI" panose="02000500000000000000" pitchFamily="2" charset="-122"/>
                <a:ea typeface="华光标题宋_CNKI" panose="02000500000000000000" pitchFamily="2" charset="-122"/>
              </a:rPr>
              <a:t>4分</a:t>
            </a:r>
            <a:r>
              <a:rPr lang="zh-CN" altLang="en-US" sz="2400" dirty="0">
                <a:latin typeface="华光标题宋_CNKI" panose="02000500000000000000" pitchFamily="2" charset="-122"/>
                <a:ea typeface="华光标题宋_CNKI" panose="02000500000000000000" pitchFamily="2" charset="-122"/>
              </a:rPr>
              <a:t>）</a:t>
            </a:r>
            <a:r>
              <a:rPr lang="zh-CN" altLang="zh-CN" sz="2400" dirty="0">
                <a:latin typeface="华光标题宋_CNKI" panose="02000500000000000000" pitchFamily="2" charset="-122"/>
                <a:ea typeface="华光标题宋_CNKI" panose="02000500000000000000" pitchFamily="2" charset="-122"/>
              </a:rPr>
              <a:t>III.4</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mn-ea"/>
                <a:ea typeface="+mn-ea"/>
              </a:rPr>
              <a:t>这段</a:t>
            </a:r>
            <a:r>
              <a:rPr lang="zh-CN" altLang="zh-CN" sz="2400" b="1" u="sng" dirty="0">
                <a:latin typeface="+mn-ea"/>
                <a:ea typeface="+mn-ea"/>
              </a:rPr>
              <a:t>想象</a:t>
            </a:r>
            <a:r>
              <a:rPr lang="zh-CN" altLang="zh-CN" sz="2400" dirty="0">
                <a:latin typeface="+mn-ea"/>
                <a:ea typeface="+mn-ea"/>
              </a:rPr>
              <a:t>海面上航行中的船留痕、虚空中亲人遥遥相望的光显迹，使无形的形象化，短暂的永恒化；</a:t>
            </a:r>
            <a:r>
              <a:rPr lang="zh-CN" altLang="en-US" sz="2400" b="1" dirty="0">
                <a:solidFill>
                  <a:srgbClr val="FF0000"/>
                </a:solidFill>
                <a:latin typeface="+mn-ea"/>
                <a:ea typeface="+mn-ea"/>
              </a:rPr>
              <a:t>（内容）</a:t>
            </a:r>
            <a:endParaRPr lang="zh-CN" altLang="zh-CN" sz="2400" b="1" dirty="0">
              <a:solidFill>
                <a:srgbClr val="FF0000"/>
              </a:solidFill>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mn-ea"/>
                <a:ea typeface="+mn-ea"/>
              </a:rPr>
              <a:t>在上一段</a:t>
            </a:r>
            <a:r>
              <a:rPr lang="ar-SA" altLang="zh-CN" sz="2400" dirty="0">
                <a:latin typeface="+mn-ea"/>
                <a:ea typeface="+mn-ea"/>
              </a:rPr>
              <a:t>“</a:t>
            </a:r>
            <a:r>
              <a:rPr lang="zh-CN" altLang="zh-CN" sz="2400" dirty="0">
                <a:latin typeface="+mn-ea"/>
                <a:ea typeface="+mn-ea"/>
              </a:rPr>
              <a:t>苍茫大海，一个小岛，一艘小船，一个摇晃的世界”画面描述的基础上，用航线、日光，将海、岛、船、人四者勾连在一起，</a:t>
            </a:r>
            <a:r>
              <a:rPr lang="zh-CN" altLang="zh-CN" sz="2400" u="sng" dirty="0">
                <a:latin typeface="+mn-ea"/>
                <a:ea typeface="+mn-ea"/>
              </a:rPr>
              <a:t>以无数线条的延伸和对应展现渔民航行之远和亲人牵挂之深；</a:t>
            </a:r>
            <a:r>
              <a:rPr lang="zh-CN" altLang="en-US" sz="2400" b="1" dirty="0">
                <a:solidFill>
                  <a:srgbClr val="FF0000"/>
                </a:solidFill>
                <a:latin typeface="+mn-ea"/>
                <a:ea typeface="+mn-ea"/>
              </a:rPr>
              <a:t>（结构</a:t>
            </a:r>
            <a:r>
              <a:rPr lang="en-US" altLang="zh-CN" sz="2400" b="1" dirty="0">
                <a:solidFill>
                  <a:srgbClr val="FF0000"/>
                </a:solidFill>
                <a:latin typeface="+mn-ea"/>
                <a:ea typeface="+mn-ea"/>
              </a:rPr>
              <a:t>+</a:t>
            </a:r>
            <a:r>
              <a:rPr lang="zh-CN" altLang="en-US" sz="2400" b="1" dirty="0">
                <a:solidFill>
                  <a:srgbClr val="FF0000"/>
                </a:solidFill>
                <a:latin typeface="+mn-ea"/>
                <a:ea typeface="+mn-ea"/>
              </a:rPr>
              <a:t>渔民特点）</a:t>
            </a:r>
            <a:endParaRPr lang="zh-CN" altLang="zh-CN" sz="2400" b="1" dirty="0">
              <a:solidFill>
                <a:srgbClr val="FF0000"/>
              </a:solidFill>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mn-ea"/>
                <a:ea typeface="+mn-ea"/>
              </a:rPr>
              <a:t>形成一幅具有象征意味的图景，浓缩凝聚了世世代代无数渔家的命运和期冀，生动地表现出他们彼此的牵挂是生活信念和人生力量的支撑，</a:t>
            </a:r>
            <a:r>
              <a:rPr lang="zh-CN" altLang="en-US" sz="2400" b="1" dirty="0">
                <a:solidFill>
                  <a:srgbClr val="FF0000"/>
                </a:solidFill>
                <a:latin typeface="+mn-ea"/>
                <a:ea typeface="+mn-ea"/>
              </a:rPr>
              <a:t>（主旨）</a:t>
            </a:r>
            <a:endParaRPr lang="zh-CN" altLang="zh-CN" sz="2400" dirty="0">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mn-ea"/>
                <a:ea typeface="+mn-ea"/>
              </a:rPr>
              <a:t>虚实相生，拓宽时空，深化了意境。</a:t>
            </a:r>
            <a:r>
              <a:rPr lang="zh-CN" altLang="en-US" sz="2400" b="1" dirty="0">
                <a:solidFill>
                  <a:srgbClr val="FF0000"/>
                </a:solidFill>
                <a:latin typeface="+mn-ea"/>
                <a:ea typeface="+mn-ea"/>
              </a:rPr>
              <a:t>（效果）</a:t>
            </a:r>
            <a:endParaRPr lang="zh-CN" altLang="zh-CN" sz="2400" dirty="0">
              <a:latin typeface="+mn-ea"/>
              <a:ea typeface="+mn-ea"/>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endParaRPr lang="zh-CN" altLang="zh-CN" sz="2400" dirty="0">
              <a:latin typeface="+mn-ea"/>
              <a:ea typeface="+mn-ea"/>
            </a:endParaRPr>
          </a:p>
        </p:txBody>
      </p:sp>
      <p:sp>
        <p:nvSpPr>
          <p:cNvPr id="5" name="标题 1"/>
          <p:cNvSpPr txBox="1">
            <a:spLocks/>
          </p:cNvSpPr>
          <p:nvPr/>
        </p:nvSpPr>
        <p:spPr>
          <a:xfrm>
            <a:off x="838200" y="365125"/>
            <a:ext cx="10515600" cy="1325563"/>
          </a:xfrm>
          <a:prstGeom prst="rect">
            <a:avLst/>
          </a:prstGeom>
        </p:spPr>
        <p:txBody>
          <a:bodyPr>
            <a:normAutofit/>
          </a:bodyPr>
          <a:lstStyle/>
          <a:p>
            <a:pPr lvl="0" eaLnBrk="1" fontAlgn="auto" hangingPunct="1">
              <a:lnSpc>
                <a:spcPct val="90000"/>
              </a:lnSpc>
              <a:spcAft>
                <a:spcPts val="0"/>
              </a:spcAf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3.4</a:t>
            </a:r>
            <a:r>
              <a:rPr lang="zh-CN" altLang="zh-CN" sz="4400" b="1" dirty="0">
                <a:latin typeface="方正姚体" pitchFamily="2" charset="-122"/>
                <a:ea typeface="方正姚体" pitchFamily="2" charset="-122"/>
              </a:rPr>
              <a:t>表现手法及其表达效果</a:t>
            </a:r>
            <a:endParaRPr kumimoji="0" lang="zh-CN" altLang="en-US" sz="4400" b="0" i="0" u="none" strike="noStrike" kern="1200" cap="none" spc="0" normalizeH="0" baseline="0" noProof="0" dirty="0">
              <a:ln>
                <a:noFill/>
              </a:ln>
              <a:solidFill>
                <a:schemeClr val="tx1"/>
              </a:solidFill>
              <a:effectLst/>
              <a:uLnTx/>
              <a:uFillTx/>
              <a:latin typeface="方正姚体" pitchFamily="2" charset="-122"/>
              <a:ea typeface="方正姚体" pitchFamily="2" charset="-122"/>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389120" y="3411645"/>
            <a:ext cx="3667225" cy="245014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文章主旨：</a:t>
            </a:r>
            <a:endParaRPr lang="en-US" altLang="zh-CN" dirty="0"/>
          </a:p>
          <a:p>
            <a:pPr algn="ctr"/>
            <a:r>
              <a:rPr lang="zh-CN" altLang="en-US" dirty="0">
                <a:latin typeface="+mn-ea"/>
              </a:rPr>
              <a:t>世代</a:t>
            </a:r>
            <a:r>
              <a:rPr lang="zh-CN" altLang="zh-CN" dirty="0">
                <a:latin typeface="+mn-ea"/>
              </a:rPr>
              <a:t>渔家的命运和期冀</a:t>
            </a:r>
            <a:endParaRPr lang="en-US" altLang="zh-CN" dirty="0">
              <a:latin typeface="+mn-ea"/>
            </a:endParaRPr>
          </a:p>
          <a:p>
            <a:pPr algn="ctr"/>
            <a:r>
              <a:rPr lang="zh-CN" altLang="zh-CN" dirty="0">
                <a:latin typeface="+mn-ea"/>
              </a:rPr>
              <a:t>牵挂</a:t>
            </a:r>
            <a:r>
              <a:rPr lang="zh-CN" altLang="en-US" dirty="0">
                <a:latin typeface="+mn-ea"/>
              </a:rPr>
              <a:t>带来</a:t>
            </a:r>
            <a:r>
              <a:rPr lang="zh-CN" altLang="zh-CN" dirty="0">
                <a:latin typeface="+mn-ea"/>
              </a:rPr>
              <a:t>信念</a:t>
            </a:r>
            <a:r>
              <a:rPr lang="zh-CN" altLang="en-US" dirty="0">
                <a:latin typeface="+mn-ea"/>
              </a:rPr>
              <a:t>与</a:t>
            </a:r>
            <a:r>
              <a:rPr lang="zh-CN" altLang="zh-CN" dirty="0">
                <a:latin typeface="+mn-ea"/>
              </a:rPr>
              <a:t>支撑</a:t>
            </a:r>
            <a:endParaRPr lang="en-US" altLang="zh-CN" dirty="0"/>
          </a:p>
        </p:txBody>
      </p:sp>
      <p:cxnSp>
        <p:nvCxnSpPr>
          <p:cNvPr id="3" name="直接箭头连接符 2"/>
          <p:cNvCxnSpPr>
            <a:stCxn id="6" idx="2"/>
            <a:endCxn id="2" idx="5"/>
          </p:cNvCxnSpPr>
          <p:nvPr/>
        </p:nvCxnSpPr>
        <p:spPr>
          <a:xfrm flipH="1" flipV="1">
            <a:off x="7519292" y="5502971"/>
            <a:ext cx="743178" cy="240365"/>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3"/>
          </p:cNvCxnSpPr>
          <p:nvPr/>
        </p:nvCxnSpPr>
        <p:spPr>
          <a:xfrm flipV="1">
            <a:off x="4038001" y="5502971"/>
            <a:ext cx="888172" cy="2195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7" idx="4"/>
            <a:endCxn id="2" idx="0"/>
          </p:cNvCxnSpPr>
          <p:nvPr/>
        </p:nvCxnSpPr>
        <p:spPr>
          <a:xfrm>
            <a:off x="6217491" y="2936466"/>
            <a:ext cx="5242" cy="475179"/>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6" name="椭圆 5"/>
          <p:cNvSpPr/>
          <p:nvPr/>
        </p:nvSpPr>
        <p:spPr>
          <a:xfrm>
            <a:off x="8262470" y="4987252"/>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537304" y="1136266"/>
            <a:ext cx="3360373"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latin typeface="+mn-ea"/>
              </a:rPr>
              <a:t>渔民特点：</a:t>
            </a:r>
            <a:endParaRPr lang="en-US" altLang="zh-CN" dirty="0">
              <a:latin typeface="+mn-ea"/>
            </a:endParaRPr>
          </a:p>
          <a:p>
            <a:pPr algn="ctr"/>
            <a:r>
              <a:rPr lang="zh-CN" altLang="en-US" dirty="0">
                <a:latin typeface="+mn-ea"/>
              </a:rPr>
              <a:t>孤身远航</a:t>
            </a:r>
            <a:endParaRPr lang="en-US" altLang="zh-CN" dirty="0">
              <a:latin typeface="+mn-ea"/>
            </a:endParaRPr>
          </a:p>
          <a:p>
            <a:pPr algn="ctr"/>
            <a:r>
              <a:rPr lang="zh-CN" altLang="en-US" dirty="0">
                <a:latin typeface="+mn-ea"/>
              </a:rPr>
              <a:t>被亲人牵挂</a:t>
            </a:r>
            <a:endParaRPr lang="en-US" altLang="zh-CN" dirty="0">
              <a:latin typeface="+mn-ea"/>
            </a:endParaRPr>
          </a:p>
        </p:txBody>
      </p:sp>
      <p:cxnSp>
        <p:nvCxnSpPr>
          <p:cNvPr id="8" name="直接箭头连接符 7"/>
          <p:cNvCxnSpPr>
            <a:stCxn id="7" idx="5"/>
            <a:endCxn id="6" idx="1"/>
          </p:cNvCxnSpPr>
          <p:nvPr/>
        </p:nvCxnSpPr>
        <p:spPr>
          <a:xfrm>
            <a:off x="7405561" y="2672833"/>
            <a:ext cx="1236541" cy="2535871"/>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a:off x="3501681" y="6277968"/>
            <a:ext cx="5140421" cy="801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572231" y="488194"/>
            <a:ext cx="3264363" cy="30963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ltLang="zh-CN" dirty="0"/>
          </a:p>
          <a:p>
            <a:pPr algn="ctr"/>
            <a:endParaRPr lang="en-US" altLang="zh-CN" dirty="0"/>
          </a:p>
          <a:p>
            <a:pPr algn="ctr"/>
            <a:r>
              <a:rPr lang="zh-CN" altLang="en-US" dirty="0"/>
              <a:t>内容概括：</a:t>
            </a:r>
            <a:endParaRPr lang="en-US" altLang="zh-CN" dirty="0"/>
          </a:p>
          <a:p>
            <a:pPr algn="ctr"/>
            <a:r>
              <a:rPr lang="zh-CN" altLang="zh-CN" dirty="0">
                <a:solidFill>
                  <a:srgbClr val="FF0000"/>
                </a:solidFill>
                <a:latin typeface="+mn-ea"/>
              </a:rPr>
              <a:t>想象</a:t>
            </a:r>
            <a:r>
              <a:rPr lang="zh-CN" altLang="zh-CN" dirty="0">
                <a:latin typeface="+mn-ea"/>
              </a:rPr>
              <a:t>海面上航行中的船留痕、虚空中亲人遥遥相望的光显迹</a:t>
            </a:r>
            <a:r>
              <a:rPr lang="zh-CN" altLang="en-US" dirty="0">
                <a:latin typeface="+mn-ea"/>
              </a:rPr>
              <a:t>，将所有物象连接起来</a:t>
            </a:r>
            <a:endParaRPr lang="en-US" altLang="zh-CN" dirty="0"/>
          </a:p>
          <a:p>
            <a:pPr algn="ctr"/>
            <a:endParaRPr lang="en-US" altLang="zh-CN" dirty="0"/>
          </a:p>
        </p:txBody>
      </p:sp>
      <p:sp>
        <p:nvSpPr>
          <p:cNvPr id="12" name="椭圆 11"/>
          <p:cNvSpPr/>
          <p:nvPr/>
        </p:nvSpPr>
        <p:spPr>
          <a:xfrm>
            <a:off x="8454491" y="488194"/>
            <a:ext cx="3264363" cy="30963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语言：</a:t>
            </a:r>
            <a:endParaRPr lang="en-US" altLang="zh-CN" dirty="0"/>
          </a:p>
          <a:p>
            <a:pPr algn="ctr"/>
            <a:r>
              <a:rPr lang="zh-CN" altLang="en-US" dirty="0"/>
              <a:t>表现手法</a:t>
            </a:r>
            <a:endParaRPr lang="en-US" altLang="zh-CN" dirty="0"/>
          </a:p>
          <a:p>
            <a:pPr algn="ctr"/>
            <a:r>
              <a:rPr lang="zh-CN" altLang="en-US" dirty="0"/>
              <a:t>（虚实相生、想象）</a:t>
            </a:r>
            <a:endParaRPr lang="en-US" altLang="zh-CN" dirty="0"/>
          </a:p>
          <a:p>
            <a:pPr algn="ctr"/>
            <a:r>
              <a:rPr lang="zh-CN" altLang="en-US" dirty="0"/>
              <a:t>象征意味</a:t>
            </a:r>
            <a:endParaRPr lang="en-US" altLang="zh-CN" dirty="0"/>
          </a:p>
          <a:p>
            <a:pPr algn="ctr"/>
            <a:r>
              <a:rPr lang="zh-CN" altLang="en-US" dirty="0"/>
              <a:t>意境深厚</a:t>
            </a:r>
          </a:p>
        </p:txBody>
      </p:sp>
      <p:sp>
        <p:nvSpPr>
          <p:cNvPr id="13" name="椭圆 12"/>
          <p:cNvSpPr/>
          <p:nvPr/>
        </p:nvSpPr>
        <p:spPr>
          <a:xfrm>
            <a:off x="375781" y="4448634"/>
            <a:ext cx="3662220" cy="215258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结构与情节：</a:t>
            </a:r>
            <a:endParaRPr lang="en-US" altLang="zh-CN" dirty="0"/>
          </a:p>
          <a:p>
            <a:pPr algn="ctr"/>
            <a:r>
              <a:rPr lang="zh-CN" altLang="en-US" dirty="0">
                <a:latin typeface="+mn-ea"/>
              </a:rPr>
              <a:t>呼应</a:t>
            </a:r>
            <a:r>
              <a:rPr lang="zh-CN" altLang="zh-CN" dirty="0">
                <a:latin typeface="+mn-ea"/>
              </a:rPr>
              <a:t>上一段</a:t>
            </a:r>
            <a:r>
              <a:rPr lang="ar-SA" altLang="zh-CN" dirty="0">
                <a:latin typeface="+mn-ea"/>
              </a:rPr>
              <a:t>“</a:t>
            </a:r>
            <a:r>
              <a:rPr lang="zh-CN" altLang="zh-CN" dirty="0">
                <a:latin typeface="+mn-ea"/>
              </a:rPr>
              <a:t>苍茫大海，一个小岛，一艘小船，一个摇晃的世界”</a:t>
            </a:r>
            <a:r>
              <a:rPr lang="zh-CN" altLang="en-US" dirty="0">
                <a:latin typeface="+mn-ea"/>
              </a:rPr>
              <a:t>的</a:t>
            </a:r>
            <a:r>
              <a:rPr lang="zh-CN" altLang="zh-CN" dirty="0">
                <a:latin typeface="+mn-ea"/>
              </a:rPr>
              <a:t>画面</a:t>
            </a:r>
            <a:r>
              <a:rPr lang="zh-CN" altLang="en-US" dirty="0">
                <a:latin typeface="+mn-ea"/>
              </a:rPr>
              <a:t>描写</a:t>
            </a:r>
            <a:endParaRPr lang="zh-CN" altLang="en-US" dirty="0"/>
          </a:p>
        </p:txBody>
      </p:sp>
      <p:cxnSp>
        <p:nvCxnSpPr>
          <p:cNvPr id="14" name="直接箭头连接符 13"/>
          <p:cNvCxnSpPr>
            <a:stCxn id="7" idx="3"/>
            <a:endCxn id="13" idx="7"/>
          </p:cNvCxnSpPr>
          <p:nvPr/>
        </p:nvCxnSpPr>
        <p:spPr>
          <a:xfrm flipH="1">
            <a:off x="3501681" y="2672833"/>
            <a:ext cx="1527739" cy="2091039"/>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5" name="直接箭头连接符 14"/>
          <p:cNvCxnSpPr>
            <a:stCxn id="10" idx="7"/>
            <a:endCxn id="12" idx="1"/>
          </p:cNvCxnSpPr>
          <p:nvPr/>
        </p:nvCxnSpPr>
        <p:spPr>
          <a:xfrm>
            <a:off x="3358539" y="941643"/>
            <a:ext cx="5574007" cy="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7" name="直接箭头连接符 16"/>
          <p:cNvCxnSpPr>
            <a:stCxn id="12" idx="2"/>
            <a:endCxn id="7" idx="6"/>
          </p:cNvCxnSpPr>
          <p:nvPr/>
        </p:nvCxnSpPr>
        <p:spPr>
          <a:xfrm flipH="1">
            <a:off x="7897677" y="2036366"/>
            <a:ext cx="556814" cy="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20" name="直接箭头连接符 19"/>
          <p:cNvCxnSpPr>
            <a:stCxn id="12" idx="4"/>
            <a:endCxn id="6" idx="0"/>
          </p:cNvCxnSpPr>
          <p:nvPr/>
        </p:nvCxnSpPr>
        <p:spPr>
          <a:xfrm flipH="1">
            <a:off x="9558614" y="3584538"/>
            <a:ext cx="528059" cy="1402714"/>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28" name="直接箭头连接符 27"/>
          <p:cNvCxnSpPr>
            <a:stCxn id="10" idx="4"/>
            <a:endCxn id="13" idx="0"/>
          </p:cNvCxnSpPr>
          <p:nvPr/>
        </p:nvCxnSpPr>
        <p:spPr>
          <a:xfrm>
            <a:off x="2204413" y="3584538"/>
            <a:ext cx="2478" cy="864096"/>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txBox="1">
            <a:spLocks/>
          </p:cNvSpPr>
          <p:nvPr/>
        </p:nvSpPr>
        <p:spPr>
          <a:xfrm>
            <a:off x="664508" y="1492138"/>
            <a:ext cx="11254965" cy="5769273"/>
          </a:xfrm>
          <a:prstGeom prst="rect">
            <a:avLst/>
          </a:prstGeom>
        </p:spPr>
        <p:txBody>
          <a:bodyPr>
            <a:no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闵行一模 山坡上的糖</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华光标题宋_CNKI" panose="02000500000000000000" pitchFamily="2" charset="-122"/>
                <a:ea typeface="华光标题宋_CNKI" panose="02000500000000000000" pitchFamily="2" charset="-122"/>
              </a:rPr>
              <a:t>8. 第③④段都写了孩子们观看大雁，但作者采用了两种不同的视角，试分析这样写的作用。（4分）III.4</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mn-ea"/>
                <a:ea typeface="+mn-ea"/>
              </a:rPr>
              <a:t>第③段采用孩子们的视角</a:t>
            </a:r>
            <a:r>
              <a:rPr lang="zh-CN" altLang="en-US" sz="2400" dirty="0">
                <a:latin typeface="+mn-ea"/>
                <a:ea typeface="+mn-ea"/>
              </a:rPr>
              <a:t>（类似第一人称）</a:t>
            </a:r>
            <a:r>
              <a:rPr lang="zh-CN" altLang="zh-CN" sz="2400" dirty="0">
                <a:latin typeface="+mn-ea"/>
                <a:ea typeface="+mn-ea"/>
              </a:rPr>
              <a:t>描写大雁，体现了孩子们观察的仔细</a:t>
            </a:r>
            <a:r>
              <a:rPr lang="zh-CN" altLang="en-US" sz="2400" dirty="0">
                <a:latin typeface="+mn-ea"/>
                <a:ea typeface="+mn-ea"/>
              </a:rPr>
              <a:t>；</a:t>
            </a:r>
            <a:r>
              <a:rPr lang="zh-CN" altLang="en-US" sz="2400" b="1" dirty="0">
                <a:solidFill>
                  <a:srgbClr val="FF0000"/>
                </a:solidFill>
                <a:latin typeface="+mn-ea"/>
                <a:ea typeface="+mn-ea"/>
              </a:rPr>
              <a:t>（内容）</a:t>
            </a:r>
            <a:endParaRPr lang="zh-CN" altLang="zh-CN" sz="2400" b="1" dirty="0">
              <a:solidFill>
                <a:srgbClr val="FF0000"/>
              </a:solidFill>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mn-ea"/>
                <a:ea typeface="+mn-ea"/>
              </a:rPr>
              <a:t>这样有利于写孩子们移情于雁，借大雁写出自己奔跑的感受和想象中飞翔的感受。</a:t>
            </a:r>
            <a:r>
              <a:rPr lang="zh-CN" altLang="en-US" sz="2400" b="1" dirty="0">
                <a:solidFill>
                  <a:srgbClr val="FF0000"/>
                </a:solidFill>
                <a:latin typeface="+mn-ea"/>
                <a:ea typeface="+mn-ea"/>
              </a:rPr>
              <a:t>（特点）</a:t>
            </a:r>
            <a:endParaRPr lang="en-US" altLang="zh-CN" sz="2400" b="1" dirty="0">
              <a:solidFill>
                <a:srgbClr val="FF0000"/>
              </a:solidFill>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en-US" sz="2000" u="sng" dirty="0">
                <a:latin typeface="楷体" panose="02010609060101010101" pitchFamily="49" charset="-122"/>
                <a:ea typeface="楷体" panose="02010609060101010101" pitchFamily="49" charset="-122"/>
              </a:rPr>
              <a:t>③到了秋末，天气渐渐变凉，大地上的草木由盛而衰，那些能吃的东西便开始退潮一样，从</a:t>
            </a:r>
            <a:r>
              <a:rPr lang="zh-CN" altLang="en-US" sz="2000" b="1" u="sng" dirty="0">
                <a:solidFill>
                  <a:srgbClr val="FF0000"/>
                </a:solidFill>
                <a:latin typeface="楷体" panose="02010609060101010101" pitchFamily="49" charset="-122"/>
                <a:ea typeface="楷体" panose="02010609060101010101" pitchFamily="49" charset="-122"/>
              </a:rPr>
              <a:t>我们</a:t>
            </a:r>
            <a:r>
              <a:rPr lang="zh-CN" altLang="en-US" sz="2000" u="sng" dirty="0">
                <a:latin typeface="楷体" panose="02010609060101010101" pitchFamily="49" charset="-122"/>
                <a:ea typeface="楷体" panose="02010609060101010101" pitchFamily="49" charset="-122"/>
              </a:rPr>
              <a:t>这些孩子的视野里消失了。这时，也正是大雁飞往南方的时候。这些个头很大的鸟儿，从</a:t>
            </a:r>
            <a:r>
              <a:rPr lang="zh-CN" altLang="en-US" sz="2000" b="1" u="sng" dirty="0">
                <a:solidFill>
                  <a:srgbClr val="FF0000"/>
                </a:solidFill>
                <a:latin typeface="楷体" panose="02010609060101010101" pitchFamily="49" charset="-122"/>
                <a:ea typeface="楷体" panose="02010609060101010101" pitchFamily="49" charset="-122"/>
              </a:rPr>
              <a:t>我们</a:t>
            </a:r>
            <a:r>
              <a:rPr lang="zh-CN" altLang="en-US" sz="2000" u="sng" dirty="0">
                <a:latin typeface="楷体" panose="02010609060101010101" pitchFamily="49" charset="-122"/>
                <a:ea typeface="楷体" panose="02010609060101010101" pitchFamily="49" charset="-122"/>
              </a:rPr>
              <a:t>头顶上一拨接着一拨地飞过。它们飞得很低，可以看清楚它们张开的喙。是的，它们张开着喙，不停地飞，这个样子，像极了在山坡上奔跑的孩子。</a:t>
            </a:r>
            <a:r>
              <a:rPr lang="zh-CN" altLang="en-US" sz="2000" b="1" u="sng" dirty="0">
                <a:solidFill>
                  <a:srgbClr val="FF0000"/>
                </a:solidFill>
                <a:latin typeface="楷体" panose="02010609060101010101" pitchFamily="49" charset="-122"/>
                <a:ea typeface="楷体" panose="02010609060101010101" pitchFamily="49" charset="-122"/>
              </a:rPr>
              <a:t>我们</a:t>
            </a:r>
            <a:r>
              <a:rPr lang="zh-CN" altLang="en-US" sz="2000" u="sng" dirty="0">
                <a:latin typeface="楷体" panose="02010609060101010101" pitchFamily="49" charset="-122"/>
                <a:ea typeface="楷体" panose="02010609060101010101" pitchFamily="49" charset="-122"/>
              </a:rPr>
              <a:t>这些喜欢张开着嘴巴在山坡上奔跑的孩子，在这方面具有深切的体验。</a:t>
            </a:r>
            <a:r>
              <a:rPr lang="zh-CN" altLang="en-US" sz="2000" b="1" u="sng" dirty="0">
                <a:solidFill>
                  <a:srgbClr val="FF0000"/>
                </a:solidFill>
                <a:latin typeface="楷体" panose="02010609060101010101" pitchFamily="49" charset="-122"/>
                <a:ea typeface="楷体" panose="02010609060101010101" pitchFamily="49" charset="-122"/>
              </a:rPr>
              <a:t>我们</a:t>
            </a:r>
            <a:r>
              <a:rPr lang="zh-CN" altLang="en-US" sz="2000" u="sng" dirty="0">
                <a:latin typeface="楷体" panose="02010609060101010101" pitchFamily="49" charset="-122"/>
                <a:ea typeface="楷体" panose="02010609060101010101" pitchFamily="49" charset="-122"/>
              </a:rPr>
              <a:t>可以想象风如何从它们张开的喙里灌进去，可以想象因为灌进去太多的风，大雁的肺部产生了隐隐的像游丝一样的疼痛。当这些大雁飞过了前面那些山峰，整个天空骤然沉寂下来。</a:t>
            </a:r>
          </a:p>
          <a:p>
            <a:pPr marL="228600" indent="-228600" eaLnBrk="1" fontAlgn="auto" hangingPunct="1">
              <a:lnSpc>
                <a:spcPct val="90000"/>
              </a:lnSpc>
              <a:spcBef>
                <a:spcPts val="1000"/>
              </a:spcBef>
              <a:spcAft>
                <a:spcPts val="0"/>
              </a:spcAft>
              <a:buFont typeface="Arial" panose="020B0604020202020204" pitchFamily="34" charset="0"/>
              <a:buChar char="•"/>
              <a:defRPr/>
            </a:pPr>
            <a:endParaRPr lang="zh-CN" altLang="zh-CN" sz="2400" dirty="0">
              <a:latin typeface="+mn-ea"/>
              <a:ea typeface="+mn-ea"/>
            </a:endParaRPr>
          </a:p>
        </p:txBody>
      </p:sp>
      <p:sp>
        <p:nvSpPr>
          <p:cNvPr id="5" name="标题 1"/>
          <p:cNvSpPr txBox="1">
            <a:spLocks/>
          </p:cNvSpPr>
          <p:nvPr/>
        </p:nvSpPr>
        <p:spPr>
          <a:xfrm>
            <a:off x="838200" y="365125"/>
            <a:ext cx="10515600" cy="1325563"/>
          </a:xfrm>
          <a:prstGeom prst="rect">
            <a:avLst/>
          </a:prstGeom>
        </p:spPr>
        <p:txBody>
          <a:bodyPr>
            <a:normAutofit/>
          </a:bodyPr>
          <a:lstStyle/>
          <a:p>
            <a:pPr lvl="0" eaLnBrk="1" fontAlgn="auto" hangingPunct="1">
              <a:lnSpc>
                <a:spcPct val="90000"/>
              </a:lnSpc>
              <a:spcAft>
                <a:spcPts val="0"/>
              </a:spcAf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3.4</a:t>
            </a:r>
            <a:r>
              <a:rPr lang="zh-CN" altLang="zh-CN" sz="4400" b="1" dirty="0">
                <a:latin typeface="方正姚体" pitchFamily="2" charset="-122"/>
                <a:ea typeface="方正姚体" pitchFamily="2" charset="-122"/>
              </a:rPr>
              <a:t>表现手法及其表达效果</a:t>
            </a:r>
            <a:endParaRPr kumimoji="0" lang="zh-CN" altLang="en-US" sz="4400" b="0" i="0" u="none" strike="noStrike" kern="1200" cap="none" spc="0" normalizeH="0" baseline="0" noProof="0" dirty="0">
              <a:ln>
                <a:noFill/>
              </a:ln>
              <a:solidFill>
                <a:schemeClr val="tx1"/>
              </a:solidFill>
              <a:effectLst/>
              <a:uLnTx/>
              <a:uFillTx/>
              <a:latin typeface="方正姚体" pitchFamily="2" charset="-122"/>
              <a:ea typeface="方正姚体" pitchFamily="2" charset="-122"/>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txBox="1">
            <a:spLocks/>
          </p:cNvSpPr>
          <p:nvPr/>
        </p:nvSpPr>
        <p:spPr>
          <a:xfrm>
            <a:off x="664508" y="1492138"/>
            <a:ext cx="11254965" cy="5769273"/>
          </a:xfrm>
          <a:prstGeom prst="rect">
            <a:avLst/>
          </a:prstGeom>
        </p:spPr>
        <p:txBody>
          <a:bodyPr>
            <a:noAutofit/>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闵行一模 山坡上的糖</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华光标题宋_CNKI" panose="02000500000000000000" pitchFamily="2" charset="-122"/>
                <a:ea typeface="华光标题宋_CNKI" panose="02000500000000000000" pitchFamily="2" charset="-122"/>
              </a:rPr>
              <a:t>8. 第③④段都写了孩子们观看大雁，但作者采用了两种不同的视角，试分析这样写的作用。（4分）III.4</a:t>
            </a: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mn-ea"/>
                <a:ea typeface="+mn-ea"/>
              </a:rPr>
              <a:t>第④段通过</a:t>
            </a:r>
            <a:r>
              <a:rPr lang="ar-SA" altLang="zh-CN" sz="2400" dirty="0">
                <a:latin typeface="+mn-ea"/>
                <a:ea typeface="+mn-ea"/>
              </a:rPr>
              <a:t>“</a:t>
            </a:r>
            <a:r>
              <a:rPr lang="zh-CN" altLang="zh-CN" sz="2400" dirty="0">
                <a:latin typeface="+mn-ea"/>
                <a:ea typeface="+mn-ea"/>
              </a:rPr>
              <a:t>从远处看”，采用旁观者的视角</a:t>
            </a:r>
            <a:r>
              <a:rPr lang="zh-CN" altLang="en-US" sz="2400" dirty="0">
                <a:latin typeface="+mn-ea"/>
                <a:ea typeface="+mn-ea"/>
              </a:rPr>
              <a:t>（类似第三人称）</a:t>
            </a:r>
            <a:r>
              <a:rPr lang="zh-CN" altLang="zh-CN" sz="2400" dirty="0">
                <a:latin typeface="+mn-ea"/>
                <a:ea typeface="+mn-ea"/>
              </a:rPr>
              <a:t>写孩子们观察大雁的情形</a:t>
            </a:r>
            <a:r>
              <a:rPr lang="zh-CN" altLang="en-US" sz="2400" dirty="0">
                <a:latin typeface="+mn-ea"/>
                <a:ea typeface="+mn-ea"/>
              </a:rPr>
              <a:t>；</a:t>
            </a:r>
            <a:r>
              <a:rPr lang="zh-CN" altLang="en-US" sz="2400" b="1" dirty="0">
                <a:solidFill>
                  <a:srgbClr val="FF0000"/>
                </a:solidFill>
                <a:latin typeface="+mn-ea"/>
                <a:ea typeface="+mn-ea"/>
              </a:rPr>
              <a:t>（内容）</a:t>
            </a:r>
            <a:endParaRPr lang="zh-CN" altLang="zh-CN" sz="2400" dirty="0">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mn-ea"/>
                <a:ea typeface="+mn-ea"/>
              </a:rPr>
              <a:t>表现了孩子们的专注、好奇，与山</a:t>
            </a:r>
            <a:r>
              <a:rPr lang="zh-CN" altLang="en-US" sz="2400" dirty="0">
                <a:latin typeface="+mn-ea"/>
                <a:ea typeface="+mn-ea"/>
              </a:rPr>
              <a:t>野</a:t>
            </a:r>
            <a:r>
              <a:rPr lang="zh-CN" altLang="zh-CN" sz="2400" dirty="0">
                <a:latin typeface="+mn-ea"/>
                <a:ea typeface="+mn-ea"/>
              </a:rPr>
              <a:t>自然融为一体</a:t>
            </a:r>
            <a:r>
              <a:rPr lang="zh-CN" altLang="en-US" sz="2400" dirty="0">
                <a:latin typeface="+mn-ea"/>
                <a:ea typeface="+mn-ea"/>
              </a:rPr>
              <a:t>。</a:t>
            </a:r>
            <a:r>
              <a:rPr lang="zh-CN" altLang="en-US" sz="2400" b="1" dirty="0">
                <a:solidFill>
                  <a:srgbClr val="FF0000"/>
                </a:solidFill>
                <a:latin typeface="+mn-ea"/>
                <a:ea typeface="+mn-ea"/>
              </a:rPr>
              <a:t>（特点）</a:t>
            </a:r>
            <a:endParaRPr lang="zh-CN" altLang="zh-CN" sz="2400" dirty="0">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400" b="1" dirty="0">
                <a:solidFill>
                  <a:srgbClr val="0000FF"/>
                </a:solidFill>
                <a:latin typeface="+mn-ea"/>
                <a:ea typeface="+mn-ea"/>
              </a:rPr>
              <a:t>多视角的描写，</a:t>
            </a:r>
            <a:r>
              <a:rPr lang="zh-CN" altLang="zh-CN" sz="2400" dirty="0">
                <a:latin typeface="+mn-ea"/>
                <a:ea typeface="+mn-ea"/>
              </a:rPr>
              <a:t>有利于全方位地展现了孩子们观察大雁时的情景，也有利于表达孩子们丰富的内心思想感情。</a:t>
            </a:r>
            <a:r>
              <a:rPr lang="zh-CN" altLang="en-US" sz="2400" b="1" dirty="0">
                <a:solidFill>
                  <a:srgbClr val="FF0000"/>
                </a:solidFill>
                <a:latin typeface="+mn-ea"/>
                <a:ea typeface="+mn-ea"/>
              </a:rPr>
              <a:t>（效果）</a:t>
            </a:r>
            <a:endParaRPr lang="en-US" altLang="zh-CN" sz="2400" b="1" dirty="0">
              <a:solidFill>
                <a:srgbClr val="FF0000"/>
              </a:solidFill>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000" u="sng" dirty="0">
                <a:ln>
                  <a:noFill/>
                </a:ln>
                <a:solidFill>
                  <a:srgbClr val="000000"/>
                </a:solidFill>
                <a:effectLst/>
                <a:latin typeface="微软雅黑" panose="020B0503020204020204" pitchFamily="34" charset="-122"/>
                <a:ea typeface="楷体" panose="02010609060101010101" pitchFamily="49" charset="-122"/>
                <a:cs typeface="Arial Unicode MS"/>
              </a:rPr>
              <a:t>④大雁迁徙的时候，是村子里的孩子最安静的时候。</a:t>
            </a:r>
            <a:r>
              <a:rPr lang="zh-CN" altLang="zh-CN" sz="2000" b="1" u="sng" dirty="0">
                <a:solidFill>
                  <a:srgbClr val="FF0000"/>
                </a:solidFill>
                <a:latin typeface="微软雅黑" panose="020B0503020204020204" pitchFamily="34" charset="-122"/>
                <a:ea typeface="楷体" panose="02010609060101010101" pitchFamily="49" charset="-122"/>
              </a:rPr>
              <a:t>我们坐在山坡上，</a:t>
            </a:r>
            <a:r>
              <a:rPr lang="zh-CN" altLang="zh-CN" sz="2000" u="sng" dirty="0">
                <a:ln>
                  <a:noFill/>
                </a:ln>
                <a:solidFill>
                  <a:srgbClr val="000000"/>
                </a:solidFill>
                <a:effectLst/>
                <a:latin typeface="微软雅黑" panose="020B0503020204020204" pitchFamily="34" charset="-122"/>
                <a:ea typeface="楷体" panose="02010609060101010101" pitchFamily="49" charset="-122"/>
                <a:cs typeface="Arial Unicode MS"/>
              </a:rPr>
              <a:t>仰着头，我们的目光以及小小的身体，</a:t>
            </a:r>
            <a:r>
              <a:rPr lang="zh-CN" altLang="zh-CN" sz="2000" b="1" u="sng" dirty="0">
                <a:ln>
                  <a:noFill/>
                </a:ln>
                <a:solidFill>
                  <a:srgbClr val="FF0000"/>
                </a:solidFill>
                <a:effectLst/>
                <a:latin typeface="微软雅黑" panose="020B0503020204020204" pitchFamily="34" charset="-122"/>
                <a:ea typeface="楷体" panose="02010609060101010101" pitchFamily="49" charset="-122"/>
                <a:cs typeface="Arial Unicode MS"/>
              </a:rPr>
              <a:t>随着大雁缓慢地转动。</a:t>
            </a:r>
            <a:r>
              <a:rPr lang="zh-CN" altLang="zh-CN" sz="2000" u="sng" dirty="0">
                <a:ln>
                  <a:noFill/>
                </a:ln>
                <a:solidFill>
                  <a:srgbClr val="000000"/>
                </a:solidFill>
                <a:effectLst/>
                <a:latin typeface="微软雅黑" panose="020B0503020204020204" pitchFamily="34" charset="-122"/>
                <a:ea typeface="楷体" panose="02010609060101010101" pitchFamily="49" charset="-122"/>
                <a:cs typeface="Arial Unicode MS"/>
              </a:rPr>
              <a:t>这时候，如果从远处看，</a:t>
            </a:r>
            <a:r>
              <a:rPr lang="zh-CN" altLang="zh-CN" sz="2000" b="1" u="sng" dirty="0">
                <a:solidFill>
                  <a:srgbClr val="FF0000"/>
                </a:solidFill>
                <a:latin typeface="微软雅黑" panose="020B0503020204020204" pitchFamily="34" charset="-122"/>
                <a:ea typeface="楷体" panose="02010609060101010101" pitchFamily="49" charset="-122"/>
              </a:rPr>
              <a:t>这些坐在山坡上的孩子，</a:t>
            </a:r>
            <a:r>
              <a:rPr lang="zh-CN" altLang="zh-CN" sz="2000" u="sng" dirty="0">
                <a:ln>
                  <a:noFill/>
                </a:ln>
                <a:solidFill>
                  <a:srgbClr val="000000"/>
                </a:solidFill>
                <a:effectLst/>
                <a:latin typeface="微软雅黑" panose="020B0503020204020204" pitchFamily="34" charset="-122"/>
                <a:ea typeface="楷体" panose="02010609060101010101" pitchFamily="49" charset="-122"/>
                <a:cs typeface="Arial Unicode MS"/>
              </a:rPr>
              <a:t>仿佛一丛丛说不出名字的草木，被风吹拂着，不停地倒伏下去，继而又抬起来，如此反复。或许是这些南飞的大雁吸引了我们太多的注意力，我们不再感到饥饿。偶尔，我们会从屁股底下的草地上，扯几片草叶子放进嘴里咀嚼。记忆里，似乎是在嚼过这种草叶子之后，辽阔的秋天便被冬天取代了。</a:t>
            </a:r>
            <a:endParaRPr lang="zh-CN" altLang="en-US" sz="2000" u="sng" dirty="0">
              <a:ln>
                <a:noFill/>
              </a:ln>
              <a:solidFill>
                <a:srgbClr val="000000"/>
              </a:solidFill>
              <a:effectLst/>
              <a:latin typeface="微软雅黑" panose="020B0503020204020204" pitchFamily="34" charset="-122"/>
              <a:ea typeface="楷体" panose="02010609060101010101" pitchFamily="49" charset="-122"/>
              <a:cs typeface="Arial Unicode MS"/>
            </a:endParaRPr>
          </a:p>
          <a:p>
            <a:pPr marL="228600" indent="-228600" eaLnBrk="1" fontAlgn="auto" hangingPunct="1">
              <a:lnSpc>
                <a:spcPct val="90000"/>
              </a:lnSpc>
              <a:spcBef>
                <a:spcPts val="1000"/>
              </a:spcBef>
              <a:spcAft>
                <a:spcPts val="0"/>
              </a:spcAft>
              <a:buFont typeface="Arial" panose="020B0604020202020204" pitchFamily="34" charset="0"/>
              <a:buChar char="•"/>
              <a:defRPr/>
            </a:pPr>
            <a:endParaRPr lang="zh-CN" altLang="zh-CN" sz="2400" dirty="0">
              <a:latin typeface="+mn-ea"/>
              <a:ea typeface="+mn-ea"/>
            </a:endParaRPr>
          </a:p>
        </p:txBody>
      </p:sp>
      <p:sp>
        <p:nvSpPr>
          <p:cNvPr id="5" name="标题 1"/>
          <p:cNvSpPr txBox="1">
            <a:spLocks/>
          </p:cNvSpPr>
          <p:nvPr/>
        </p:nvSpPr>
        <p:spPr>
          <a:xfrm>
            <a:off x="838200" y="365125"/>
            <a:ext cx="10515600" cy="1325563"/>
          </a:xfrm>
          <a:prstGeom prst="rect">
            <a:avLst/>
          </a:prstGeom>
        </p:spPr>
        <p:txBody>
          <a:bodyPr>
            <a:normAutofit/>
          </a:bodyPr>
          <a:lstStyle/>
          <a:p>
            <a:pPr lvl="0" eaLnBrk="1" fontAlgn="auto" hangingPunct="1">
              <a:lnSpc>
                <a:spcPct val="90000"/>
              </a:lnSpc>
              <a:spcAft>
                <a:spcPts val="0"/>
              </a:spcAf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3.4</a:t>
            </a:r>
            <a:r>
              <a:rPr lang="zh-CN" altLang="zh-CN" sz="4400" b="1" dirty="0">
                <a:latin typeface="方正姚体" pitchFamily="2" charset="-122"/>
                <a:ea typeface="方正姚体" pitchFamily="2" charset="-122"/>
              </a:rPr>
              <a:t>表现手法及其表达效果</a:t>
            </a:r>
            <a:endParaRPr kumimoji="0" lang="zh-CN" altLang="en-US" sz="4400" b="0" i="0" u="none" strike="noStrike" kern="1200" cap="none" spc="0" normalizeH="0" baseline="0" noProof="0" dirty="0">
              <a:ln>
                <a:noFill/>
              </a:ln>
              <a:solidFill>
                <a:schemeClr val="tx1"/>
              </a:solidFill>
              <a:effectLst/>
              <a:uLnTx/>
              <a:uFillTx/>
              <a:latin typeface="方正姚体" pitchFamily="2" charset="-122"/>
              <a:ea typeface="方正姚体" pitchFamily="2" charset="-122"/>
              <a:cs typeface="+mj-cs"/>
            </a:endParaRPr>
          </a:p>
        </p:txBody>
      </p:sp>
    </p:spTree>
    <p:extLst>
      <p:ext uri="{BB962C8B-B14F-4D97-AF65-F5344CB8AC3E}">
        <p14:creationId xmlns:p14="http://schemas.microsoft.com/office/powerpoint/2010/main" xmlns="" val="698014740"/>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389120" y="3411645"/>
            <a:ext cx="3667225" cy="24501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文章主旨</a:t>
            </a:r>
            <a:endParaRPr lang="en-US" altLang="zh-CN" dirty="0"/>
          </a:p>
        </p:txBody>
      </p:sp>
      <p:cxnSp>
        <p:nvCxnSpPr>
          <p:cNvPr id="3" name="直接箭头连接符 2"/>
          <p:cNvCxnSpPr>
            <a:stCxn id="6" idx="2"/>
            <a:endCxn id="2" idx="5"/>
          </p:cNvCxnSpPr>
          <p:nvPr/>
        </p:nvCxnSpPr>
        <p:spPr>
          <a:xfrm flipH="1" flipV="1">
            <a:off x="7519292" y="5502971"/>
            <a:ext cx="743178" cy="240365"/>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3"/>
          </p:cNvCxnSpPr>
          <p:nvPr/>
        </p:nvCxnSpPr>
        <p:spPr>
          <a:xfrm flipV="1">
            <a:off x="4038001" y="5502971"/>
            <a:ext cx="888172" cy="2195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7" idx="4"/>
            <a:endCxn id="2" idx="0"/>
          </p:cNvCxnSpPr>
          <p:nvPr/>
        </p:nvCxnSpPr>
        <p:spPr>
          <a:xfrm>
            <a:off x="6217491" y="2936466"/>
            <a:ext cx="5242" cy="475179"/>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
        <p:nvSpPr>
          <p:cNvPr id="6" name="椭圆 5"/>
          <p:cNvSpPr/>
          <p:nvPr/>
        </p:nvSpPr>
        <p:spPr>
          <a:xfrm>
            <a:off x="8262470" y="4987252"/>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537304" y="1136266"/>
            <a:ext cx="3360373"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latin typeface="+mn-ea"/>
              </a:rPr>
              <a:t>孩子特点：</a:t>
            </a:r>
            <a:endParaRPr lang="en-US" altLang="zh-CN" dirty="0">
              <a:latin typeface="+mn-ea"/>
            </a:endParaRPr>
          </a:p>
          <a:p>
            <a:pPr algn="ctr"/>
            <a:r>
              <a:rPr lang="zh-CN" altLang="en-US" dirty="0">
                <a:latin typeface="+mn-ea"/>
              </a:rPr>
              <a:t>仔细、专注、好奇、与自然融为一体</a:t>
            </a:r>
            <a:endParaRPr lang="en-US" altLang="zh-CN" dirty="0">
              <a:latin typeface="+mn-ea"/>
            </a:endParaRPr>
          </a:p>
        </p:txBody>
      </p:sp>
      <p:cxnSp>
        <p:nvCxnSpPr>
          <p:cNvPr id="8" name="直接箭头连接符 7"/>
          <p:cNvCxnSpPr>
            <a:stCxn id="7" idx="5"/>
            <a:endCxn id="6" idx="1"/>
          </p:cNvCxnSpPr>
          <p:nvPr/>
        </p:nvCxnSpPr>
        <p:spPr>
          <a:xfrm>
            <a:off x="7405561" y="2672833"/>
            <a:ext cx="1236541" cy="2535871"/>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a:off x="3501681" y="6277968"/>
            <a:ext cx="5140421" cy="801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572231" y="488194"/>
            <a:ext cx="3264363" cy="30963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内容概括：</a:t>
            </a:r>
            <a:endParaRPr lang="en-US" altLang="zh-CN" dirty="0"/>
          </a:p>
          <a:p>
            <a:r>
              <a:rPr lang="zh-CN" altLang="zh-CN" dirty="0">
                <a:latin typeface="+mn-ea"/>
              </a:rPr>
              <a:t>第③段采用孩子们的视角描写大雁</a:t>
            </a:r>
            <a:r>
              <a:rPr lang="zh-CN" altLang="en-US" dirty="0">
                <a:latin typeface="+mn-ea"/>
              </a:rPr>
              <a:t>；</a:t>
            </a:r>
            <a:endParaRPr lang="zh-CN" altLang="zh-CN" dirty="0">
              <a:latin typeface="+mn-ea"/>
            </a:endParaRPr>
          </a:p>
          <a:p>
            <a:r>
              <a:rPr lang="zh-CN" altLang="zh-CN" dirty="0">
                <a:latin typeface="+mn-ea"/>
              </a:rPr>
              <a:t>第④段通过</a:t>
            </a:r>
            <a:r>
              <a:rPr lang="ar-SA" altLang="zh-CN" dirty="0">
                <a:latin typeface="+mn-ea"/>
              </a:rPr>
              <a:t>“</a:t>
            </a:r>
            <a:r>
              <a:rPr lang="zh-CN" altLang="zh-CN" dirty="0">
                <a:latin typeface="+mn-ea"/>
              </a:rPr>
              <a:t>从远处看”，采用旁观者的视角写孩子们观察大雁的</a:t>
            </a:r>
            <a:r>
              <a:rPr lang="zh-CN" altLang="en-US" dirty="0">
                <a:latin typeface="+mn-ea"/>
              </a:rPr>
              <a:t>；</a:t>
            </a:r>
            <a:endParaRPr lang="en-US" altLang="zh-CN" dirty="0"/>
          </a:p>
        </p:txBody>
      </p:sp>
      <p:sp>
        <p:nvSpPr>
          <p:cNvPr id="12" name="椭圆 11"/>
          <p:cNvSpPr/>
          <p:nvPr/>
        </p:nvSpPr>
        <p:spPr>
          <a:xfrm>
            <a:off x="8454491" y="488194"/>
            <a:ext cx="3264363" cy="30963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语言：</a:t>
            </a:r>
            <a:endParaRPr lang="en-US" altLang="zh-CN" dirty="0"/>
          </a:p>
          <a:p>
            <a:pPr algn="ctr"/>
            <a:r>
              <a:rPr lang="zh-CN" altLang="en-US" dirty="0"/>
              <a:t>表现手法</a:t>
            </a:r>
            <a:endParaRPr lang="en-US" altLang="zh-CN" dirty="0"/>
          </a:p>
          <a:p>
            <a:pPr algn="ctr"/>
            <a:r>
              <a:rPr lang="zh-CN" altLang="en-US" dirty="0"/>
              <a:t>（多视角切换）</a:t>
            </a:r>
          </a:p>
        </p:txBody>
      </p:sp>
      <p:sp>
        <p:nvSpPr>
          <p:cNvPr id="13" name="椭圆 12"/>
          <p:cNvSpPr/>
          <p:nvPr/>
        </p:nvSpPr>
        <p:spPr>
          <a:xfrm>
            <a:off x="375781" y="4448634"/>
            <a:ext cx="3662220" cy="21525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结构与情节</a:t>
            </a:r>
            <a:endParaRPr lang="en-US" altLang="zh-CN" dirty="0"/>
          </a:p>
        </p:txBody>
      </p:sp>
      <p:cxnSp>
        <p:nvCxnSpPr>
          <p:cNvPr id="14" name="直接箭头连接符 13"/>
          <p:cNvCxnSpPr>
            <a:stCxn id="7" idx="3"/>
            <a:endCxn id="13" idx="7"/>
          </p:cNvCxnSpPr>
          <p:nvPr/>
        </p:nvCxnSpPr>
        <p:spPr>
          <a:xfrm flipH="1">
            <a:off x="3501681" y="2672833"/>
            <a:ext cx="1527739" cy="2091039"/>
          </a:xfrm>
          <a:prstGeom prst="straightConnector1">
            <a:avLst/>
          </a:prstGeom>
          <a:ln>
            <a:headEnd type="arrow"/>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15" name="直接箭头连接符 14"/>
          <p:cNvCxnSpPr>
            <a:stCxn id="10" idx="7"/>
            <a:endCxn id="12" idx="1"/>
          </p:cNvCxnSpPr>
          <p:nvPr/>
        </p:nvCxnSpPr>
        <p:spPr>
          <a:xfrm>
            <a:off x="3358539" y="941643"/>
            <a:ext cx="5574007" cy="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7" name="直接箭头连接符 16"/>
          <p:cNvCxnSpPr>
            <a:stCxn id="12" idx="2"/>
            <a:endCxn id="7" idx="6"/>
          </p:cNvCxnSpPr>
          <p:nvPr/>
        </p:nvCxnSpPr>
        <p:spPr>
          <a:xfrm flipH="1">
            <a:off x="7897677" y="2036366"/>
            <a:ext cx="556814" cy="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20" name="直接箭头连接符 19"/>
          <p:cNvCxnSpPr>
            <a:stCxn id="12" idx="4"/>
            <a:endCxn id="6" idx="0"/>
          </p:cNvCxnSpPr>
          <p:nvPr/>
        </p:nvCxnSpPr>
        <p:spPr>
          <a:xfrm flipH="1">
            <a:off x="9558614" y="3584538"/>
            <a:ext cx="528059" cy="1402714"/>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28" name="直接箭头连接符 27"/>
          <p:cNvCxnSpPr>
            <a:stCxn id="10" idx="4"/>
            <a:endCxn id="13" idx="0"/>
          </p:cNvCxnSpPr>
          <p:nvPr/>
        </p:nvCxnSpPr>
        <p:spPr>
          <a:xfrm>
            <a:off x="2204413" y="3584538"/>
            <a:ext cx="2478" cy="864096"/>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199" y="1430767"/>
            <a:ext cx="10823089" cy="5927464"/>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长宁一模 牧归</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华光标题宋_CNKI" panose="02000500000000000000" pitchFamily="2" charset="-122"/>
                <a:ea typeface="华光标题宋_CNKI" panose="02000500000000000000" pitchFamily="2" charset="-122"/>
              </a:rPr>
              <a:t>11</a:t>
            </a:r>
            <a:r>
              <a:rPr lang="en-US" altLang="zh-CN" sz="2400" dirty="0">
                <a:latin typeface="华光标题宋_CNKI" panose="02000500000000000000" pitchFamily="2" charset="-122"/>
                <a:ea typeface="华光标题宋_CNKI" panose="02000500000000000000" pitchFamily="2" charset="-122"/>
              </a:rPr>
              <a:t>.</a:t>
            </a:r>
            <a:r>
              <a:rPr lang="zh-CN" altLang="zh-CN" sz="2400" dirty="0">
                <a:latin typeface="华光标题宋_CNKI" panose="02000500000000000000" pitchFamily="2" charset="-122"/>
                <a:ea typeface="华光标题宋_CNKI" panose="02000500000000000000" pitchFamily="2" charset="-122"/>
              </a:rPr>
              <a:t>本文的叙述视角比较特殊，请赏析其效果。(4分)III.4</a:t>
            </a:r>
          </a:p>
          <a:p>
            <a:pPr marL="228600" indent="-228600" eaLnBrk="1" fontAlgn="auto" hangingPunct="1">
              <a:lnSpc>
                <a:spcPct val="90000"/>
              </a:lnSpc>
              <a:spcBef>
                <a:spcPts val="1000"/>
              </a:spcBef>
              <a:spcAft>
                <a:spcPts val="0"/>
              </a:spcAft>
              <a:buFont typeface="Arial" panose="020B0604020202020204" pitchFamily="34" charset="0"/>
              <a:buChar char="•"/>
              <a:defRPr/>
            </a:pPr>
            <a:r>
              <a:rPr kumimoji="0" lang="zh-CN" altLang="zh-CN" sz="2400" i="0" u="none" strike="noStrike" kern="1200" cap="none" spc="0" normalizeH="0" baseline="0" noProof="0" dirty="0">
                <a:ln>
                  <a:noFill/>
                </a:ln>
                <a:solidFill>
                  <a:schemeClr val="tx1"/>
                </a:solidFill>
                <a:effectLst/>
                <a:uLnTx/>
                <a:uFillTx/>
                <a:latin typeface="+mn-ea"/>
                <a:ea typeface="+mn-ea"/>
                <a:cs typeface="+mn-cs"/>
              </a:rPr>
              <a:t>本文以第一人称叙事，</a:t>
            </a:r>
            <a:r>
              <a:rPr kumimoji="0" lang="ar-SA" altLang="zh-CN" sz="240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i="0" u="none" strike="noStrike" kern="1200" cap="none" spc="0" normalizeH="0" baseline="0" noProof="0" dirty="0">
                <a:ln>
                  <a:noFill/>
                </a:ln>
                <a:solidFill>
                  <a:schemeClr val="tx1"/>
                </a:solidFill>
                <a:effectLst/>
                <a:uLnTx/>
                <a:uFillTx/>
                <a:latin typeface="+mn-ea"/>
                <a:ea typeface="+mn-ea"/>
                <a:cs typeface="+mn-cs"/>
              </a:rPr>
              <a:t>我”既是叙述者，也是小说中的人物，而且是个儿童。</a:t>
            </a:r>
            <a:r>
              <a:rPr lang="zh-CN" altLang="en-US" sz="2400" b="1" dirty="0">
                <a:solidFill>
                  <a:srgbClr val="FF0000"/>
                </a:solidFill>
                <a:latin typeface="+mn-ea"/>
                <a:ea typeface="+mn-ea"/>
              </a:rPr>
              <a:t>（内容）</a:t>
            </a:r>
            <a:endParaRPr kumimoji="0" lang="zh-CN" altLang="zh-CN" sz="2400" i="0" u="none" strike="noStrike" kern="1200" cap="none" spc="0" normalizeH="0" baseline="0" noProof="0" dirty="0">
              <a:ln>
                <a:noFill/>
              </a:ln>
              <a:solidFill>
                <a:schemeClr val="tx1"/>
              </a:solidFill>
              <a:effectLst/>
              <a:uLnTx/>
              <a:uFillTx/>
              <a:latin typeface="+mn-ea"/>
              <a:ea typeface="+mn-ea"/>
              <a:cs typeface="+mn-cs"/>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kumimoji="0" lang="zh-CN" altLang="zh-CN" sz="2400" i="0" u="none" strike="noStrike" kern="1200" cap="none" spc="0" normalizeH="0" baseline="0" noProof="0" dirty="0">
                <a:ln>
                  <a:noFill/>
                </a:ln>
                <a:solidFill>
                  <a:schemeClr val="tx1"/>
                </a:solidFill>
                <a:effectLst/>
                <a:uLnTx/>
                <a:uFillTx/>
                <a:latin typeface="+mn-ea"/>
                <a:ea typeface="+mn-ea"/>
                <a:cs typeface="+mn-cs"/>
              </a:rPr>
              <a:t>运用这样的</a:t>
            </a:r>
            <a:r>
              <a:rPr kumimoji="0" lang="zh-CN" altLang="zh-CN" sz="2400" i="0" u="sng" strike="noStrike" kern="1200" cap="none" spc="0" normalizeH="0" baseline="0" noProof="0" dirty="0">
                <a:ln>
                  <a:noFill/>
                </a:ln>
                <a:solidFill>
                  <a:srgbClr val="0000FF"/>
                </a:solidFill>
                <a:effectLst/>
                <a:uLnTx/>
                <a:uFillTx/>
                <a:latin typeface="+mn-ea"/>
                <a:ea typeface="+mn-ea"/>
                <a:cs typeface="+mn-cs"/>
              </a:rPr>
              <a:t>限知视角</a:t>
            </a:r>
            <a:r>
              <a:rPr kumimoji="0" lang="zh-CN" altLang="zh-CN" sz="2400" i="0" u="none" strike="noStrike" kern="1200" cap="none" spc="0" normalizeH="0" baseline="0" noProof="0" dirty="0">
                <a:ln>
                  <a:noFill/>
                </a:ln>
                <a:solidFill>
                  <a:schemeClr val="tx1"/>
                </a:solidFill>
                <a:effectLst/>
                <a:uLnTx/>
                <a:uFillTx/>
                <a:latin typeface="+mn-ea"/>
                <a:ea typeface="+mn-ea"/>
                <a:cs typeface="+mn-cs"/>
              </a:rPr>
              <a:t>，写</a:t>
            </a:r>
            <a:r>
              <a:rPr kumimoji="0" lang="ar-SA" altLang="zh-CN" sz="240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i="0" u="none" strike="noStrike" kern="1200" cap="none" spc="0" normalizeH="0" baseline="0" noProof="0" dirty="0">
                <a:ln>
                  <a:noFill/>
                </a:ln>
                <a:solidFill>
                  <a:schemeClr val="tx1"/>
                </a:solidFill>
                <a:effectLst/>
                <a:uLnTx/>
                <a:uFillTx/>
                <a:latin typeface="+mn-ea"/>
                <a:ea typeface="+mn-ea"/>
                <a:cs typeface="+mn-cs"/>
              </a:rPr>
              <a:t>我”这个留守儿童的所见所闻所感，便于揭示人物内心活动，使内容更集中地表现出父母外出务工对留守儿童（和老人）的影响。</a:t>
            </a:r>
            <a:r>
              <a:rPr lang="zh-CN" altLang="en-US" sz="2400" b="1" dirty="0">
                <a:solidFill>
                  <a:srgbClr val="FF0000"/>
                </a:solidFill>
                <a:latin typeface="+mn-ea"/>
                <a:ea typeface="+mn-ea"/>
              </a:rPr>
              <a:t>（特点）</a:t>
            </a:r>
            <a:endParaRPr kumimoji="0" lang="zh-CN" altLang="zh-CN" sz="2400" i="0" u="none" strike="noStrike" kern="1200" cap="none" spc="0" normalizeH="0" baseline="0" noProof="0" dirty="0">
              <a:ln>
                <a:noFill/>
              </a:ln>
              <a:solidFill>
                <a:schemeClr val="tx1"/>
              </a:solidFill>
              <a:effectLst/>
              <a:uLnTx/>
              <a:uFillTx/>
              <a:latin typeface="+mn-ea"/>
              <a:ea typeface="+mn-ea"/>
              <a:cs typeface="+mn-cs"/>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kumimoji="0" lang="zh-CN" altLang="zh-CN" sz="2400" i="0" u="none" strike="noStrike" kern="1200" cap="none" spc="0" normalizeH="0" baseline="0" noProof="0" dirty="0">
                <a:ln>
                  <a:noFill/>
                </a:ln>
                <a:solidFill>
                  <a:schemeClr val="tx1"/>
                </a:solidFill>
                <a:effectLst/>
                <a:uLnTx/>
                <a:uFillTx/>
                <a:latin typeface="+mn-ea"/>
                <a:ea typeface="+mn-ea"/>
                <a:cs typeface="+mn-cs"/>
              </a:rPr>
              <a:t>运用这样的叙述视角，还有助于消释读者对留守儿童这个特殊群体的陌生感，</a:t>
            </a:r>
            <a:r>
              <a:rPr lang="zh-CN" altLang="zh-CN" sz="2400" u="sng" dirty="0">
                <a:solidFill>
                  <a:srgbClr val="0000FF"/>
                </a:solidFill>
                <a:latin typeface="+mn-ea"/>
                <a:ea typeface="+mn-ea"/>
              </a:rPr>
              <a:t>拉近与读者的距离</a:t>
            </a:r>
            <a:r>
              <a:rPr lang="zh-CN" altLang="en-US" sz="2400" u="sng" dirty="0">
                <a:solidFill>
                  <a:srgbClr val="0000FF"/>
                </a:solidFill>
                <a:latin typeface="+mn-ea"/>
                <a:ea typeface="+mn-ea"/>
              </a:rPr>
              <a:t>。</a:t>
            </a:r>
            <a:r>
              <a:rPr lang="zh-CN" altLang="en-US" sz="2400" b="1" dirty="0">
                <a:solidFill>
                  <a:srgbClr val="FF0000"/>
                </a:solidFill>
                <a:latin typeface="+mn-ea"/>
                <a:ea typeface="+mn-ea"/>
              </a:rPr>
              <a:t>（效果）</a:t>
            </a:r>
            <a:endParaRPr kumimoji="0" lang="zh-CN" altLang="zh-CN" sz="2400" i="0" u="sng" strike="noStrike" kern="1200" cap="none" spc="0" normalizeH="0" baseline="0" noProof="0" dirty="0">
              <a:ln>
                <a:noFill/>
              </a:ln>
              <a:solidFill>
                <a:schemeClr val="tx1"/>
              </a:solidFill>
              <a:effectLst/>
              <a:uLnTx/>
              <a:uFillTx/>
              <a:latin typeface="+mn-ea"/>
              <a:ea typeface="+mn-ea"/>
              <a:cs typeface="+mn-cs"/>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kumimoji="0" lang="zh-CN" altLang="zh-CN" sz="2400" i="0" u="none" strike="noStrike" kern="1200" cap="none" spc="0" normalizeH="0" baseline="0" noProof="0" dirty="0">
                <a:ln>
                  <a:noFill/>
                </a:ln>
                <a:solidFill>
                  <a:schemeClr val="tx1"/>
                </a:solidFill>
                <a:effectLst/>
                <a:uLnTx/>
                <a:uFillTx/>
                <a:latin typeface="+mn-ea"/>
                <a:ea typeface="+mn-ea"/>
                <a:cs typeface="+mn-cs"/>
              </a:rPr>
              <a:t>更容易引发读者对小说所描述的社会底层人物的理解、同情和对小说所反映的这种具有普遍性的农牧民外出务工现象的深入思考。</a:t>
            </a:r>
            <a:r>
              <a:rPr lang="zh-CN" altLang="en-US" sz="2400" b="1" dirty="0">
                <a:solidFill>
                  <a:srgbClr val="FF0000"/>
                </a:solidFill>
                <a:latin typeface="+mn-ea"/>
                <a:ea typeface="+mn-ea"/>
              </a:rPr>
              <a:t>（主旨）</a:t>
            </a:r>
            <a:endParaRPr kumimoji="0" lang="zh-CN" altLang="zh-CN" sz="2400" i="0" u="none" strike="noStrike" kern="1200" cap="none" spc="0" normalizeH="0" baseline="0" noProof="0" dirty="0">
              <a:ln>
                <a:noFill/>
              </a:ln>
              <a:solidFill>
                <a:schemeClr val="tx1"/>
              </a:solidFill>
              <a:effectLst/>
              <a:uLnTx/>
              <a:uFillTx/>
              <a:latin typeface="+mn-ea"/>
              <a:ea typeface="+mn-ea"/>
              <a:cs typeface="+mn-cs"/>
            </a:endParaRPr>
          </a:p>
        </p:txBody>
      </p:sp>
      <p:sp>
        <p:nvSpPr>
          <p:cNvPr id="4" name="标题 1"/>
          <p:cNvSpPr txBox="1">
            <a:spLocks/>
          </p:cNvSpPr>
          <p:nvPr/>
        </p:nvSpPr>
        <p:spPr>
          <a:xfrm>
            <a:off x="838200" y="365125"/>
            <a:ext cx="10515600" cy="1325563"/>
          </a:xfrm>
          <a:prstGeom prst="rect">
            <a:avLst/>
          </a:prstGeom>
        </p:spPr>
        <p:txBody>
          <a:bodyPr>
            <a:normAutofit/>
          </a:bodyPr>
          <a:lstStyle/>
          <a:p>
            <a:pPr lvl="0" eaLnBrk="1" fontAlgn="auto" hangingPunct="1">
              <a:lnSpc>
                <a:spcPct val="90000"/>
              </a:lnSpc>
              <a:spcAft>
                <a:spcPts val="0"/>
              </a:spcAf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3.4</a:t>
            </a:r>
            <a:r>
              <a:rPr lang="zh-CN" altLang="zh-CN" sz="4400" b="1" dirty="0">
                <a:latin typeface="方正姚体" pitchFamily="2" charset="-122"/>
                <a:ea typeface="方正姚体" pitchFamily="2" charset="-122"/>
              </a:rPr>
              <a:t>表现手法及其表达效果</a:t>
            </a:r>
            <a:endParaRPr kumimoji="0" lang="zh-CN" altLang="en-US" sz="4400" b="0" i="0" u="none" strike="noStrike" kern="1200" cap="none" spc="0" normalizeH="0" baseline="0" noProof="0" dirty="0">
              <a:ln>
                <a:noFill/>
              </a:ln>
              <a:solidFill>
                <a:schemeClr val="tx1"/>
              </a:solidFill>
              <a:effectLst/>
              <a:uLnTx/>
              <a:uFillTx/>
              <a:latin typeface="方正姚体" pitchFamily="2" charset="-122"/>
              <a:ea typeface="方正姚体" pitchFamily="2" charset="-122"/>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389120" y="3411645"/>
            <a:ext cx="3667225" cy="245014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0" algn="ctr"/>
            <a:endParaRPr lang="en-US" altLang="zh-CN" dirty="0"/>
          </a:p>
          <a:p>
            <a:pPr lvl="0" algn="ctr"/>
            <a:r>
              <a:rPr lang="zh-CN" altLang="en-US" dirty="0"/>
              <a:t>文章主旨：</a:t>
            </a:r>
            <a:endParaRPr lang="en-US" altLang="zh-CN" dirty="0"/>
          </a:p>
          <a:p>
            <a:pPr lvl="0" algn="ctr"/>
            <a:r>
              <a:rPr lang="zh-CN" altLang="en-US" dirty="0">
                <a:solidFill>
                  <a:schemeClr val="bg1"/>
                </a:solidFill>
                <a:latin typeface="+mn-ea"/>
              </a:rPr>
              <a:t>对</a:t>
            </a:r>
            <a:r>
              <a:rPr lang="zh-CN" altLang="zh-CN" dirty="0">
                <a:solidFill>
                  <a:schemeClr val="bg1"/>
                </a:solidFill>
                <a:latin typeface="+mn-ea"/>
              </a:rPr>
              <a:t>社会底层人物的</a:t>
            </a:r>
            <a:r>
              <a:rPr lang="zh-CN" altLang="en-US" dirty="0">
                <a:solidFill>
                  <a:schemeClr val="bg1"/>
                </a:solidFill>
                <a:latin typeface="+mn-ea"/>
              </a:rPr>
              <a:t>同情</a:t>
            </a:r>
            <a:r>
              <a:rPr lang="zh-CN" altLang="zh-CN" dirty="0">
                <a:solidFill>
                  <a:schemeClr val="bg1"/>
                </a:solidFill>
                <a:latin typeface="+mn-ea"/>
              </a:rPr>
              <a:t>理解</a:t>
            </a:r>
            <a:r>
              <a:rPr lang="zh-CN" altLang="en-US" dirty="0">
                <a:solidFill>
                  <a:schemeClr val="bg1"/>
                </a:solidFill>
                <a:latin typeface="+mn-ea"/>
              </a:rPr>
              <a:t>；</a:t>
            </a:r>
            <a:endParaRPr lang="en-US" altLang="zh-CN" dirty="0">
              <a:solidFill>
                <a:schemeClr val="bg1"/>
              </a:solidFill>
              <a:latin typeface="+mn-ea"/>
            </a:endParaRPr>
          </a:p>
          <a:p>
            <a:pPr lvl="0" algn="ctr"/>
            <a:r>
              <a:rPr lang="zh-CN" altLang="zh-CN" dirty="0">
                <a:solidFill>
                  <a:schemeClr val="bg1"/>
                </a:solidFill>
                <a:latin typeface="+mn-ea"/>
              </a:rPr>
              <a:t>对农牧民外出务工</a:t>
            </a:r>
            <a:r>
              <a:rPr lang="zh-CN" altLang="en-US" dirty="0">
                <a:solidFill>
                  <a:schemeClr val="bg1"/>
                </a:solidFill>
                <a:latin typeface="+mn-ea"/>
              </a:rPr>
              <a:t>、留守儿童与老人</a:t>
            </a:r>
            <a:r>
              <a:rPr lang="zh-CN" altLang="zh-CN" dirty="0">
                <a:solidFill>
                  <a:schemeClr val="bg1"/>
                </a:solidFill>
                <a:latin typeface="+mn-ea"/>
              </a:rPr>
              <a:t>现象的深入思考。</a:t>
            </a:r>
          </a:p>
          <a:p>
            <a:pPr algn="ctr"/>
            <a:endParaRPr lang="en-US" altLang="zh-CN" dirty="0"/>
          </a:p>
        </p:txBody>
      </p:sp>
      <p:cxnSp>
        <p:nvCxnSpPr>
          <p:cNvPr id="3" name="直接箭头连接符 2"/>
          <p:cNvCxnSpPr>
            <a:stCxn id="6" idx="2"/>
            <a:endCxn id="2" idx="5"/>
          </p:cNvCxnSpPr>
          <p:nvPr/>
        </p:nvCxnSpPr>
        <p:spPr>
          <a:xfrm flipH="1" flipV="1">
            <a:off x="7519292" y="5502971"/>
            <a:ext cx="743178" cy="240365"/>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3"/>
          </p:cNvCxnSpPr>
          <p:nvPr/>
        </p:nvCxnSpPr>
        <p:spPr>
          <a:xfrm flipV="1">
            <a:off x="4038001" y="5502971"/>
            <a:ext cx="888172" cy="2195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7" idx="4"/>
            <a:endCxn id="2" idx="0"/>
          </p:cNvCxnSpPr>
          <p:nvPr/>
        </p:nvCxnSpPr>
        <p:spPr>
          <a:xfrm>
            <a:off x="6217491" y="2936466"/>
            <a:ext cx="5242" cy="475179"/>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6" name="椭圆 5"/>
          <p:cNvSpPr/>
          <p:nvPr/>
        </p:nvSpPr>
        <p:spPr>
          <a:xfrm>
            <a:off x="8262470" y="4987252"/>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537304" y="1136266"/>
            <a:ext cx="3360373"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latin typeface="+mn-ea"/>
              </a:rPr>
              <a:t>“我”（留守儿童）特点：</a:t>
            </a:r>
            <a:endParaRPr lang="en-US" altLang="zh-CN" dirty="0">
              <a:latin typeface="+mn-ea"/>
            </a:endParaRPr>
          </a:p>
          <a:p>
            <a:pPr algn="ctr"/>
            <a:r>
              <a:rPr lang="zh-CN" altLang="en-US" dirty="0">
                <a:latin typeface="+mn-ea"/>
              </a:rPr>
              <a:t>孤独、期盼亲人</a:t>
            </a:r>
            <a:endParaRPr lang="en-US" altLang="zh-CN" dirty="0">
              <a:latin typeface="+mn-ea"/>
            </a:endParaRPr>
          </a:p>
        </p:txBody>
      </p:sp>
      <p:cxnSp>
        <p:nvCxnSpPr>
          <p:cNvPr id="8" name="直接箭头连接符 7"/>
          <p:cNvCxnSpPr>
            <a:stCxn id="7" idx="5"/>
            <a:endCxn id="6" idx="1"/>
          </p:cNvCxnSpPr>
          <p:nvPr/>
        </p:nvCxnSpPr>
        <p:spPr>
          <a:xfrm>
            <a:off x="7405561" y="2672833"/>
            <a:ext cx="1236541" cy="2535871"/>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a:off x="3501681" y="6277968"/>
            <a:ext cx="5140421" cy="801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572231" y="488194"/>
            <a:ext cx="3264363" cy="30963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内容概括：</a:t>
            </a:r>
            <a:endParaRPr lang="en-US" altLang="zh-CN" dirty="0"/>
          </a:p>
          <a:p>
            <a:r>
              <a:rPr lang="zh-CN" altLang="en-US" dirty="0"/>
              <a:t>本文是“我”这个牧民孩子的生活所见所闻所感。“我”是叙事者，也是文中人物。</a:t>
            </a:r>
            <a:endParaRPr lang="en-US" altLang="zh-CN" dirty="0"/>
          </a:p>
        </p:txBody>
      </p:sp>
      <p:sp>
        <p:nvSpPr>
          <p:cNvPr id="12" name="椭圆 11"/>
          <p:cNvSpPr/>
          <p:nvPr/>
        </p:nvSpPr>
        <p:spPr>
          <a:xfrm>
            <a:off x="8454491" y="488194"/>
            <a:ext cx="3264363" cy="30963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语言：</a:t>
            </a:r>
            <a:endParaRPr lang="en-US" altLang="zh-CN" dirty="0"/>
          </a:p>
          <a:p>
            <a:pPr algn="ctr"/>
            <a:r>
              <a:rPr lang="zh-CN" altLang="en-US" dirty="0"/>
              <a:t>表现手法</a:t>
            </a:r>
            <a:endParaRPr lang="en-US" altLang="zh-CN" dirty="0"/>
          </a:p>
          <a:p>
            <a:pPr algn="ctr"/>
            <a:r>
              <a:rPr lang="zh-CN" altLang="en-US" dirty="0"/>
              <a:t>（第一人称</a:t>
            </a:r>
            <a:endParaRPr lang="en-US" altLang="zh-CN" dirty="0"/>
          </a:p>
          <a:p>
            <a:pPr algn="ctr"/>
            <a:r>
              <a:rPr lang="zh-CN" altLang="en-US" dirty="0"/>
              <a:t>限制视角）</a:t>
            </a:r>
          </a:p>
        </p:txBody>
      </p:sp>
      <p:sp>
        <p:nvSpPr>
          <p:cNvPr id="13" name="椭圆 12"/>
          <p:cNvSpPr/>
          <p:nvPr/>
        </p:nvSpPr>
        <p:spPr>
          <a:xfrm>
            <a:off x="375781" y="4448634"/>
            <a:ext cx="3662220" cy="215258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结构与情节</a:t>
            </a:r>
            <a:endParaRPr lang="en-US" altLang="zh-CN" dirty="0"/>
          </a:p>
        </p:txBody>
      </p:sp>
      <p:cxnSp>
        <p:nvCxnSpPr>
          <p:cNvPr id="14" name="直接箭头连接符 13"/>
          <p:cNvCxnSpPr>
            <a:stCxn id="7" idx="3"/>
            <a:endCxn id="13" idx="7"/>
          </p:cNvCxnSpPr>
          <p:nvPr/>
        </p:nvCxnSpPr>
        <p:spPr>
          <a:xfrm flipH="1">
            <a:off x="3501681" y="2672833"/>
            <a:ext cx="1527739" cy="2091039"/>
          </a:xfrm>
          <a:prstGeom prst="straightConnector1">
            <a:avLst/>
          </a:prstGeom>
          <a:ln>
            <a:headEnd type="arrow"/>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15" name="直接箭头连接符 14"/>
          <p:cNvCxnSpPr>
            <a:stCxn id="10" idx="7"/>
            <a:endCxn id="12" idx="1"/>
          </p:cNvCxnSpPr>
          <p:nvPr/>
        </p:nvCxnSpPr>
        <p:spPr>
          <a:xfrm>
            <a:off x="3358539" y="941643"/>
            <a:ext cx="5574007" cy="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7" name="直接箭头连接符 16"/>
          <p:cNvCxnSpPr>
            <a:stCxn id="12" idx="2"/>
            <a:endCxn id="7" idx="6"/>
          </p:cNvCxnSpPr>
          <p:nvPr/>
        </p:nvCxnSpPr>
        <p:spPr>
          <a:xfrm flipH="1">
            <a:off x="7897677" y="2036366"/>
            <a:ext cx="556814" cy="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20" name="直接箭头连接符 19"/>
          <p:cNvCxnSpPr>
            <a:stCxn id="12" idx="4"/>
            <a:endCxn id="6" idx="0"/>
          </p:cNvCxnSpPr>
          <p:nvPr/>
        </p:nvCxnSpPr>
        <p:spPr>
          <a:xfrm flipH="1">
            <a:off x="9558614" y="3584538"/>
            <a:ext cx="528059" cy="1402714"/>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28" name="直接箭头连接符 27"/>
          <p:cNvCxnSpPr>
            <a:stCxn id="10" idx="4"/>
            <a:endCxn id="13" idx="0"/>
          </p:cNvCxnSpPr>
          <p:nvPr/>
        </p:nvCxnSpPr>
        <p:spPr>
          <a:xfrm>
            <a:off x="2204413" y="3584538"/>
            <a:ext cx="2478" cy="864096"/>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825625"/>
            <a:ext cx="10515600" cy="4351338"/>
          </a:xfrm>
          <a:prstGeom prst="rect">
            <a:avLst/>
          </a:prstGeo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i="0" u="none" strike="noStrike" kern="1200" cap="none" spc="0" normalizeH="0" baseline="0" noProof="0" dirty="0">
                <a:ln>
                  <a:noFill/>
                </a:ln>
                <a:solidFill>
                  <a:schemeClr val="tx1"/>
                </a:solidFill>
                <a:effectLst/>
                <a:uLnTx/>
                <a:uFillTx/>
                <a:latin typeface="+mn-ea"/>
                <a:ea typeface="+mn-ea"/>
                <a:cs typeface="+mn-cs"/>
              </a:rPr>
              <a:t>三个叙述视角</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a:t>
            </a:r>
            <a:endParaRPr kumimoji="0" lang="zh-CN" altLang="zh-CN" sz="2800" i="0" u="none" strike="noStrike" kern="1200" cap="none" spc="0" normalizeH="0" baseline="0" noProof="0" dirty="0">
              <a:ln>
                <a:noFill/>
              </a:ln>
              <a:solidFill>
                <a:schemeClr val="tx1"/>
              </a:solidFill>
              <a:effectLst/>
              <a:uLnTx/>
              <a:uFillTx/>
              <a:latin typeface="+mn-ea"/>
              <a:ea typeface="+mn-ea"/>
              <a:cs typeface="+mn-cs"/>
            </a:endParaRPr>
          </a:p>
          <a:p>
            <a:pPr marL="228600" lvl="0" indent="-228600" eaLnBrk="1" fontAlgn="auto" hangingPunct="1">
              <a:lnSpc>
                <a:spcPct val="90000"/>
              </a:lnSpc>
              <a:spcBef>
                <a:spcPts val="1000"/>
              </a:spcBef>
              <a:spcAft>
                <a:spcPts val="0"/>
              </a:spcAft>
              <a:buFont typeface="Arial" panose="020B0604020202020204" pitchFamily="34" charset="0"/>
              <a:buChar char="•"/>
              <a:defRPr/>
            </a:pPr>
            <a:r>
              <a:rPr kumimoji="0" lang="zh-CN" altLang="zh-CN" sz="2800" b="1" i="0" u="none" strike="noStrike" kern="1200" cap="none" spc="0" normalizeH="0" baseline="0" noProof="0" dirty="0">
                <a:ln>
                  <a:noFill/>
                </a:ln>
                <a:solidFill>
                  <a:schemeClr val="tx1"/>
                </a:solidFill>
                <a:effectLst/>
                <a:uLnTx/>
                <a:uFillTx/>
                <a:latin typeface="+mn-ea"/>
                <a:ea typeface="+mn-ea"/>
                <a:cs typeface="+mn-cs"/>
              </a:rPr>
              <a:t>第一人称：</a:t>
            </a:r>
            <a:r>
              <a:rPr lang="zh-CN" altLang="en-US" sz="2800" dirty="0">
                <a:latin typeface="+mn-ea"/>
                <a:ea typeface="+mn-ea"/>
              </a:rPr>
              <a:t>集中描写对象；</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限知视角；揭示人物内心，便于作者借人物之口表达观点态度；</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消解陌生，</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拉近距离，增加真实感</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，引起共鸣；</a:t>
            </a:r>
            <a:endParaRPr kumimoji="0" lang="zh-CN" altLang="zh-CN" sz="280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800" b="1" dirty="0">
                <a:latin typeface="+mn-ea"/>
                <a:ea typeface="+mn-ea"/>
              </a:rPr>
              <a:t>第二人称：</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对话感，真切自然；直面对象便于抒情；对物的拟人化作用</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800" b="1" dirty="0">
                <a:latin typeface="+mn-ea"/>
                <a:ea typeface="+mn-ea"/>
              </a:rPr>
              <a:t>第三人称：</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客观全面</a:t>
            </a:r>
            <a:endParaRPr kumimoji="0" lang="en-US" altLang="zh-CN" sz="280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en-US" sz="2800" b="1" dirty="0">
                <a:latin typeface="+mn-ea"/>
                <a:ea typeface="+mn-ea"/>
              </a:rPr>
              <a:t>多视角并用：</a:t>
            </a:r>
            <a:r>
              <a:rPr lang="zh-CN" altLang="en-US" sz="2800" dirty="0">
                <a:latin typeface="+mn-ea"/>
                <a:ea typeface="+mn-ea"/>
              </a:rPr>
              <a:t>全方位并重</a:t>
            </a:r>
            <a:endParaRPr kumimoji="0" lang="zh-CN" altLang="zh-CN" sz="280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en-US" sz="280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标题 1"/>
          <p:cNvSpPr txBox="1">
            <a:spLocks/>
          </p:cNvSpPr>
          <p:nvPr/>
        </p:nvSpPr>
        <p:spPr>
          <a:xfrm>
            <a:off x="838200" y="365125"/>
            <a:ext cx="10515600" cy="1325563"/>
          </a:xfrm>
          <a:prstGeom prst="rect">
            <a:avLst/>
          </a:prstGeom>
        </p:spPr>
        <p:txBody>
          <a:bodyPr>
            <a:normAutofit/>
          </a:bodyPr>
          <a:lstStyle/>
          <a:p>
            <a:pPr lvl="0" eaLnBrk="1" fontAlgn="auto" hangingPunct="1">
              <a:lnSpc>
                <a:spcPct val="90000"/>
              </a:lnSpc>
              <a:spcAft>
                <a:spcPts val="0"/>
              </a:spcAf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3.4</a:t>
            </a:r>
            <a:r>
              <a:rPr lang="zh-CN" altLang="zh-CN" sz="4400" b="1" dirty="0">
                <a:latin typeface="方正姚体" pitchFamily="2" charset="-122"/>
                <a:ea typeface="方正姚体" pitchFamily="2" charset="-122"/>
              </a:rPr>
              <a:t>表现手法及其表达效果</a:t>
            </a:r>
            <a:endParaRPr kumimoji="0" lang="zh-CN" altLang="en-US" sz="4400" b="0" i="0" u="none" strike="noStrike" kern="1200" cap="none" spc="0" normalizeH="0" baseline="0" noProof="0" dirty="0">
              <a:ln>
                <a:noFill/>
              </a:ln>
              <a:solidFill>
                <a:schemeClr val="tx1"/>
              </a:solidFill>
              <a:effectLst/>
              <a:uLnTx/>
              <a:uFillTx/>
              <a:latin typeface="方正姚体" pitchFamily="2" charset="-122"/>
              <a:ea typeface="方正姚体" pitchFamily="2" charset="-122"/>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838200" y="365125"/>
            <a:ext cx="10515600" cy="1325563"/>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3.3</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赏析词句的表现力及其表达效果</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3" name="内容占位符 2"/>
          <p:cNvSpPr txBox="1">
            <a:spLocks/>
          </p:cNvSpPr>
          <p:nvPr/>
        </p:nvSpPr>
        <p:spPr>
          <a:xfrm>
            <a:off x="838200" y="1825625"/>
            <a:ext cx="10515600" cy="4351338"/>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1" i="0" u="none" strike="noStrike" kern="1200" cap="none" spc="0" normalizeH="0" baseline="0" noProof="0" dirty="0">
                <a:ln>
                  <a:noFill/>
                </a:ln>
                <a:solidFill>
                  <a:schemeClr val="tx1"/>
                </a:solidFill>
                <a:effectLst/>
                <a:uLnTx/>
                <a:uFillTx/>
                <a:latin typeface="+mn-ea"/>
                <a:ea typeface="+mn-ea"/>
                <a:cs typeface="+mn-cs"/>
              </a:rPr>
              <a:t>“表现力”</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——抽象且宏大的考察方向</a:t>
            </a:r>
            <a:endParaRPr kumimoji="0" lang="en-US" altLang="zh-CN" sz="2800" i="0" u="none" strike="noStrike" kern="1200" cap="none" spc="0" normalizeH="0" baseline="0" noProof="0" dirty="0">
              <a:ln>
                <a:noFill/>
              </a:ln>
              <a:solidFill>
                <a:schemeClr val="tx1"/>
              </a:solidFill>
              <a:effectLst/>
              <a:uLnTx/>
              <a:uFillTx/>
              <a:latin typeface="+mn-ea"/>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i="0" u="none" strike="noStrike" kern="1200" cap="none" spc="0" normalizeH="0" baseline="0" noProof="0" dirty="0">
                <a:ln>
                  <a:noFill/>
                </a:ln>
                <a:solidFill>
                  <a:schemeClr val="tx1"/>
                </a:solidFill>
                <a:effectLst/>
                <a:uLnTx/>
                <a:uFillTx/>
                <a:latin typeface="+mn-ea"/>
                <a:ea typeface="+mn-ea"/>
                <a:cs typeface="+mn-cs"/>
              </a:rPr>
              <a:t>很可能是“自选角度” 或者</a:t>
            </a:r>
            <a:r>
              <a:rPr kumimoji="0" lang="zh-CN" altLang="en-US" sz="2800" i="0" u="none" strike="noStrike" kern="1200" cap="none" spc="0" normalizeH="0" baseline="0" noProof="0" dirty="0">
                <a:ln>
                  <a:noFill/>
                </a:ln>
                <a:solidFill>
                  <a:schemeClr val="tx1"/>
                </a:solidFill>
                <a:effectLst/>
                <a:uLnTx/>
                <a:uFillTx/>
                <a:latin typeface="+mn-ea"/>
                <a:ea typeface="+mn-ea"/>
                <a:cs typeface="+mn-cs"/>
              </a:rPr>
              <a:t>只有</a:t>
            </a:r>
            <a:r>
              <a:rPr kumimoji="0" lang="zh-CN" altLang="zh-CN" sz="2800" i="0" u="none" strike="noStrike" kern="1200" cap="none" spc="0" normalizeH="0" baseline="0" noProof="0" dirty="0">
                <a:ln>
                  <a:noFill/>
                </a:ln>
                <a:solidFill>
                  <a:schemeClr val="tx1"/>
                </a:solidFill>
                <a:effectLst/>
                <a:uLnTx/>
                <a:uFillTx/>
                <a:latin typeface="+mn-ea"/>
                <a:ea typeface="+mn-ea"/>
                <a:cs typeface="+mn-cs"/>
              </a:rPr>
              <a:t>“赏析”</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i="0" u="none" strike="noStrike" kern="1200" cap="none" spc="0" normalizeH="0" baseline="0" noProof="0" dirty="0">
                <a:ln>
                  <a:noFill/>
                </a:ln>
                <a:solidFill>
                  <a:schemeClr val="tx1"/>
                </a:solidFill>
                <a:effectLst/>
                <a:uLnTx/>
                <a:uFillTx/>
                <a:latin typeface="+mn-ea"/>
                <a:ea typeface="+mn-ea"/>
                <a:cs typeface="+mn-cs"/>
              </a:rPr>
              <a:t>常考“表现力”的是描写类句子（人物描写，景物描写）</a:t>
            </a:r>
            <a:endParaRPr lang="en-US" altLang="zh-CN" sz="2800" dirty="0">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en-US" sz="2800" i="0" u="none" strike="noStrike" kern="1200" cap="none" spc="0" normalizeH="0" baseline="0" noProof="0" dirty="0">
                <a:ln>
                  <a:noFill/>
                </a:ln>
                <a:solidFill>
                  <a:schemeClr val="tx1"/>
                </a:solidFill>
                <a:effectLst/>
                <a:uLnTx/>
                <a:uFillTx/>
                <a:latin typeface="+mn-ea"/>
                <a:ea typeface="+mn-ea"/>
                <a:cs typeface="+mn-cs"/>
              </a:rPr>
              <a:t>开动所有积累，能写的手法和特点都往上写！</a:t>
            </a:r>
            <a:endParaRPr kumimoji="0" lang="en-US" altLang="zh-CN" sz="2800" i="0" u="none" strike="noStrike" kern="1200" cap="none" spc="0" normalizeH="0" baseline="0" noProof="0" dirty="0">
              <a:ln>
                <a:noFill/>
              </a:ln>
              <a:solidFill>
                <a:schemeClr val="tx1"/>
              </a:solidFill>
              <a:effectLst/>
              <a:uLnTx/>
              <a:uFillTx/>
              <a:latin typeface="+mn-ea"/>
              <a:ea typeface="+mn-ea"/>
              <a:cs typeface="+mn-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457200" y="274638"/>
            <a:ext cx="8229600" cy="1143000"/>
          </a:xfrm>
          <a:prstGeom prst="rect">
            <a:avLst/>
          </a:prstGeom>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sz="4400" b="0" i="0" u="none" strike="noStrike" kern="1200" cap="none" spc="0" normalizeH="0" baseline="0" noProof="0" dirty="0">
                <a:ln>
                  <a:noFill/>
                </a:ln>
                <a:solidFill>
                  <a:schemeClr val="tx1"/>
                </a:solidFill>
                <a:effectLst/>
                <a:uLnTx/>
                <a:uFillTx/>
                <a:latin typeface="+mj-lt"/>
                <a:ea typeface="+mj-ea"/>
                <a:cs typeface="+mj-cs"/>
              </a:rPr>
              <a:t>文体分析</a:t>
            </a:r>
            <a:r>
              <a:rPr kumimoji="0" lang="en-US" altLang="zh-CN" sz="4400" b="0" i="0" u="none" strike="noStrike" kern="1200" cap="none" spc="0" normalizeH="0" baseline="0" noProof="0" dirty="0">
                <a:ln>
                  <a:noFill/>
                </a:ln>
                <a:solidFill>
                  <a:schemeClr val="tx1"/>
                </a:solidFill>
                <a:effectLst/>
                <a:uLnTx/>
                <a:uFillTx/>
                <a:latin typeface="+mj-lt"/>
                <a:ea typeface="+mj-ea"/>
                <a:cs typeface="+mj-cs"/>
              </a:rPr>
              <a:t>——</a:t>
            </a:r>
            <a:r>
              <a:rPr kumimoji="0" lang="zh-CN" altLang="en-US" sz="4400" b="0" i="0" u="none" strike="noStrike" kern="1200" cap="none" spc="0" normalizeH="0" baseline="0" noProof="0" dirty="0">
                <a:ln>
                  <a:noFill/>
                </a:ln>
                <a:solidFill>
                  <a:schemeClr val="tx1"/>
                </a:solidFill>
                <a:effectLst/>
                <a:uLnTx/>
                <a:uFillTx/>
                <a:latin typeface="+mj-lt"/>
                <a:ea typeface="+mj-ea"/>
                <a:cs typeface="+mj-cs"/>
              </a:rPr>
              <a:t>小说</a:t>
            </a:r>
          </a:p>
        </p:txBody>
      </p:sp>
      <p:sp>
        <p:nvSpPr>
          <p:cNvPr id="3" name="内容占位符 2"/>
          <p:cNvSpPr txBox="1">
            <a:spLocks/>
          </p:cNvSpPr>
          <p:nvPr/>
        </p:nvSpPr>
        <p:spPr>
          <a:xfrm>
            <a:off x="457199" y="1600200"/>
            <a:ext cx="11612881" cy="4525963"/>
          </a:xfrm>
          <a:prstGeom prst="rect">
            <a:avLst/>
          </a:prstGeom>
        </p:spPr>
        <p:txBody>
          <a:bodyPr>
            <a:normAutofit/>
          </a:bodyPr>
          <a:lstStyle/>
          <a:p>
            <a:pPr marL="228600" indent="-228600" eaLnBrk="1" fontAlgn="auto" hangingPunct="1">
              <a:lnSpc>
                <a:spcPct val="90000"/>
              </a:lnSpc>
              <a:spcBef>
                <a:spcPts val="1000"/>
              </a:spcBef>
              <a:spcAft>
                <a:spcPts val="0"/>
              </a:spcAft>
              <a:buFont typeface="Arial" panose="020B0604020202020204" pitchFamily="34" charset="0"/>
              <a:buChar char="•"/>
            </a:pPr>
            <a:r>
              <a:rPr lang="zh-CN" altLang="zh-CN" sz="2800" dirty="0">
                <a:latin typeface="+mn-ea"/>
                <a:ea typeface="+mn-ea"/>
              </a:rPr>
              <a:t>三要素——环境，人物，情节</a:t>
            </a:r>
            <a:r>
              <a:rPr lang="zh-CN" altLang="en-US" sz="2800" dirty="0">
                <a:latin typeface="+mn-ea"/>
                <a:ea typeface="+mn-ea"/>
              </a:rPr>
              <a:t>。</a:t>
            </a:r>
            <a:endParaRPr lang="en-US" altLang="zh-CN" sz="2800" dirty="0">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pPr>
            <a:r>
              <a:rPr lang="zh-CN" altLang="zh-CN" sz="2800" dirty="0">
                <a:latin typeface="+mn-ea"/>
                <a:ea typeface="+mn-ea"/>
              </a:rPr>
              <a:t>通过完整的故事情节和具体的环境描写塑造典型人物，反映社会生活</a:t>
            </a:r>
            <a:r>
              <a:rPr lang="zh-CN" altLang="zh-CN" sz="2800" dirty="0" smtClean="0">
                <a:latin typeface="微软雅黑 Light" pitchFamily="34" charset="-122"/>
                <a:ea typeface="微软雅黑 Light" pitchFamily="34" charset="-122"/>
              </a:rPr>
              <a:t>。</a:t>
            </a:r>
            <a:endParaRPr lang="en-US" altLang="zh-CN" sz="2800" dirty="0" smtClean="0">
              <a:latin typeface="微软雅黑 Light" pitchFamily="34" charset="-122"/>
              <a:ea typeface="微软雅黑 Light" pitchFamily="34" charset="-122"/>
            </a:endParaRPr>
          </a:p>
          <a:p>
            <a:pPr marL="228600" indent="-228600" eaLnBrk="1" fontAlgn="auto" hangingPunct="1">
              <a:lnSpc>
                <a:spcPct val="90000"/>
              </a:lnSpc>
              <a:spcBef>
                <a:spcPts val="1000"/>
              </a:spcBef>
              <a:spcAft>
                <a:spcPts val="0"/>
              </a:spcAft>
              <a:buFont typeface="Arial" panose="020B0604020202020204" pitchFamily="34" charset="0"/>
              <a:buChar char="•"/>
            </a:pPr>
            <a:r>
              <a:rPr lang="zh-CN" altLang="en-US" sz="2800" dirty="0" smtClean="0">
                <a:latin typeface="+mn-ea"/>
                <a:ea typeface="+mn-ea"/>
              </a:rPr>
              <a:t>举例略</a:t>
            </a:r>
            <a:endParaRPr lang="zh-CN" altLang="zh-CN" sz="2800" dirty="0">
              <a:latin typeface="+mn-ea"/>
              <a:ea typeface="+mn-ea"/>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30480" y="3305651"/>
            <a:ext cx="12120880" cy="4351338"/>
          </a:xfrm>
          <a:prstGeom prst="rect">
            <a:avLst/>
          </a:prstGeom>
        </p:spPr>
        <p:txBody>
          <a:bodyPr>
            <a:noAutofit/>
          </a:bodyPr>
          <a:lstStyle/>
          <a:p>
            <a:pPr marL="228600" indent="-228600" algn="just" eaLnBrk="1" fontAlgn="auto" hangingPunct="1">
              <a:lnSpc>
                <a:spcPct val="90000"/>
              </a:lnSpc>
              <a:spcBef>
                <a:spcPts val="1000"/>
              </a:spcBef>
              <a:spcAft>
                <a:spcPts val="0"/>
              </a:spcAft>
              <a:buFont typeface="Arial" panose="020B0604020202020204" pitchFamily="34" charset="0"/>
              <a:buChar char="•"/>
              <a:defRPr/>
            </a:pPr>
            <a:r>
              <a:rPr kumimoji="0" lang="en-US" altLang="zh-CN" sz="2400" b="0" i="0" u="none" strike="noStrike" kern="1200" cap="none" spc="0" normalizeH="0" baseline="0" noProof="0" dirty="0">
                <a:ln>
                  <a:noFill/>
                </a:ln>
                <a:solidFill>
                  <a:srgbClr val="002060"/>
                </a:solidFill>
                <a:effectLst/>
                <a:uLnTx/>
                <a:uFillTx/>
                <a:latin typeface="华光标题宋_CNKI" panose="02000500000000000000" pitchFamily="2" charset="-122"/>
                <a:ea typeface="华光标题宋_CNKI" panose="02000500000000000000" pitchFamily="2" charset="-122"/>
              </a:rPr>
              <a:t>[2021</a:t>
            </a:r>
            <a:r>
              <a:rPr kumimoji="0" lang="zh-CN" altLang="en-US" sz="2400" b="0" i="0" u="none" strike="noStrike" kern="1200" cap="none" spc="0" normalizeH="0" baseline="0" noProof="0" dirty="0">
                <a:ln>
                  <a:noFill/>
                </a:ln>
                <a:solidFill>
                  <a:srgbClr val="002060"/>
                </a:solidFill>
                <a:effectLst/>
                <a:uLnTx/>
                <a:uFillTx/>
                <a:latin typeface="华光标题宋_CNKI" panose="02000500000000000000" pitchFamily="2" charset="-122"/>
                <a:ea typeface="华光标题宋_CNKI" panose="02000500000000000000" pitchFamily="2" charset="-122"/>
              </a:rPr>
              <a:t>虹口一模 青龙偃月刀</a:t>
            </a:r>
            <a:r>
              <a:rPr kumimoji="0" lang="en-US" altLang="zh-CN" sz="2400" b="0" i="0" u="none" strike="noStrike" kern="1200" cap="none" spc="0" normalizeH="0" baseline="0" noProof="0" dirty="0">
                <a:ln>
                  <a:noFill/>
                </a:ln>
                <a:solidFill>
                  <a:srgbClr val="002060"/>
                </a:solidFill>
                <a:effectLst/>
                <a:uLnTx/>
                <a:uFillTx/>
                <a:latin typeface="华光标题宋_CNKI" panose="02000500000000000000" pitchFamily="2" charset="-122"/>
                <a:ea typeface="华光标题宋_CNKI" panose="02000500000000000000" pitchFamily="2" charset="-122"/>
              </a:rPr>
              <a:t>]</a:t>
            </a:r>
            <a:endParaRPr lang="en-US" altLang="zh-CN" sz="2400" dirty="0">
              <a:latin typeface="华光标题宋_CNKI" panose="02000500000000000000" pitchFamily="2" charset="-122"/>
              <a:ea typeface="华光标题宋_CNKI" panose="02000500000000000000" pitchFamily="2" charset="-122"/>
            </a:endParaRP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华光标题宋_CNKI" panose="02000500000000000000" pitchFamily="2" charset="-122"/>
                <a:ea typeface="华光标题宋_CNKI" panose="02000500000000000000" pitchFamily="2" charset="-122"/>
              </a:rPr>
              <a:t>8.第⑩段的描写很传神，请选择一个角度加以赏析。（4分）III.3</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400" b="0" i="0" u="none" strike="noStrike" kern="1200" cap="none" spc="0" normalizeH="0" baseline="0" noProof="0" dirty="0">
                <a:ln>
                  <a:noFill/>
                </a:ln>
                <a:solidFill>
                  <a:schemeClr val="tx1"/>
                </a:solidFill>
                <a:effectLst/>
                <a:uLnTx/>
                <a:uFillTx/>
                <a:latin typeface="+mn-ea"/>
                <a:ea typeface="+mn-ea"/>
                <a:cs typeface="+mn-cs"/>
              </a:rPr>
              <a:t>答案示例一：这一段用了一连串的</a:t>
            </a:r>
            <a:r>
              <a:rPr kumimoji="0" lang="zh-CN" altLang="zh-CN" sz="2400" b="1" i="0" u="none" strike="noStrike" kern="1200" cap="none" spc="0" normalizeH="0" baseline="0" noProof="0" dirty="0">
                <a:ln>
                  <a:noFill/>
                </a:ln>
                <a:solidFill>
                  <a:srgbClr val="FF0000"/>
                </a:solidFill>
                <a:effectLst/>
                <a:uLnTx/>
                <a:uFillTx/>
                <a:latin typeface="+mn-ea"/>
                <a:ea typeface="+mn-ea"/>
                <a:cs typeface="+mn-cs"/>
              </a:rPr>
              <a:t>动作描写</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，传神写出了何爹剃头刀法的绝妙高超。</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长长一刮”（写出开始剃头时的从容适度）、</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弹”（写出动作敏捷轻巧）</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轻捷地铲削”、</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轻巧地刨刮”“细剔”（写出动作的细致轻柔）。</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400" b="0" i="0" u="none" strike="noStrike" kern="1200" cap="none" spc="0" normalizeH="0" baseline="0" noProof="0" dirty="0">
                <a:ln>
                  <a:noFill/>
                </a:ln>
                <a:solidFill>
                  <a:schemeClr val="tx1"/>
                </a:solidFill>
                <a:effectLst/>
                <a:uLnTx/>
                <a:uFillTx/>
                <a:latin typeface="+mn-ea"/>
                <a:ea typeface="+mn-ea"/>
                <a:cs typeface="+mn-cs"/>
              </a:rPr>
              <a:t>答案示例二：这一段运用</a:t>
            </a:r>
            <a:r>
              <a:rPr kumimoji="0" lang="zh-CN" altLang="zh-CN" sz="2400" b="1" i="0" u="none" strike="noStrike" kern="1200" cap="none" spc="0" normalizeH="0" baseline="0" noProof="0" dirty="0">
                <a:ln>
                  <a:noFill/>
                </a:ln>
                <a:solidFill>
                  <a:srgbClr val="0000FF"/>
                </a:solidFill>
                <a:effectLst/>
                <a:uLnTx/>
                <a:uFillTx/>
                <a:latin typeface="+mn-ea"/>
                <a:ea typeface="+mn-ea"/>
                <a:cs typeface="+mn-cs"/>
              </a:rPr>
              <a:t>侧面描写</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，从顾客的感受角度写出何爹剃头刀法的绝妙高超。</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麻酥酥的一阵惊悚”、</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痒中透爽，整个耳朵顿时清新和开阔，整个面部和身体为之牵动”、</a:t>
            </a:r>
            <a:r>
              <a:rPr kumimoji="0" lang="ar-SA" altLang="zh-CN" sz="2400" b="0" i="0" u="none" strike="noStrike" kern="1200" cap="none" spc="0" normalizeH="0" baseline="0" noProof="0" dirty="0">
                <a:ln>
                  <a:noFill/>
                </a:ln>
                <a:solidFill>
                  <a:schemeClr val="tx1"/>
                </a:solidFill>
                <a:effectLst/>
                <a:uLnTx/>
                <a:uFillTx/>
                <a:latin typeface="+mn-ea"/>
                <a:ea typeface="+mn-ea"/>
                <a:cs typeface="+mn-cs"/>
              </a:rPr>
              <a:t>“</a:t>
            </a:r>
            <a:r>
              <a:rPr kumimoji="0" lang="zh-CN" altLang="zh-CN" sz="2400" b="0" i="0" u="none" strike="noStrike" kern="1200" cap="none" spc="0" normalizeH="0" baseline="0" noProof="0" dirty="0">
                <a:ln>
                  <a:noFill/>
                </a:ln>
                <a:solidFill>
                  <a:schemeClr val="tx1"/>
                </a:solidFill>
                <a:effectLst/>
                <a:uLnTx/>
                <a:uFillTx/>
                <a:latin typeface="+mn-ea"/>
                <a:ea typeface="+mn-ea"/>
                <a:cs typeface="+mn-cs"/>
              </a:rPr>
              <a:t>气脉贯通和精血踊跃”，写出顾客在整个剃头过程中舒适、痛快、神清气爽的感受。</a:t>
            </a:r>
          </a:p>
        </p:txBody>
      </p:sp>
      <p:sp>
        <p:nvSpPr>
          <p:cNvPr id="3" name="标题 1"/>
          <p:cNvSpPr txBox="1">
            <a:spLocks/>
          </p:cNvSpPr>
          <p:nvPr/>
        </p:nvSpPr>
        <p:spPr>
          <a:xfrm>
            <a:off x="838200" y="365125"/>
            <a:ext cx="10515600" cy="1325563"/>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3.3</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赏析词句的表现力及其表达效果</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文本框 4">
            <a:extLst>
              <a:ext uri="{FF2B5EF4-FFF2-40B4-BE49-F238E27FC236}">
                <a16:creationId xmlns:a16="http://schemas.microsoft.com/office/drawing/2014/main" xmlns="" id="{82D90780-8AE8-4F9E-91A2-B61F41A83FFF}"/>
              </a:ext>
            </a:extLst>
          </p:cNvPr>
          <p:cNvSpPr txBox="1"/>
          <p:nvPr/>
        </p:nvSpPr>
        <p:spPr>
          <a:xfrm>
            <a:off x="30480" y="1125040"/>
            <a:ext cx="12120880" cy="2031325"/>
          </a:xfrm>
          <a:prstGeom prst="rect">
            <a:avLst/>
          </a:prstGeom>
          <a:noFill/>
        </p:spPr>
        <p:txBody>
          <a:bodyPr wrap="square">
            <a:spAutoFit/>
          </a:bodyPr>
          <a:lstStyle/>
          <a:p>
            <a:pPr marL="228600" indent="-228600" algn="just" eaLnBrk="1" fontAlgn="auto" hangingPunct="1">
              <a:lnSpc>
                <a:spcPct val="90000"/>
              </a:lnSpc>
              <a:spcBef>
                <a:spcPts val="1000"/>
              </a:spcBef>
              <a:spcAft>
                <a:spcPts val="0"/>
              </a:spcAft>
              <a:buFont typeface="Arial" panose="020B0604020202020204" pitchFamily="34" charset="0"/>
              <a:buChar char="•"/>
              <a:defRPr/>
            </a:pPr>
            <a:r>
              <a:rPr lang="zh-CN" altLang="zh-CN" sz="2000" u="sng" dirty="0">
                <a:latin typeface="楷体" panose="02010609060101010101" pitchFamily="49" charset="-122"/>
                <a:ea typeface="楷体" panose="02010609060101010101" pitchFamily="49" charset="-122"/>
              </a:rPr>
              <a:t>⑩我领教过他的微型青龙偃月。其一是</a:t>
            </a:r>
            <a:r>
              <a:rPr lang="ar-SA" altLang="zh-CN" sz="2000" u="sng" dirty="0">
                <a:latin typeface="楷体" panose="02010609060101010101" pitchFamily="49" charset="-122"/>
                <a:ea typeface="楷体" panose="02010609060101010101" pitchFamily="49" charset="-122"/>
              </a:rPr>
              <a:t>“</a:t>
            </a:r>
            <a:r>
              <a:rPr lang="zh-CN" altLang="zh-CN" sz="2000" u="sng" dirty="0">
                <a:latin typeface="楷体" panose="02010609060101010101" pitchFamily="49" charset="-122"/>
                <a:ea typeface="楷体" panose="02010609060101010101" pitchFamily="49" charset="-122"/>
              </a:rPr>
              <a:t>关公拖刀”：刀背在顾客后颈处</a:t>
            </a:r>
            <a:r>
              <a:rPr lang="zh-CN" altLang="zh-CN" sz="2000" b="1" u="sng" dirty="0">
                <a:solidFill>
                  <a:srgbClr val="FF0000"/>
                </a:solidFill>
                <a:latin typeface="楷体" panose="02010609060101010101" pitchFamily="49" charset="-122"/>
                <a:ea typeface="楷体" panose="02010609060101010101" pitchFamily="49" charset="-122"/>
              </a:rPr>
              <a:t>长长地一刮，</a:t>
            </a:r>
            <a:r>
              <a:rPr lang="zh-CN" altLang="zh-CN" sz="2000" b="1" u="sng" dirty="0">
                <a:solidFill>
                  <a:srgbClr val="0000FF"/>
                </a:solidFill>
                <a:latin typeface="楷体" panose="02010609060101010101" pitchFamily="49" charset="-122"/>
                <a:ea typeface="楷体" panose="02010609060101010101" pitchFamily="49" charset="-122"/>
              </a:rPr>
              <a:t>刮出顾客麻酥酥的一阵惊悚，</a:t>
            </a:r>
            <a:r>
              <a:rPr lang="zh-CN" altLang="zh-CN" sz="2000" u="sng" dirty="0">
                <a:latin typeface="楷体" panose="02010609060101010101" pitchFamily="49" charset="-122"/>
                <a:ea typeface="楷体" panose="02010609060101010101" pitchFamily="49" charset="-122"/>
              </a:rPr>
              <a:t>让人十分享受。其二是</a:t>
            </a:r>
            <a:r>
              <a:rPr lang="ar-SA" altLang="zh-CN" sz="2000" u="sng" dirty="0">
                <a:latin typeface="楷体" panose="02010609060101010101" pitchFamily="49" charset="-122"/>
                <a:ea typeface="楷体" panose="02010609060101010101" pitchFamily="49" charset="-122"/>
              </a:rPr>
              <a:t>“</a:t>
            </a:r>
            <a:r>
              <a:rPr lang="zh-CN" altLang="zh-CN" sz="2000" u="sng" dirty="0">
                <a:latin typeface="楷体" panose="02010609060101010101" pitchFamily="49" charset="-122"/>
                <a:ea typeface="楷体" panose="02010609060101010101" pitchFamily="49" charset="-122"/>
              </a:rPr>
              <a:t>张飞打鼓”：刀口在顾客后颈上</a:t>
            </a:r>
            <a:r>
              <a:rPr lang="zh-CN" altLang="zh-CN" sz="2000" b="1" u="sng" dirty="0">
                <a:solidFill>
                  <a:srgbClr val="FF0000"/>
                </a:solidFill>
                <a:latin typeface="楷体" panose="02010609060101010101" pitchFamily="49" charset="-122"/>
                <a:ea typeface="楷体" panose="02010609060101010101" pitchFamily="49" charset="-122"/>
              </a:rPr>
              <a:t>弹出一串花，</a:t>
            </a:r>
            <a:r>
              <a:rPr lang="zh-CN" altLang="zh-CN" sz="2000" u="sng" dirty="0">
                <a:latin typeface="楷体" panose="02010609060101010101" pitchFamily="49" charset="-122"/>
                <a:ea typeface="楷体" panose="02010609060101010101" pitchFamily="49" charset="-122"/>
              </a:rPr>
              <a:t>同样让顾客特别舒服。</a:t>
            </a:r>
            <a:r>
              <a:rPr lang="ar-SA" altLang="zh-CN" sz="2000" u="sng" dirty="0">
                <a:latin typeface="楷体" panose="02010609060101010101" pitchFamily="49" charset="-122"/>
                <a:ea typeface="楷体" panose="02010609060101010101" pitchFamily="49" charset="-122"/>
              </a:rPr>
              <a:t>“</a:t>
            </a:r>
            <a:r>
              <a:rPr lang="zh-CN" altLang="zh-CN" sz="2000" u="sng" dirty="0">
                <a:latin typeface="楷体" panose="02010609060101010101" pitchFamily="49" charset="-122"/>
                <a:ea typeface="楷体" panose="02010609060101010101" pitchFamily="49" charset="-122"/>
              </a:rPr>
              <a:t>双龙出水”也是刀法之一，意味着刀片在顾客鼻梁两边</a:t>
            </a:r>
            <a:r>
              <a:rPr lang="zh-CN" altLang="zh-CN" sz="2000" b="1" u="sng" dirty="0">
                <a:solidFill>
                  <a:srgbClr val="FF0000"/>
                </a:solidFill>
                <a:latin typeface="楷体" panose="02010609060101010101" pitchFamily="49" charset="-122"/>
                <a:ea typeface="楷体" panose="02010609060101010101" pitchFamily="49" charset="-122"/>
              </a:rPr>
              <a:t>轻捷地铲削。</a:t>
            </a:r>
            <a:r>
              <a:rPr lang="ar-SA" altLang="zh-CN" sz="2000" u="sng" dirty="0">
                <a:latin typeface="楷体" panose="02010609060101010101" pitchFamily="49" charset="-122"/>
                <a:ea typeface="楷体" panose="02010609060101010101" pitchFamily="49" charset="-122"/>
              </a:rPr>
              <a:t>“</a:t>
            </a:r>
            <a:r>
              <a:rPr lang="zh-CN" altLang="zh-CN" sz="2000" u="sng" dirty="0">
                <a:latin typeface="楷体" panose="02010609060101010101" pitchFamily="49" charset="-122"/>
                <a:ea typeface="楷体" panose="02010609060101010101" pitchFamily="49" charset="-122"/>
              </a:rPr>
              <a:t>月中偷桃”当然是另一刀法，意味着刀片在顾客眼皮上</a:t>
            </a:r>
            <a:r>
              <a:rPr lang="zh-CN" altLang="zh-CN" sz="2000" b="1" u="sng" dirty="0">
                <a:solidFill>
                  <a:srgbClr val="FF0000"/>
                </a:solidFill>
                <a:latin typeface="楷体" panose="02010609060101010101" pitchFamily="49" charset="-122"/>
                <a:ea typeface="楷体" panose="02010609060101010101" pitchFamily="49" charset="-122"/>
              </a:rPr>
              <a:t>轻巧地刨刮。</a:t>
            </a:r>
            <a:r>
              <a:rPr lang="zh-CN" altLang="zh-CN" sz="2000" u="sng" dirty="0">
                <a:latin typeface="楷体" panose="02010609060101010101" pitchFamily="49" charset="-122"/>
                <a:ea typeface="楷体" panose="02010609060101010101" pitchFamily="49" charset="-122"/>
              </a:rPr>
              <a:t>至于</a:t>
            </a:r>
            <a:r>
              <a:rPr lang="ar-SA" altLang="zh-CN" sz="2000" u="sng" dirty="0">
                <a:latin typeface="楷体" panose="02010609060101010101" pitchFamily="49" charset="-122"/>
                <a:ea typeface="楷体" panose="02010609060101010101" pitchFamily="49" charset="-122"/>
              </a:rPr>
              <a:t>“</a:t>
            </a:r>
            <a:r>
              <a:rPr lang="zh-CN" altLang="zh-CN" sz="2000" u="sng" dirty="0">
                <a:latin typeface="楷体" panose="02010609060101010101" pitchFamily="49" charset="-122"/>
                <a:ea typeface="楷体" panose="02010609060101010101" pitchFamily="49" charset="-122"/>
              </a:rPr>
              <a:t>哪吒探海”更是不可错过的一绝：刀尖在顾客耳朵窝子里</a:t>
            </a:r>
            <a:r>
              <a:rPr lang="zh-CN" altLang="zh-CN" sz="2000" b="1" u="sng" dirty="0">
                <a:solidFill>
                  <a:srgbClr val="FF0000"/>
                </a:solidFill>
                <a:latin typeface="楷体" panose="02010609060101010101" pitchFamily="49" charset="-122"/>
                <a:ea typeface="楷体" panose="02010609060101010101" pitchFamily="49" charset="-122"/>
              </a:rPr>
              <a:t>细剔</a:t>
            </a:r>
            <a:r>
              <a:rPr lang="zh-CN" altLang="zh-CN" sz="2000" u="sng" dirty="0">
                <a:latin typeface="楷体" panose="02010609060101010101" pitchFamily="49" charset="-122"/>
                <a:ea typeface="楷体" panose="02010609060101010101" pitchFamily="49" charset="-122"/>
              </a:rPr>
              <a:t>，似有似无，若即若离，不仅净毛除垢，而且让人</a:t>
            </a:r>
            <a:r>
              <a:rPr lang="zh-CN" altLang="zh-CN" sz="2000" b="1" u="sng" dirty="0">
                <a:solidFill>
                  <a:srgbClr val="0000FF"/>
                </a:solidFill>
                <a:latin typeface="楷体" panose="02010609060101010101" pitchFamily="49" charset="-122"/>
                <a:ea typeface="楷体" panose="02010609060101010101" pitchFamily="49" charset="-122"/>
              </a:rPr>
              <a:t>痒中透爽，整个耳朵顿时清新和开阔，整个面部和身体为之牵动</a:t>
            </a:r>
            <a:r>
              <a:rPr lang="zh-CN" altLang="zh-CN" sz="2000" u="sng" dirty="0">
                <a:latin typeface="楷体" panose="02010609060101010101" pitchFamily="49" charset="-122"/>
                <a:ea typeface="楷体" panose="02010609060101010101" pitchFamily="49" charset="-122"/>
              </a:rPr>
              <a:t>，招来嗖嗖嗖八面来风。</a:t>
            </a:r>
            <a:r>
              <a:rPr lang="zh-CN" altLang="zh-CN" sz="2000" b="1" u="sng" dirty="0">
                <a:solidFill>
                  <a:srgbClr val="0000FF"/>
                </a:solidFill>
                <a:latin typeface="楷体" panose="02010609060101010101" pitchFamily="49" charset="-122"/>
                <a:ea typeface="楷体" panose="02010609060101010101" pitchFamily="49" charset="-122"/>
              </a:rPr>
              <a:t>气脉贯通和精血涌跃</a:t>
            </a:r>
            <a:r>
              <a:rPr lang="zh-CN" altLang="zh-CN" sz="2000" u="sng" dirty="0">
                <a:latin typeface="楷体" panose="02010609060101010101" pitchFamily="49" charset="-122"/>
                <a:ea typeface="楷体" panose="02010609060101010101" pitchFamily="49" charset="-122"/>
              </a:rPr>
              <a:t>之际，待剃匠从容收刀，受用者一个喷嚏天昏地暗，尽吐五脏六腑之浊气。</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423925" y="3861048"/>
            <a:ext cx="2592288" cy="1800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文章主旨</a:t>
            </a:r>
            <a:endParaRPr lang="en-US" altLang="zh-CN" dirty="0"/>
          </a:p>
        </p:txBody>
      </p:sp>
      <p:cxnSp>
        <p:nvCxnSpPr>
          <p:cNvPr id="3" name="直接箭头连接符 2"/>
          <p:cNvCxnSpPr>
            <a:stCxn id="6" idx="2"/>
            <a:endCxn id="2" idx="5"/>
          </p:cNvCxnSpPr>
          <p:nvPr/>
        </p:nvCxnSpPr>
        <p:spPr>
          <a:xfrm flipH="1" flipV="1">
            <a:off x="7636582" y="5397616"/>
            <a:ext cx="1147717"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3"/>
          </p:cNvCxnSpPr>
          <p:nvPr/>
        </p:nvCxnSpPr>
        <p:spPr>
          <a:xfrm flipV="1">
            <a:off x="4559829" y="5397616"/>
            <a:ext cx="1243728"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7" idx="4"/>
            <a:endCxn id="2" idx="0"/>
          </p:cNvCxnSpPr>
          <p:nvPr/>
        </p:nvCxnSpPr>
        <p:spPr>
          <a:xfrm>
            <a:off x="6720069" y="3429000"/>
            <a:ext cx="0" cy="432048"/>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
        <p:nvSpPr>
          <p:cNvPr id="6" name="椭圆 5"/>
          <p:cNvSpPr/>
          <p:nvPr/>
        </p:nvSpPr>
        <p:spPr>
          <a:xfrm>
            <a:off x="8784299" y="4869160"/>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a:p>
            <a:pPr algn="ctr"/>
            <a:r>
              <a:rPr lang="zh-CN" altLang="en-US" dirty="0"/>
              <a:t>社会背景</a:t>
            </a:r>
          </a:p>
        </p:txBody>
      </p:sp>
      <p:sp>
        <p:nvSpPr>
          <p:cNvPr id="7" name="椭圆 6"/>
          <p:cNvSpPr/>
          <p:nvPr/>
        </p:nvSpPr>
        <p:spPr>
          <a:xfrm>
            <a:off x="5039883" y="1628800"/>
            <a:ext cx="3360373"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latin typeface="+mn-ea"/>
              </a:rPr>
              <a:t>何爹特点：</a:t>
            </a:r>
            <a:endParaRPr lang="en-US" altLang="zh-CN" dirty="0">
              <a:latin typeface="+mn-ea"/>
            </a:endParaRPr>
          </a:p>
          <a:p>
            <a:pPr algn="ctr"/>
            <a:r>
              <a:rPr lang="zh-CN" altLang="en-US" dirty="0">
                <a:latin typeface="+mn-ea"/>
              </a:rPr>
              <a:t>剃头手艺高超</a:t>
            </a:r>
            <a:endParaRPr lang="en-US" altLang="zh-CN" dirty="0">
              <a:latin typeface="+mn-ea"/>
            </a:endParaRPr>
          </a:p>
        </p:txBody>
      </p:sp>
      <p:cxnSp>
        <p:nvCxnSpPr>
          <p:cNvPr id="8" name="直接箭头连接符 7"/>
          <p:cNvCxnSpPr>
            <a:stCxn id="7" idx="5"/>
            <a:endCxn id="6" idx="1"/>
          </p:cNvCxnSpPr>
          <p:nvPr/>
        </p:nvCxnSpPr>
        <p:spPr>
          <a:xfrm>
            <a:off x="7908140" y="3165368"/>
            <a:ext cx="1255791" cy="1925245"/>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a:off x="4180197" y="6159876"/>
            <a:ext cx="4983733" cy="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563672" y="573798"/>
            <a:ext cx="3745704" cy="238234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zh-CN" altLang="en-US" sz="2000" dirty="0"/>
              <a:t>内容概括：</a:t>
            </a:r>
            <a:r>
              <a:rPr lang="zh-CN" altLang="zh-CN" sz="2000" dirty="0"/>
              <a:t>何爹</a:t>
            </a:r>
            <a:r>
              <a:rPr lang="zh-CN" altLang="en-US" sz="2000" dirty="0"/>
              <a:t>给顾客</a:t>
            </a:r>
            <a:r>
              <a:rPr lang="zh-CN" altLang="zh-CN" sz="2000" dirty="0"/>
              <a:t>剃头</a:t>
            </a:r>
            <a:r>
              <a:rPr lang="zh-CN" altLang="en-US" sz="2000" dirty="0"/>
              <a:t>。顾客神清气爽，十分享受。</a:t>
            </a:r>
            <a:endParaRPr lang="en-US" altLang="zh-CN" sz="2000" dirty="0"/>
          </a:p>
        </p:txBody>
      </p:sp>
      <p:cxnSp>
        <p:nvCxnSpPr>
          <p:cNvPr id="11" name="直接箭头连接符 10"/>
          <p:cNvCxnSpPr>
            <a:stCxn id="12" idx="2"/>
            <a:endCxn id="7" idx="6"/>
          </p:cNvCxnSpPr>
          <p:nvPr/>
        </p:nvCxnSpPr>
        <p:spPr>
          <a:xfrm flipH="1">
            <a:off x="8400256" y="2311084"/>
            <a:ext cx="405541" cy="217816"/>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12" name="椭圆 11"/>
          <p:cNvSpPr/>
          <p:nvPr/>
        </p:nvSpPr>
        <p:spPr>
          <a:xfrm>
            <a:off x="8805797" y="350727"/>
            <a:ext cx="3006247" cy="3920713"/>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000" dirty="0"/>
              <a:t>语言：</a:t>
            </a:r>
            <a:endParaRPr lang="en-US" altLang="zh-CN" sz="2000" dirty="0"/>
          </a:p>
          <a:p>
            <a:pPr algn="ctr"/>
            <a:r>
              <a:rPr lang="zh-CN" altLang="zh-CN" sz="2000" dirty="0"/>
              <a:t>动作描写</a:t>
            </a:r>
            <a:endParaRPr lang="en-US" altLang="zh-CN" sz="2000" dirty="0"/>
          </a:p>
          <a:p>
            <a:pPr algn="ctr"/>
            <a:r>
              <a:rPr lang="zh-CN" altLang="zh-CN" sz="2000" dirty="0"/>
              <a:t>侧面描写</a:t>
            </a:r>
            <a:r>
              <a:rPr lang="zh-CN" altLang="en-US" sz="2000" dirty="0"/>
              <a:t>：顾客的舒服</a:t>
            </a:r>
            <a:endParaRPr lang="en-US" altLang="zh-CN" sz="2000" dirty="0"/>
          </a:p>
        </p:txBody>
      </p:sp>
      <p:sp>
        <p:nvSpPr>
          <p:cNvPr id="13" name="椭圆 12"/>
          <p:cNvSpPr/>
          <p:nvPr/>
        </p:nvSpPr>
        <p:spPr>
          <a:xfrm>
            <a:off x="1967541" y="4869160"/>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结构与情节</a:t>
            </a:r>
            <a:endParaRPr lang="en-US" altLang="zh-CN" sz="2000" dirty="0"/>
          </a:p>
        </p:txBody>
      </p:sp>
      <p:cxnSp>
        <p:nvCxnSpPr>
          <p:cNvPr id="14" name="直接箭头连接符 13"/>
          <p:cNvCxnSpPr>
            <a:stCxn id="7" idx="3"/>
            <a:endCxn id="13" idx="7"/>
          </p:cNvCxnSpPr>
          <p:nvPr/>
        </p:nvCxnSpPr>
        <p:spPr>
          <a:xfrm flipH="1">
            <a:off x="4180198" y="3165368"/>
            <a:ext cx="1351801" cy="1925245"/>
          </a:xfrm>
          <a:prstGeom prst="straightConnector1">
            <a:avLst/>
          </a:prstGeom>
          <a:ln>
            <a:headEnd type="arrow"/>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15" name="直接箭头连接符 14"/>
          <p:cNvCxnSpPr>
            <a:stCxn id="10" idx="7"/>
            <a:endCxn id="12" idx="1"/>
          </p:cNvCxnSpPr>
          <p:nvPr/>
        </p:nvCxnSpPr>
        <p:spPr>
          <a:xfrm>
            <a:off x="3760830" y="922684"/>
            <a:ext cx="5485222" cy="2218"/>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193040" y="1171488"/>
            <a:ext cx="11663680" cy="5584912"/>
          </a:xfrm>
          <a:prstGeom prst="rect">
            <a:avLst/>
          </a:prstGeom>
        </p:spPr>
        <p:txBody>
          <a:bodyPr>
            <a:noAutofit/>
          </a:bodyPr>
          <a:lstStyle/>
          <a:p>
            <a:pPr marL="228600" indent="-228600" algn="just" eaLnBrk="1" fontAlgn="auto" hangingPunct="1">
              <a:lnSpc>
                <a:spcPct val="90000"/>
              </a:lnSpc>
              <a:spcBef>
                <a:spcPts val="1000"/>
              </a:spcBef>
              <a:spcAft>
                <a:spcPts val="0"/>
              </a:spcAft>
              <a:buFont typeface="Arial" panose="020B0604020202020204" pitchFamily="34" charset="0"/>
              <a:buChar char="•"/>
              <a:tabLst>
                <a:tab pos="720725" algn="l"/>
              </a:tabLst>
              <a:defRPr/>
            </a:pPr>
            <a:r>
              <a:rPr lang="zh-CN" altLang="zh-CN" sz="2000" u="sng" dirty="0">
                <a:latin typeface="楷体" panose="02010609060101010101" pitchFamily="49" charset="-122"/>
                <a:ea typeface="楷体" panose="02010609060101010101" pitchFamily="49" charset="-122"/>
              </a:rPr>
              <a:t>他从傍晚直说到天黑，一会儿定更炮响过，接着是寺院里的大钟，再接着，鼓楼上的云牌。当这些声音一个跟着一个响过之后，摊肆全被收去，庙里安静下来，在黑暗中只有说书人和他的听客。</a:t>
            </a:r>
            <a:r>
              <a:rPr lang="en-US" altLang="zh-CN" sz="2000" b="1" u="sng" dirty="0">
                <a:solidFill>
                  <a:srgbClr val="FF0000"/>
                </a:solidFill>
                <a:latin typeface="楷体" panose="02010609060101010101" pitchFamily="49" charset="-122"/>
                <a:ea typeface="楷体" panose="02010609060101010101" pitchFamily="49" charset="-122"/>
              </a:rPr>
              <a:t>/</a:t>
            </a:r>
            <a:r>
              <a:rPr lang="zh-CN" altLang="zh-CN" sz="2000" u="sng" dirty="0">
                <a:latin typeface="楷体" panose="02010609060101010101" pitchFamily="49" charset="-122"/>
                <a:ea typeface="楷体" panose="02010609060101010101" pitchFamily="49" charset="-122"/>
              </a:rPr>
              <a:t>其实只剩下大盗刘唐或莽夫武松</a:t>
            </a:r>
            <a:r>
              <a:rPr lang="en-US" altLang="zh-CN" sz="2000" u="sng" dirty="0">
                <a:latin typeface="楷体" panose="02010609060101010101" pitchFamily="49" charset="-122"/>
                <a:ea typeface="楷体" panose="02010609060101010101" pitchFamily="49" charset="-122"/>
              </a:rPr>
              <a:t>——</a:t>
            </a:r>
            <a:r>
              <a:rPr lang="zh-CN" altLang="zh-CN" sz="2000" u="sng" dirty="0">
                <a:latin typeface="楷体" panose="02010609060101010101" pitchFamily="49" charset="-122"/>
                <a:ea typeface="楷体" panose="02010609060101010101" pitchFamily="49" charset="-122"/>
              </a:rPr>
              <a:t>这时候，即使过后回想起来，还有什么是比这更令人感动的？一切曾使我们欢喜和曾使我们苦痛的全过去了，全随了岁月暗淡了，终至于消灭了；只有那些被吹嘘和根本不曾存在过的人物，直到现在，等到我们稍微安闲下来，便在我们昏暗的记忆中出现，永远顶生动顶有光辉。</a:t>
            </a:r>
            <a:r>
              <a:rPr lang="zh-CN" altLang="zh-CN" sz="2000" u="sng" dirty="0">
                <a:solidFill>
                  <a:srgbClr val="FF0000"/>
                </a:solidFill>
                <a:latin typeface="楷体" panose="02010609060101010101" pitchFamily="49" charset="-122"/>
                <a:ea typeface="楷体" panose="02010609060101010101" pitchFamily="49" charset="-122"/>
              </a:rPr>
              <a:t>跟这些人物一起，我们还想到在夜色模糊中玉墀四周的石栏，一直冲上去的殿角，在空中飞翔的蝙蝠</a:t>
            </a:r>
            <a:r>
              <a:rPr lang="zh-CN" altLang="en-US" sz="2000" u="sng" dirty="0">
                <a:solidFill>
                  <a:srgbClr val="FF0000"/>
                </a:solidFill>
                <a:latin typeface="楷体" panose="02010609060101010101" pitchFamily="49" charset="-122"/>
                <a:ea typeface="楷体" panose="02010609060101010101" pitchFamily="49" charset="-122"/>
              </a:rPr>
              <a:t>。</a:t>
            </a:r>
            <a:r>
              <a:rPr lang="zh-CN" altLang="zh-CN" sz="2000" b="1" u="sng" dirty="0">
                <a:solidFill>
                  <a:srgbClr val="FF0000"/>
                </a:solidFill>
                <a:latin typeface="楷体" panose="02010609060101010101" pitchFamily="49" charset="-122"/>
                <a:ea typeface="楷体" panose="02010609060101010101" pitchFamily="49" charset="-122"/>
              </a:rPr>
              <a:t>（联想）</a:t>
            </a:r>
            <a:endParaRPr lang="en-US" altLang="zh-CN" sz="2000" b="1" dirty="0">
              <a:solidFill>
                <a:srgbClr val="FF0000"/>
              </a:solidFill>
              <a:latin typeface="楷体" panose="02010609060101010101" pitchFamily="49" charset="-122"/>
              <a:ea typeface="楷体" panose="02010609060101010101" pitchFamily="49" charset="-122"/>
            </a:endParaRP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徐汇一模 说书人</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华光标题宋_CNKI" panose="02000500000000000000" pitchFamily="2" charset="-122"/>
                <a:ea typeface="华光标题宋_CNKI" panose="02000500000000000000" pitchFamily="2" charset="-122"/>
              </a:rPr>
              <a:t>8.画线部分的描写巧妙地表现了说书人说书的魅力，请对此加以赏析。（4分）III.3</a:t>
            </a:r>
            <a:endParaRPr lang="en-US" altLang="zh-CN" sz="2400" dirty="0">
              <a:latin typeface="华光标题宋_CNKI" panose="02000500000000000000" pitchFamily="2" charset="-122"/>
              <a:ea typeface="华光标题宋_CNKI" panose="02000500000000000000" pitchFamily="2" charset="-122"/>
            </a:endParaRP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mn-ea"/>
                <a:ea typeface="+mn-ea"/>
              </a:rPr>
              <a:t>先写钟声，</a:t>
            </a:r>
            <a:r>
              <a:rPr lang="zh-CN" altLang="zh-CN" sz="2400" dirty="0">
                <a:solidFill>
                  <a:srgbClr val="FF0000"/>
                </a:solidFill>
                <a:latin typeface="+mn-ea"/>
                <a:ea typeface="+mn-ea"/>
              </a:rPr>
              <a:t>将抽象的时间付诸听觉</a:t>
            </a:r>
            <a:r>
              <a:rPr lang="zh-CN" altLang="zh-CN" sz="2400" dirty="0">
                <a:latin typeface="+mn-ea"/>
                <a:ea typeface="+mn-ea"/>
              </a:rPr>
              <a:t>，变得具体可感。逐一写与说书人的声音相伴的</a:t>
            </a:r>
            <a:r>
              <a:rPr lang="ar-SA" altLang="zh-CN" sz="2400" dirty="0">
                <a:latin typeface="+mn-ea"/>
                <a:ea typeface="+mn-ea"/>
              </a:rPr>
              <a:t>“</a:t>
            </a:r>
            <a:r>
              <a:rPr lang="zh-CN" altLang="zh-CN" sz="2400" dirty="0">
                <a:latin typeface="+mn-ea"/>
                <a:ea typeface="+mn-ea"/>
              </a:rPr>
              <a:t>定更炮”“大钟”和</a:t>
            </a:r>
            <a:r>
              <a:rPr lang="ar-SA" altLang="zh-CN" sz="2400" dirty="0">
                <a:latin typeface="+mn-ea"/>
                <a:ea typeface="+mn-ea"/>
              </a:rPr>
              <a:t>“</a:t>
            </a:r>
            <a:r>
              <a:rPr lang="zh-CN" altLang="zh-CN" sz="2400" dirty="0">
                <a:latin typeface="+mn-ea"/>
                <a:ea typeface="+mn-ea"/>
              </a:rPr>
              <a:t>云牌”的声音，钟声的变化表现说书时间之久，随着时间的推移，听众久久不肯离去，间接写出说书人说书之精彩绝妙、引人入胜。</a:t>
            </a:r>
            <a:endParaRPr lang="en-US" altLang="zh-CN" sz="2400" dirty="0">
              <a:latin typeface="+mn-ea"/>
              <a:ea typeface="+mn-ea"/>
            </a:endParaRP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mn-ea"/>
                <a:ea typeface="+mn-ea"/>
              </a:rPr>
              <a:t>再进一步</a:t>
            </a:r>
            <a:r>
              <a:rPr lang="zh-CN" altLang="zh-CN" sz="2400" dirty="0">
                <a:solidFill>
                  <a:srgbClr val="FF0000"/>
                </a:solidFill>
                <a:latin typeface="+mn-ea"/>
                <a:ea typeface="+mn-ea"/>
              </a:rPr>
              <a:t>渲染听书之后的主观感受。</a:t>
            </a:r>
            <a:r>
              <a:rPr lang="zh-CN" altLang="zh-CN" sz="2400" dirty="0">
                <a:latin typeface="+mn-ea"/>
                <a:ea typeface="+mn-ea"/>
              </a:rPr>
              <a:t>以书中人物给人留下的印象之鲜活与其它切记忆之暗淡相对比，用听书者生动的联想和想象，从侧面表现并强化说书人说书之精彩。</a:t>
            </a:r>
            <a:endParaRPr lang="zh-CN" altLang="zh-CN" sz="2400" dirty="0"/>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zh-CN" sz="2100" b="0" i="0" u="none" strike="noStrike" kern="1200" cap="none" spc="0" normalizeH="0" baseline="0" noProof="0" dirty="0">
              <a:ln>
                <a:noFill/>
              </a:ln>
              <a:solidFill>
                <a:schemeClr val="tx1"/>
              </a:solidFill>
              <a:effectLst/>
              <a:uLnTx/>
              <a:uFillTx/>
              <a:latin typeface="+mn-ea"/>
              <a:ea typeface="+mn-ea"/>
              <a:cs typeface="+mn-cs"/>
            </a:endParaRPr>
          </a:p>
        </p:txBody>
      </p:sp>
      <p:sp>
        <p:nvSpPr>
          <p:cNvPr id="3" name="标题 1"/>
          <p:cNvSpPr txBox="1">
            <a:spLocks/>
          </p:cNvSpPr>
          <p:nvPr/>
        </p:nvSpPr>
        <p:spPr>
          <a:xfrm>
            <a:off x="838200" y="365125"/>
            <a:ext cx="10515600" cy="1325563"/>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3.3</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赏析词句的表现力及其表达效果</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446897" y="3861048"/>
            <a:ext cx="2592288" cy="1800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文章主旨</a:t>
            </a:r>
            <a:endParaRPr lang="en-US" altLang="zh-CN" dirty="0"/>
          </a:p>
        </p:txBody>
      </p:sp>
      <p:cxnSp>
        <p:nvCxnSpPr>
          <p:cNvPr id="3" name="直接箭头连接符 2"/>
          <p:cNvCxnSpPr>
            <a:stCxn id="6" idx="2"/>
            <a:endCxn id="2" idx="5"/>
          </p:cNvCxnSpPr>
          <p:nvPr/>
        </p:nvCxnSpPr>
        <p:spPr>
          <a:xfrm flipH="1" flipV="1">
            <a:off x="6659554" y="5397616"/>
            <a:ext cx="1147717"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3"/>
          </p:cNvCxnSpPr>
          <p:nvPr/>
        </p:nvCxnSpPr>
        <p:spPr>
          <a:xfrm flipV="1">
            <a:off x="3582801" y="5397616"/>
            <a:ext cx="1243728"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7" idx="4"/>
            <a:endCxn id="2" idx="0"/>
          </p:cNvCxnSpPr>
          <p:nvPr/>
        </p:nvCxnSpPr>
        <p:spPr>
          <a:xfrm>
            <a:off x="5743041" y="3429000"/>
            <a:ext cx="0" cy="432048"/>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
        <p:nvSpPr>
          <p:cNvPr id="6" name="椭圆 5"/>
          <p:cNvSpPr/>
          <p:nvPr/>
        </p:nvSpPr>
        <p:spPr>
          <a:xfrm>
            <a:off x="7807271" y="4869160"/>
            <a:ext cx="2592288" cy="151216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环境描写：</a:t>
            </a:r>
            <a:endParaRPr lang="en-US" altLang="zh-CN" dirty="0"/>
          </a:p>
          <a:p>
            <a:pPr algn="ctr"/>
            <a:r>
              <a:rPr lang="zh-CN" altLang="en-US" dirty="0"/>
              <a:t>天色越来越晚</a:t>
            </a:r>
            <a:endParaRPr lang="en-US" altLang="zh-CN" dirty="0"/>
          </a:p>
        </p:txBody>
      </p:sp>
      <p:sp>
        <p:nvSpPr>
          <p:cNvPr id="7" name="椭圆 6"/>
          <p:cNvSpPr/>
          <p:nvPr/>
        </p:nvSpPr>
        <p:spPr>
          <a:xfrm>
            <a:off x="4062855" y="1628800"/>
            <a:ext cx="3360373"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000" dirty="0">
                <a:latin typeface="+mn-ea"/>
              </a:rPr>
              <a:t>说书人特点：</a:t>
            </a:r>
            <a:endParaRPr lang="en-US" altLang="zh-CN" sz="2000" dirty="0">
              <a:latin typeface="+mn-ea"/>
            </a:endParaRPr>
          </a:p>
          <a:p>
            <a:pPr algn="ctr"/>
            <a:r>
              <a:rPr lang="zh-CN" altLang="en-US" sz="2000" dirty="0">
                <a:latin typeface="+mn-ea"/>
              </a:rPr>
              <a:t>说书精彩</a:t>
            </a:r>
            <a:endParaRPr lang="en-US" altLang="zh-CN" sz="2000" dirty="0">
              <a:latin typeface="+mn-ea"/>
            </a:endParaRPr>
          </a:p>
        </p:txBody>
      </p:sp>
      <p:cxnSp>
        <p:nvCxnSpPr>
          <p:cNvPr id="8" name="直接箭头连接符 7"/>
          <p:cNvCxnSpPr>
            <a:stCxn id="7" idx="5"/>
            <a:endCxn id="6" idx="1"/>
          </p:cNvCxnSpPr>
          <p:nvPr/>
        </p:nvCxnSpPr>
        <p:spPr>
          <a:xfrm>
            <a:off x="6931112" y="3165368"/>
            <a:ext cx="1255791" cy="1925245"/>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a:off x="3203169" y="6159876"/>
            <a:ext cx="4983733" cy="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1102290" y="398434"/>
            <a:ext cx="2455101" cy="373515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endParaRPr lang="en-US" altLang="zh-CN" dirty="0"/>
          </a:p>
          <a:p>
            <a:r>
              <a:rPr lang="zh-CN" altLang="en-US" sz="2000" dirty="0"/>
              <a:t>内容概括：说书人的说书非常精彩，听众直到晚上也不肯离去。</a:t>
            </a:r>
            <a:endParaRPr lang="en-US" altLang="zh-CN" sz="2000" dirty="0"/>
          </a:p>
        </p:txBody>
      </p:sp>
      <p:cxnSp>
        <p:nvCxnSpPr>
          <p:cNvPr id="11" name="直接箭头连接符 10"/>
          <p:cNvCxnSpPr>
            <a:stCxn id="12" idx="2"/>
            <a:endCxn id="7" idx="6"/>
          </p:cNvCxnSpPr>
          <p:nvPr/>
        </p:nvCxnSpPr>
        <p:spPr>
          <a:xfrm flipH="1">
            <a:off x="7423228" y="2311084"/>
            <a:ext cx="405541" cy="217816"/>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12" name="椭圆 11"/>
          <p:cNvSpPr/>
          <p:nvPr/>
        </p:nvSpPr>
        <p:spPr>
          <a:xfrm>
            <a:off x="7828769" y="350727"/>
            <a:ext cx="3782859" cy="3920713"/>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ltLang="zh-CN" sz="2000" dirty="0"/>
          </a:p>
          <a:p>
            <a:pPr algn="ctr"/>
            <a:endParaRPr lang="en-US" altLang="zh-CN" sz="2000" dirty="0"/>
          </a:p>
          <a:p>
            <a:pPr algn="ctr"/>
            <a:endParaRPr lang="en-US" altLang="zh-CN" sz="2000" dirty="0"/>
          </a:p>
          <a:p>
            <a:pPr algn="ctr"/>
            <a:r>
              <a:rPr lang="zh-CN" altLang="en-US" sz="2000" dirty="0"/>
              <a:t>语言：</a:t>
            </a:r>
            <a:endParaRPr lang="en-US" altLang="zh-CN" sz="2000" dirty="0"/>
          </a:p>
          <a:p>
            <a:pPr algn="ctr"/>
            <a:r>
              <a:rPr lang="zh-CN" altLang="en-US" sz="2000" dirty="0"/>
              <a:t>将抽象的时间具象化</a:t>
            </a:r>
            <a:endParaRPr lang="en-US" altLang="zh-CN" sz="2000" dirty="0"/>
          </a:p>
          <a:p>
            <a:pPr algn="ctr"/>
            <a:r>
              <a:rPr lang="zh-CN" altLang="en-US" sz="2000" dirty="0"/>
              <a:t>侧面描写：听众不肯离去；联想和想象；对说书印象深刻</a:t>
            </a:r>
            <a:endParaRPr lang="en-US" altLang="zh-CN" sz="2000" dirty="0"/>
          </a:p>
          <a:p>
            <a:pPr algn="ctr"/>
            <a:r>
              <a:rPr lang="zh-CN" altLang="en-US" sz="2000" dirty="0"/>
              <a:t>对比：说书内容记忆犹新，其他内容暗淡</a:t>
            </a:r>
            <a:endParaRPr lang="en-US" altLang="zh-CN" sz="2000" dirty="0"/>
          </a:p>
          <a:p>
            <a:pPr algn="ctr"/>
            <a:endParaRPr lang="en-US" altLang="zh-CN" sz="2000" dirty="0"/>
          </a:p>
          <a:p>
            <a:pPr algn="ctr"/>
            <a:endParaRPr lang="en-US" altLang="zh-CN" sz="2000" dirty="0"/>
          </a:p>
          <a:p>
            <a:pPr algn="ctr"/>
            <a:endParaRPr lang="en-US" altLang="zh-CN" sz="2000" dirty="0"/>
          </a:p>
        </p:txBody>
      </p:sp>
      <p:sp>
        <p:nvSpPr>
          <p:cNvPr id="13" name="椭圆 12"/>
          <p:cNvSpPr/>
          <p:nvPr/>
        </p:nvSpPr>
        <p:spPr>
          <a:xfrm>
            <a:off x="990513" y="4869160"/>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结构与情节</a:t>
            </a:r>
            <a:endParaRPr lang="en-US" altLang="zh-CN" sz="2000" dirty="0"/>
          </a:p>
        </p:txBody>
      </p:sp>
      <p:cxnSp>
        <p:nvCxnSpPr>
          <p:cNvPr id="14" name="直接箭头连接符 13"/>
          <p:cNvCxnSpPr>
            <a:stCxn id="7" idx="3"/>
            <a:endCxn id="13" idx="7"/>
          </p:cNvCxnSpPr>
          <p:nvPr/>
        </p:nvCxnSpPr>
        <p:spPr>
          <a:xfrm flipH="1">
            <a:off x="3203170" y="3165368"/>
            <a:ext cx="1351801" cy="1925245"/>
          </a:xfrm>
          <a:prstGeom prst="straightConnector1">
            <a:avLst/>
          </a:prstGeom>
          <a:ln>
            <a:headEnd type="arrow"/>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15" name="直接箭头连接符 14"/>
          <p:cNvCxnSpPr>
            <a:stCxn id="10" idx="7"/>
            <a:endCxn id="12" idx="1"/>
          </p:cNvCxnSpPr>
          <p:nvPr/>
        </p:nvCxnSpPr>
        <p:spPr>
          <a:xfrm flipV="1">
            <a:off x="3197850" y="924902"/>
            <a:ext cx="5184906" cy="20532"/>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20" name="直接箭头连接符 19"/>
          <p:cNvCxnSpPr>
            <a:stCxn id="12" idx="4"/>
            <a:endCxn id="6" idx="7"/>
          </p:cNvCxnSpPr>
          <p:nvPr/>
        </p:nvCxnSpPr>
        <p:spPr>
          <a:xfrm>
            <a:off x="9720199" y="4271440"/>
            <a:ext cx="299728" cy="819172"/>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23" name="直接箭头连接符 22"/>
          <p:cNvCxnSpPr>
            <a:stCxn id="10" idx="5"/>
            <a:endCxn id="6" idx="0"/>
          </p:cNvCxnSpPr>
          <p:nvPr/>
        </p:nvCxnSpPr>
        <p:spPr>
          <a:xfrm>
            <a:off x="3197850" y="3586589"/>
            <a:ext cx="5905565" cy="1282571"/>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577589" y="1151169"/>
            <a:ext cx="11273426" cy="4351338"/>
          </a:xfrm>
          <a:prstGeom prst="rect">
            <a:avLst/>
          </a:prstGeom>
        </p:spPr>
        <p:txBody>
          <a:bodyPr>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金山一模 风车转了起来</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华光标题宋_CNKI" panose="02000500000000000000" pitchFamily="2" charset="-122"/>
                <a:ea typeface="华光标题宋_CNKI" panose="02000500000000000000" pitchFamily="2" charset="-122"/>
              </a:rPr>
              <a:t>9.第⑺-⑾段的对话非常有特色，请结合具体内容加以赏析。（4分）</a:t>
            </a:r>
            <a:endParaRPr lang="en-US" altLang="zh-CN" sz="2400" dirty="0">
              <a:latin typeface="华光标题宋_CNKI" panose="02000500000000000000" pitchFamily="2" charset="-122"/>
              <a:ea typeface="华光标题宋_CNKI" panose="02000500000000000000" pitchFamily="2" charset="-122"/>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mn-ea"/>
                <a:ea typeface="+mn-ea"/>
              </a:rPr>
              <a:t>答案示例1：对话采用</a:t>
            </a:r>
            <a:r>
              <a:rPr lang="zh-CN" altLang="zh-CN" sz="2400" b="1" dirty="0">
                <a:solidFill>
                  <a:srgbClr val="FF0000"/>
                </a:solidFill>
                <a:latin typeface="+mn-ea"/>
                <a:ea typeface="+mn-ea"/>
              </a:rPr>
              <a:t>虚拟形式、一问一答</a:t>
            </a:r>
            <a:r>
              <a:rPr lang="zh-CN" altLang="zh-CN" sz="2400" dirty="0">
                <a:latin typeface="+mn-ea"/>
                <a:ea typeface="+mn-ea"/>
              </a:rPr>
              <a:t>（或自言自语、内心独白），如老婆认为娃娃不稀罕老汉做的风车，而老汉却认为稀罕，执意要为娃娃多做几个让她们高兴，揭示出老汉内心的孤独、坚信做风车的传统能够给孩子们带来欢乐（或对娃娃的思念与疼爱，渴望他们回来过年）。</a:t>
            </a:r>
            <a:r>
              <a:rPr lang="zh-CN" altLang="zh-CN" sz="2400" u="sng" dirty="0">
                <a:latin typeface="+mn-ea"/>
                <a:ea typeface="+mn-ea"/>
              </a:rPr>
              <a:t>对话平实质朴，情感动人。</a:t>
            </a:r>
            <a:endParaRPr lang="en-US" altLang="zh-CN" sz="2400" u="sng" dirty="0">
              <a:latin typeface="+mn-ea"/>
              <a:ea typeface="+mn-ea"/>
            </a:endParaRP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⑺“再过几天就都回来了，屋里就热闹了，腊月二十三，灶锅爷点人头。我得多做几个，不要又跟年个一样，娃娃争的吵的都嫌少。”</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⑻“啥？娃娃们不稀罕我这？”</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⑼“呵，你才说错了，娃娃可稀罕哩，别说咱那几个捣蛋鬼，就是巷里的娃娃，回来了就要来咱屋里要，这个爷那个伯地喊，像是进来一屋的野雀仔，噪噪噪，噪噪噪，给上个风车子，可高兴。”</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⑽“回来的娃娃是越发少了，跟着爸妈在外头，远嘛，路上不要花钱啊，人挣俩钱不容易。我想今年会回来得多，听说今年村里要闹故事。闹故事，光几个婆婆老汉哪能行，得叫人</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家年轻人闹，才有个看头。”</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⑾“怕叫不回来？不怕，大全说给打电话，一个一个挨着打。我想请大全打电话，他们不敢不回来。大全是羊凹岭的皇上哩。”</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endParaRPr lang="zh-CN" altLang="zh-CN" sz="2000" dirty="0">
              <a:latin typeface="楷体" panose="02010609060101010101" pitchFamily="49" charset="-122"/>
              <a:ea typeface="楷体" panose="02010609060101010101" pitchFamily="49" charset="-122"/>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zh-CN" sz="2100" b="0" i="0" u="none" strike="noStrike" kern="1200" cap="none" spc="0" normalizeH="0" baseline="0" noProof="0" dirty="0">
              <a:ln>
                <a:noFill/>
              </a:ln>
              <a:solidFill>
                <a:schemeClr val="tx1"/>
              </a:solidFill>
              <a:effectLst/>
              <a:uLnTx/>
              <a:uFillTx/>
              <a:latin typeface="+mn-ea"/>
              <a:ea typeface="+mn-ea"/>
              <a:cs typeface="+mn-cs"/>
            </a:endParaRPr>
          </a:p>
        </p:txBody>
      </p:sp>
      <p:sp>
        <p:nvSpPr>
          <p:cNvPr id="3" name="标题 1"/>
          <p:cNvSpPr txBox="1">
            <a:spLocks/>
          </p:cNvSpPr>
          <p:nvPr/>
        </p:nvSpPr>
        <p:spPr>
          <a:xfrm>
            <a:off x="838200" y="365125"/>
            <a:ext cx="10515600" cy="1325563"/>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3.3</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赏析词句的表现力及其表达效果</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577589" y="1151169"/>
            <a:ext cx="11273426" cy="4351338"/>
          </a:xfrm>
          <a:prstGeom prst="rect">
            <a:avLst/>
          </a:prstGeom>
        </p:spPr>
        <p:txBody>
          <a:bodyPr>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金山一模 风车转了起来</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华光标题宋_CNKI" panose="02000500000000000000" pitchFamily="2" charset="-122"/>
                <a:ea typeface="华光标题宋_CNKI" panose="02000500000000000000" pitchFamily="2" charset="-122"/>
              </a:rPr>
              <a:t>9.第⑺-⑾段的对话非常有特色，请结合具体内容加以赏析。（4分）</a:t>
            </a:r>
            <a:endParaRPr lang="en-US" altLang="zh-CN" sz="2400" dirty="0">
              <a:latin typeface="华光标题宋_CNKI" panose="02000500000000000000" pitchFamily="2" charset="-122"/>
              <a:ea typeface="华光标题宋_CNKI" panose="02000500000000000000" pitchFamily="2" charset="-122"/>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mn-ea"/>
                <a:ea typeface="+mn-ea"/>
              </a:rPr>
              <a:t>答案示例2：对话中运用了</a:t>
            </a:r>
            <a:r>
              <a:rPr lang="zh-CN" altLang="zh-CN" sz="2400" b="1" dirty="0">
                <a:solidFill>
                  <a:srgbClr val="0000FF"/>
                </a:solidFill>
                <a:latin typeface="+mn-ea"/>
                <a:ea typeface="+mn-ea"/>
              </a:rPr>
              <a:t>方言、口语</a:t>
            </a:r>
            <a:r>
              <a:rPr lang="zh-CN" altLang="zh-CN" sz="2400" dirty="0">
                <a:latin typeface="+mn-ea"/>
                <a:ea typeface="+mn-ea"/>
              </a:rPr>
              <a:t>，诸如</a:t>
            </a:r>
            <a:r>
              <a:rPr lang="ar-SA" altLang="zh-CN" sz="2400" dirty="0">
                <a:latin typeface="+mn-ea"/>
                <a:ea typeface="+mn-ea"/>
              </a:rPr>
              <a:t>“</a:t>
            </a:r>
            <a:r>
              <a:rPr lang="zh-CN" altLang="zh-CN" sz="2400" dirty="0">
                <a:latin typeface="+mn-ea"/>
                <a:ea typeface="+mn-ea"/>
              </a:rPr>
              <a:t>人挣俩钱不容易”“闹故事”“有个看头”等，体现了老汉渴望儿孙们和村里年轻人带孩子回来，也对儿孙们和年轻人在外生活挣钱不易的理解，</a:t>
            </a:r>
            <a:r>
              <a:rPr lang="zh-CN" altLang="zh-CN" sz="2400" u="sng" dirty="0">
                <a:latin typeface="+mn-ea"/>
                <a:ea typeface="+mn-ea"/>
              </a:rPr>
              <a:t>语言充满浓厚的地方色彩和生活气息，感人至深。</a:t>
            </a:r>
            <a:endParaRPr lang="en-US" altLang="zh-CN" sz="2400" u="sng" dirty="0">
              <a:latin typeface="+mn-ea"/>
              <a:ea typeface="+mn-ea"/>
            </a:endParaRPr>
          </a:p>
          <a:p>
            <a:pPr marL="228600" marR="0" lvl="0" indent="-228600" algn="l" defTabSz="914400" rtl="0" eaLnBrk="1" fontAlgn="auto" latinLnBrk="0" hangingPunct="1">
              <a:lnSpc>
                <a:spcPct val="90000"/>
              </a:lnSpc>
              <a:spcBef>
                <a:spcPts val="0"/>
              </a:spcBef>
              <a:spcAft>
                <a:spcPts val="0"/>
              </a:spcAft>
              <a:buClrTx/>
              <a:buSzTx/>
              <a:buFont typeface="Arial" panose="020B0604020202020204" pitchFamily="34" charset="0"/>
              <a:buChar char="•"/>
              <a:tabLst/>
              <a:defRPr/>
            </a:pPr>
            <a:endParaRPr lang="zh-CN" altLang="zh-CN" sz="2400" u="sng" dirty="0">
              <a:latin typeface="+mn-ea"/>
              <a:ea typeface="+mn-ea"/>
            </a:endParaRP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⑺“再过几天就都回来了，屋里就热闹了，腊月二十三，灶锅爷点人头。我得多做几个，不要又跟年个一样，娃娃争的吵的都嫌少。”</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⑻“啥？娃娃们不稀罕我这？”</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⑼“呵，你才说错了，娃娃可稀罕哩，别说咱那几个捣蛋鬼，就是巷里的娃娃，回来了就要来咱屋里要，这个爷那个伯地喊，像是进来一屋的野雀仔，噪噪噪，噪噪噪，给上个风车子，可高兴。”</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⑽“回来的娃娃是越发少了，跟着爸妈在外头，远嘛，路上不要花钱啊，</a:t>
            </a:r>
            <a:r>
              <a:rPr lang="zh-CN" altLang="en-US" sz="2000" b="1" dirty="0">
                <a:solidFill>
                  <a:srgbClr val="0000FF"/>
                </a:solidFill>
                <a:latin typeface="楷体" panose="02010609060101010101" pitchFamily="49" charset="-122"/>
                <a:ea typeface="楷体" panose="02010609060101010101" pitchFamily="49" charset="-122"/>
              </a:rPr>
              <a:t>人挣俩钱不容易。</a:t>
            </a:r>
            <a:r>
              <a:rPr lang="zh-CN" altLang="en-US" sz="2000" dirty="0">
                <a:latin typeface="楷体" panose="02010609060101010101" pitchFamily="49" charset="-122"/>
                <a:ea typeface="楷体" panose="02010609060101010101" pitchFamily="49" charset="-122"/>
              </a:rPr>
              <a:t>我想今年会回来得多，听说今年村里要闹故事。</a:t>
            </a:r>
            <a:r>
              <a:rPr lang="zh-CN" altLang="en-US" sz="2000" b="1" dirty="0">
                <a:solidFill>
                  <a:srgbClr val="0000FF"/>
                </a:solidFill>
                <a:latin typeface="楷体" panose="02010609060101010101" pitchFamily="49" charset="-122"/>
                <a:ea typeface="楷体" panose="02010609060101010101" pitchFamily="49" charset="-122"/>
              </a:rPr>
              <a:t>闹故事，</a:t>
            </a:r>
            <a:r>
              <a:rPr lang="zh-CN" altLang="en-US" sz="2000" dirty="0">
                <a:latin typeface="楷体" panose="02010609060101010101" pitchFamily="49" charset="-122"/>
                <a:ea typeface="楷体" panose="02010609060101010101" pitchFamily="49" charset="-122"/>
              </a:rPr>
              <a:t>光几个婆婆老汉哪能行，得叫人</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家年轻人闹，</a:t>
            </a:r>
            <a:r>
              <a:rPr lang="zh-CN" altLang="en-US" sz="2000" b="1" dirty="0">
                <a:solidFill>
                  <a:srgbClr val="0000FF"/>
                </a:solidFill>
                <a:latin typeface="楷体" panose="02010609060101010101" pitchFamily="49" charset="-122"/>
                <a:ea typeface="楷体" panose="02010609060101010101" pitchFamily="49" charset="-122"/>
              </a:rPr>
              <a:t>才有个看头。</a:t>
            </a:r>
            <a:r>
              <a:rPr lang="zh-CN" altLang="en-US" sz="2000" dirty="0">
                <a:latin typeface="楷体" panose="02010609060101010101" pitchFamily="49" charset="-122"/>
                <a:ea typeface="楷体" panose="02010609060101010101" pitchFamily="49" charset="-122"/>
              </a:rPr>
              <a:t>”</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r>
              <a:rPr lang="zh-CN" altLang="en-US" sz="2000" dirty="0">
                <a:latin typeface="楷体" panose="02010609060101010101" pitchFamily="49" charset="-122"/>
                <a:ea typeface="楷体" panose="02010609060101010101" pitchFamily="49" charset="-122"/>
              </a:rPr>
              <a:t>⑾“怕叫不回来？不怕，大全说给打电话，一个一个挨着打。我想请大全打电话，他们不敢不回来。大全是羊凹岭的皇上哩。”</a:t>
            </a:r>
          </a:p>
          <a:p>
            <a:pPr marL="228600" marR="0" lvl="0" indent="-228600" algn="l" defTabSz="914400" rtl="0" eaLnBrk="1" fontAlgn="auto" latinLnBrk="0" hangingPunct="1">
              <a:spcBef>
                <a:spcPts val="0"/>
              </a:spcBef>
              <a:spcAft>
                <a:spcPts val="0"/>
              </a:spcAft>
              <a:buClrTx/>
              <a:buSzTx/>
              <a:buFont typeface="Arial" panose="020B0604020202020204" pitchFamily="34" charset="0"/>
              <a:buChar char="•"/>
              <a:tabLst/>
              <a:defRPr/>
            </a:pPr>
            <a:endParaRPr lang="zh-CN" altLang="zh-CN" sz="2000" dirty="0">
              <a:latin typeface="楷体" panose="02010609060101010101" pitchFamily="49" charset="-122"/>
              <a:ea typeface="楷体" panose="02010609060101010101" pitchFamily="49" charset="-122"/>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zh-CN" sz="2100" b="0" i="0" u="none" strike="noStrike" kern="1200" cap="none" spc="0" normalizeH="0" baseline="0" noProof="0" dirty="0">
              <a:ln>
                <a:noFill/>
              </a:ln>
              <a:solidFill>
                <a:schemeClr val="tx1"/>
              </a:solidFill>
              <a:effectLst/>
              <a:uLnTx/>
              <a:uFillTx/>
              <a:latin typeface="+mn-ea"/>
              <a:ea typeface="+mn-ea"/>
              <a:cs typeface="+mn-cs"/>
            </a:endParaRPr>
          </a:p>
        </p:txBody>
      </p:sp>
      <p:sp>
        <p:nvSpPr>
          <p:cNvPr id="3" name="标题 1"/>
          <p:cNvSpPr txBox="1">
            <a:spLocks/>
          </p:cNvSpPr>
          <p:nvPr/>
        </p:nvSpPr>
        <p:spPr>
          <a:xfrm>
            <a:off x="838200" y="365125"/>
            <a:ext cx="10515600" cy="1325563"/>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3.3</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赏析词句的表现力及其表达效果</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Tree>
    <p:extLst>
      <p:ext uri="{BB962C8B-B14F-4D97-AF65-F5344CB8AC3E}">
        <p14:creationId xmlns:p14="http://schemas.microsoft.com/office/powerpoint/2010/main" xmlns="" val="1554578915"/>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446897" y="3861048"/>
            <a:ext cx="2592288" cy="1800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文章主旨</a:t>
            </a:r>
            <a:endParaRPr lang="en-US" altLang="zh-CN" dirty="0"/>
          </a:p>
        </p:txBody>
      </p:sp>
      <p:cxnSp>
        <p:nvCxnSpPr>
          <p:cNvPr id="3" name="直接箭头连接符 2"/>
          <p:cNvCxnSpPr>
            <a:stCxn id="6" idx="2"/>
            <a:endCxn id="2" idx="5"/>
          </p:cNvCxnSpPr>
          <p:nvPr/>
        </p:nvCxnSpPr>
        <p:spPr>
          <a:xfrm flipH="1" flipV="1">
            <a:off x="6659554" y="5397616"/>
            <a:ext cx="1147717"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3"/>
          </p:cNvCxnSpPr>
          <p:nvPr/>
        </p:nvCxnSpPr>
        <p:spPr>
          <a:xfrm flipV="1">
            <a:off x="3582801" y="5397616"/>
            <a:ext cx="1243728" cy="22762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7" idx="4"/>
            <a:endCxn id="2" idx="0"/>
          </p:cNvCxnSpPr>
          <p:nvPr/>
        </p:nvCxnSpPr>
        <p:spPr>
          <a:xfrm>
            <a:off x="5743041" y="3429000"/>
            <a:ext cx="0" cy="432048"/>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
        <p:nvSpPr>
          <p:cNvPr id="6" name="椭圆 5"/>
          <p:cNvSpPr/>
          <p:nvPr/>
        </p:nvSpPr>
        <p:spPr>
          <a:xfrm>
            <a:off x="7807271" y="4869160"/>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062855" y="1628800"/>
            <a:ext cx="3360373"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2000" dirty="0">
                <a:latin typeface="+mn-ea"/>
              </a:rPr>
              <a:t>老汉特点：</a:t>
            </a:r>
            <a:endParaRPr lang="en-US" altLang="zh-CN" sz="2000" dirty="0">
              <a:latin typeface="+mn-ea"/>
            </a:endParaRPr>
          </a:p>
          <a:p>
            <a:pPr algn="ctr"/>
            <a:r>
              <a:rPr lang="zh-CN" altLang="en-US" sz="2000" dirty="0">
                <a:latin typeface="+mn-ea"/>
              </a:rPr>
              <a:t>孤独；理解、疼爱孩子；盼望与孩子团圆</a:t>
            </a:r>
            <a:endParaRPr lang="en-US" altLang="zh-CN" sz="2000" dirty="0">
              <a:latin typeface="+mn-ea"/>
            </a:endParaRPr>
          </a:p>
        </p:txBody>
      </p:sp>
      <p:cxnSp>
        <p:nvCxnSpPr>
          <p:cNvPr id="8" name="直接箭头连接符 7"/>
          <p:cNvCxnSpPr>
            <a:stCxn id="7" idx="5"/>
            <a:endCxn id="6" idx="1"/>
          </p:cNvCxnSpPr>
          <p:nvPr/>
        </p:nvCxnSpPr>
        <p:spPr>
          <a:xfrm>
            <a:off x="6931112" y="3165368"/>
            <a:ext cx="1255791" cy="1925245"/>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a:off x="3203169" y="6159876"/>
            <a:ext cx="4983733" cy="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388308" y="398434"/>
            <a:ext cx="3169084" cy="373515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endParaRPr lang="en-US" altLang="zh-CN" dirty="0"/>
          </a:p>
          <a:p>
            <a:r>
              <a:rPr lang="zh-CN" altLang="en-US" sz="2000" dirty="0"/>
              <a:t>内容概括：</a:t>
            </a:r>
            <a:r>
              <a:rPr lang="zh-CN" altLang="en-US" sz="2000" dirty="0">
                <a:solidFill>
                  <a:srgbClr val="FF0000"/>
                </a:solidFill>
              </a:rPr>
              <a:t>老汉想象的对话，实为内心独白：</a:t>
            </a:r>
            <a:r>
              <a:rPr lang="zh-CN" altLang="zh-CN" sz="2000" dirty="0">
                <a:latin typeface="+mn-ea"/>
              </a:rPr>
              <a:t>老汉认为</a:t>
            </a:r>
            <a:r>
              <a:rPr lang="zh-CN" altLang="en-US" sz="2000" dirty="0">
                <a:latin typeface="+mn-ea"/>
              </a:rPr>
              <a:t>孩子们</a:t>
            </a:r>
            <a:r>
              <a:rPr lang="zh-CN" altLang="zh-CN" sz="2000" dirty="0">
                <a:latin typeface="+mn-ea"/>
              </a:rPr>
              <a:t>稀罕</a:t>
            </a:r>
            <a:r>
              <a:rPr lang="zh-CN" altLang="en-US" sz="2000" dirty="0">
                <a:latin typeface="+mn-ea"/>
              </a:rPr>
              <a:t>风车</a:t>
            </a:r>
            <a:r>
              <a:rPr lang="zh-CN" altLang="zh-CN" sz="2000" dirty="0">
                <a:latin typeface="+mn-ea"/>
              </a:rPr>
              <a:t>，执意要为娃娃多做几个让她们高兴</a:t>
            </a:r>
            <a:endParaRPr lang="en-US" altLang="zh-CN" sz="2000" dirty="0"/>
          </a:p>
        </p:txBody>
      </p:sp>
      <p:cxnSp>
        <p:nvCxnSpPr>
          <p:cNvPr id="11" name="直接箭头连接符 10"/>
          <p:cNvCxnSpPr>
            <a:stCxn id="12" idx="2"/>
            <a:endCxn id="7" idx="6"/>
          </p:cNvCxnSpPr>
          <p:nvPr/>
        </p:nvCxnSpPr>
        <p:spPr>
          <a:xfrm flipH="1">
            <a:off x="7423228" y="2311084"/>
            <a:ext cx="405541" cy="217816"/>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12" name="椭圆 11"/>
          <p:cNvSpPr/>
          <p:nvPr/>
        </p:nvSpPr>
        <p:spPr>
          <a:xfrm>
            <a:off x="7828769" y="350727"/>
            <a:ext cx="3782859" cy="3920713"/>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ltLang="zh-CN" sz="2000" dirty="0"/>
          </a:p>
          <a:p>
            <a:pPr algn="ctr"/>
            <a:endParaRPr lang="en-US" altLang="zh-CN" sz="2000" dirty="0"/>
          </a:p>
          <a:p>
            <a:pPr algn="ctr"/>
            <a:endParaRPr lang="en-US" altLang="zh-CN" sz="2000" dirty="0"/>
          </a:p>
          <a:p>
            <a:pPr algn="ctr"/>
            <a:r>
              <a:rPr lang="zh-CN" altLang="en-US" sz="2000" dirty="0"/>
              <a:t>语言：</a:t>
            </a:r>
            <a:endParaRPr lang="en-US" altLang="zh-CN" sz="2000" dirty="0"/>
          </a:p>
          <a:p>
            <a:pPr algn="ctr"/>
            <a:r>
              <a:rPr lang="zh-CN" altLang="en-US" sz="2000" dirty="0"/>
              <a:t>虚拟形式，自言自语</a:t>
            </a:r>
            <a:endParaRPr lang="en-US" altLang="zh-CN" sz="2000" dirty="0"/>
          </a:p>
          <a:p>
            <a:pPr algn="ctr"/>
            <a:r>
              <a:rPr lang="zh-CN" altLang="en-US" sz="2000" dirty="0"/>
              <a:t>平实质朴，感人至深</a:t>
            </a:r>
            <a:endParaRPr lang="en-US" altLang="zh-CN" sz="2000" dirty="0"/>
          </a:p>
          <a:p>
            <a:pPr algn="ctr"/>
            <a:r>
              <a:rPr lang="zh-CN" altLang="en-US" sz="2000" dirty="0"/>
              <a:t>多用方言，生活气息</a:t>
            </a:r>
            <a:endParaRPr lang="en-US" altLang="zh-CN" sz="2000" dirty="0"/>
          </a:p>
          <a:p>
            <a:pPr algn="ctr"/>
            <a:endParaRPr lang="en-US" altLang="zh-CN" sz="2000" dirty="0"/>
          </a:p>
          <a:p>
            <a:pPr algn="ctr"/>
            <a:endParaRPr lang="en-US" altLang="zh-CN" sz="2000" dirty="0"/>
          </a:p>
          <a:p>
            <a:pPr algn="ctr"/>
            <a:endParaRPr lang="en-US" altLang="zh-CN" sz="2000" dirty="0"/>
          </a:p>
        </p:txBody>
      </p:sp>
      <p:sp>
        <p:nvSpPr>
          <p:cNvPr id="13" name="椭圆 12"/>
          <p:cNvSpPr/>
          <p:nvPr/>
        </p:nvSpPr>
        <p:spPr>
          <a:xfrm>
            <a:off x="990513" y="4869160"/>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结构与情节</a:t>
            </a:r>
            <a:endParaRPr lang="en-US" altLang="zh-CN" sz="2000" dirty="0"/>
          </a:p>
        </p:txBody>
      </p:sp>
      <p:cxnSp>
        <p:nvCxnSpPr>
          <p:cNvPr id="14" name="直接箭头连接符 13"/>
          <p:cNvCxnSpPr>
            <a:stCxn id="7" idx="3"/>
            <a:endCxn id="13" idx="7"/>
          </p:cNvCxnSpPr>
          <p:nvPr/>
        </p:nvCxnSpPr>
        <p:spPr>
          <a:xfrm flipH="1">
            <a:off x="3203170" y="3165368"/>
            <a:ext cx="1351801" cy="1925245"/>
          </a:xfrm>
          <a:prstGeom prst="straightConnector1">
            <a:avLst/>
          </a:prstGeom>
          <a:ln>
            <a:headEnd type="arrow"/>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15" name="直接箭头连接符 14"/>
          <p:cNvCxnSpPr>
            <a:stCxn id="10" idx="7"/>
            <a:endCxn id="12" idx="1"/>
          </p:cNvCxnSpPr>
          <p:nvPr/>
        </p:nvCxnSpPr>
        <p:spPr>
          <a:xfrm flipV="1">
            <a:off x="3093290" y="924902"/>
            <a:ext cx="5289466" cy="20532"/>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20" name="直接箭头连接符 19"/>
          <p:cNvCxnSpPr>
            <a:stCxn id="12" idx="4"/>
            <a:endCxn id="6" idx="7"/>
          </p:cNvCxnSpPr>
          <p:nvPr/>
        </p:nvCxnSpPr>
        <p:spPr>
          <a:xfrm>
            <a:off x="9720199" y="4271440"/>
            <a:ext cx="299728" cy="819172"/>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825624"/>
            <a:ext cx="10923740" cy="4750539"/>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i="0" u="none" strike="noStrike" kern="1200" cap="none" spc="0" normalizeH="0" baseline="0" noProof="0" dirty="0">
                <a:ln>
                  <a:noFill/>
                </a:ln>
                <a:solidFill>
                  <a:schemeClr val="tx1"/>
                </a:solidFill>
                <a:effectLst/>
                <a:uLnTx/>
                <a:uFillTx/>
                <a:latin typeface="+mn-lt"/>
                <a:ea typeface="+mn-ea"/>
                <a:cs typeface="+mn-cs"/>
              </a:rPr>
              <a:t>明确句子</a:t>
            </a:r>
            <a:r>
              <a:rPr kumimoji="0" lang="zh-CN" altLang="zh-CN" sz="2800" b="1" i="0" u="none" strike="noStrike" kern="1200" cap="none" spc="0" normalizeH="0" baseline="0" noProof="0" dirty="0">
                <a:ln>
                  <a:noFill/>
                </a:ln>
                <a:solidFill>
                  <a:schemeClr val="tx1"/>
                </a:solidFill>
                <a:effectLst/>
                <a:uLnTx/>
                <a:uFillTx/>
                <a:latin typeface="+mn-lt"/>
                <a:ea typeface="+mn-ea"/>
                <a:cs typeface="+mn-cs"/>
              </a:rPr>
              <a:t>内容</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（整体的把握是必要的）——关注有表现力的</a:t>
            </a:r>
            <a:r>
              <a:rPr lang="zh-CN" altLang="zh-CN" sz="2800" b="1" dirty="0">
                <a:latin typeface="+mn-lt"/>
                <a:ea typeface="+mn-ea"/>
              </a:rPr>
              <a:t>词</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——关注</a:t>
            </a:r>
            <a:r>
              <a:rPr lang="zh-CN" altLang="zh-CN" sz="2800" b="1" dirty="0">
                <a:latin typeface="+mn-lt"/>
                <a:ea typeface="+mn-ea"/>
              </a:rPr>
              <a:t>句子</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a:t>
            </a:r>
            <a:r>
              <a:rPr lang="zh-CN" altLang="zh-CN" sz="2800" dirty="0">
                <a:latin typeface="+mn-lt"/>
                <a:ea typeface="+mn-ea"/>
              </a:rPr>
              <a:t>形式</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：句式；内容：修辞手法；语言风格）——回归</a:t>
            </a:r>
            <a:r>
              <a:rPr lang="zh-CN" altLang="zh-CN" sz="2800" b="1" dirty="0">
                <a:latin typeface="+mn-lt"/>
                <a:ea typeface="+mn-ea"/>
              </a:rPr>
              <a:t>主旨</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（抒情</a:t>
            </a:r>
            <a:r>
              <a:rPr kumimoji="0" lang="en-US" altLang="zh-CN" sz="2800" i="0" u="none" strike="noStrike" kern="1200" cap="none" spc="0" normalizeH="0" baseline="0" noProof="0" dirty="0">
                <a:ln>
                  <a:noFill/>
                </a:ln>
                <a:solidFill>
                  <a:schemeClr val="tx1"/>
                </a:solidFill>
                <a:effectLst/>
                <a:uLnTx/>
                <a:uFillTx/>
                <a:latin typeface="+mn-lt"/>
                <a:ea typeface="+mn-ea"/>
                <a:cs typeface="+mn-cs"/>
              </a:rPr>
              <a:t>/</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主旨</a:t>
            </a:r>
            <a:r>
              <a:rPr kumimoji="0" lang="en-US" altLang="zh-CN" sz="2800" i="0" u="none" strike="noStrike" kern="1200" cap="none" spc="0" normalizeH="0" baseline="0" noProof="0" dirty="0">
                <a:ln>
                  <a:noFill/>
                </a:ln>
                <a:solidFill>
                  <a:schemeClr val="tx1"/>
                </a:solidFill>
                <a:effectLst/>
                <a:uLnTx/>
                <a:uFillTx/>
                <a:latin typeface="+mn-lt"/>
                <a:ea typeface="+mn-ea"/>
                <a:cs typeface="+mn-cs"/>
              </a:rPr>
              <a:t>/</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塑造人物）</a:t>
            </a:r>
          </a:p>
          <a:p>
            <a:pPr marL="228600" marR="0" lvl="0" indent="-228600" algn="l" defTabSz="914400" rtl="0" eaLnBrk="1" fontAlgn="auto" latinLnBrk="0" hangingPunct="1">
              <a:lnSpc>
                <a:spcPct val="90000"/>
              </a:lnSpc>
              <a:spcBef>
                <a:spcPts val="1000"/>
              </a:spcBef>
              <a:spcAft>
                <a:spcPts val="0"/>
              </a:spcAft>
              <a:buClrTx/>
              <a:buSzTx/>
              <a:tabLst/>
              <a:defRPr/>
            </a:pPr>
            <a:endParaRPr kumimoji="0" lang="zh-CN" altLang="zh-CN" sz="2800" i="0" u="none" strike="noStrike" kern="1200" cap="none" spc="0" normalizeH="0" baseline="0" noProof="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i="0" u="none" strike="noStrike" kern="1200" cap="none" spc="0" normalizeH="0" baseline="0" noProof="0" dirty="0">
                <a:ln>
                  <a:noFill/>
                </a:ln>
                <a:solidFill>
                  <a:schemeClr val="tx1"/>
                </a:solidFill>
                <a:effectLst/>
                <a:uLnTx/>
                <a:uFillTx/>
                <a:latin typeface="+mn-lt"/>
                <a:ea typeface="+mn-ea"/>
                <a:cs typeface="+mn-cs"/>
              </a:rPr>
              <a:t>克制自己的字数，先写最有把握拿分的部分</a:t>
            </a:r>
            <a:r>
              <a:rPr kumimoji="0" lang="zh-CN" altLang="en-US" sz="2800" i="0" u="none" strike="noStrike" kern="1200" cap="none" spc="0" normalizeH="0" baseline="0" noProof="0" dirty="0">
                <a:ln>
                  <a:noFill/>
                </a:ln>
                <a:solidFill>
                  <a:schemeClr val="tx1"/>
                </a:solidFill>
                <a:effectLst/>
                <a:uLnTx/>
                <a:uFillTx/>
                <a:latin typeface="+mn-lt"/>
                <a:ea typeface="+mn-ea"/>
                <a:cs typeface="+mn-cs"/>
              </a:rPr>
              <a:t>（如修辞手法）</a:t>
            </a:r>
            <a:endParaRPr kumimoji="0" lang="zh-CN" altLang="zh-CN" sz="2800" i="0" u="none" strike="noStrike" kern="1200" cap="none" spc="0" normalizeH="0" baseline="0" noProof="0" dirty="0">
              <a:ln>
                <a:noFill/>
              </a:ln>
              <a:solidFill>
                <a:schemeClr val="tx1"/>
              </a:solidFill>
              <a:effectLst/>
              <a:uLnTx/>
              <a:uFillTx/>
              <a:latin typeface="+mn-lt"/>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i="0" u="none" strike="noStrike" kern="1200" cap="none" spc="0" normalizeH="0" baseline="0" noProof="0" dirty="0">
                <a:ln>
                  <a:noFill/>
                </a:ln>
                <a:solidFill>
                  <a:schemeClr val="tx1"/>
                </a:solidFill>
                <a:effectLst/>
                <a:uLnTx/>
                <a:uFillTx/>
                <a:latin typeface="+mn-lt"/>
                <a:ea typeface="+mn-ea"/>
                <a:cs typeface="+mn-cs"/>
              </a:rPr>
              <a:t>明确限制，不要无效答题</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i="0" u="none" strike="noStrike" kern="1200" cap="none" spc="0" normalizeH="0" baseline="0" noProof="0" dirty="0">
                <a:ln>
                  <a:noFill/>
                </a:ln>
                <a:solidFill>
                  <a:schemeClr val="tx1"/>
                </a:solidFill>
                <a:effectLst/>
                <a:uLnTx/>
                <a:uFillTx/>
                <a:latin typeface="+mn-lt"/>
                <a:ea typeface="+mn-ea"/>
                <a:cs typeface="+mn-cs"/>
              </a:rPr>
              <a:t>不用拘泥于修辞，表现手法，表达方式的区别，特别是问“表现手法”或“表现力”</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i="0" u="none" strike="noStrike" kern="1200" cap="none" spc="0" normalizeH="0" baseline="0" noProof="0" dirty="0">
                <a:ln>
                  <a:noFill/>
                </a:ln>
                <a:solidFill>
                  <a:schemeClr val="tx1"/>
                </a:solidFill>
                <a:effectLst/>
                <a:uLnTx/>
                <a:uFillTx/>
                <a:latin typeface="+mn-lt"/>
                <a:ea typeface="+mn-ea"/>
                <a:cs typeface="+mn-cs"/>
              </a:rPr>
              <a:t>“正面</a:t>
            </a:r>
            <a:r>
              <a:rPr kumimoji="0" lang="en-US" altLang="zh-CN" sz="2800" i="0" u="none" strike="noStrike" kern="1200" cap="none" spc="0" normalizeH="0" baseline="0" noProof="0" dirty="0">
                <a:ln>
                  <a:noFill/>
                </a:ln>
                <a:solidFill>
                  <a:schemeClr val="tx1"/>
                </a:solidFill>
                <a:effectLst/>
                <a:uLnTx/>
                <a:uFillTx/>
                <a:latin typeface="+mn-lt"/>
                <a:ea typeface="+mn-ea"/>
                <a:cs typeface="+mn-cs"/>
              </a:rPr>
              <a:t>/</a:t>
            </a:r>
            <a:r>
              <a:rPr kumimoji="0" lang="zh-CN" altLang="zh-CN" sz="2800" i="0" u="none" strike="noStrike" kern="1200" cap="none" spc="0" normalizeH="0" baseline="0" noProof="0" dirty="0">
                <a:ln>
                  <a:noFill/>
                </a:ln>
                <a:solidFill>
                  <a:schemeClr val="tx1"/>
                </a:solidFill>
                <a:effectLst/>
                <a:uLnTx/>
                <a:uFillTx/>
                <a:latin typeface="+mn-lt"/>
                <a:ea typeface="+mn-ea"/>
                <a:cs typeface="+mn-cs"/>
              </a:rPr>
              <a:t>侧面描写”</a:t>
            </a:r>
            <a:r>
              <a:rPr kumimoji="0" lang="zh-CN" altLang="en-US" sz="2800" i="0" u="none" strike="noStrike" kern="1200" cap="none" spc="0" normalizeH="0" baseline="0" noProof="0" dirty="0">
                <a:ln>
                  <a:noFill/>
                </a:ln>
                <a:solidFill>
                  <a:schemeClr val="tx1"/>
                </a:solidFill>
                <a:effectLst/>
                <a:uLnTx/>
                <a:uFillTx/>
                <a:latin typeface="+mn-lt"/>
                <a:ea typeface="+mn-ea"/>
                <a:cs typeface="+mn-cs"/>
              </a:rPr>
              <a:t>是万金油</a:t>
            </a:r>
            <a:endParaRPr kumimoji="0" lang="zh-CN" altLang="zh-CN" sz="2800" i="0" u="none" strike="noStrike" kern="1200" cap="none" spc="0" normalizeH="0" baseline="0" noProof="0" dirty="0">
              <a:ln>
                <a:noFill/>
              </a:ln>
              <a:solidFill>
                <a:schemeClr val="tx1"/>
              </a:solidFill>
              <a:effectLst/>
              <a:uLnTx/>
              <a:uFillTx/>
              <a:latin typeface="+mn-lt"/>
              <a:ea typeface="+mn-ea"/>
              <a:cs typeface="+mn-cs"/>
            </a:endParaRPr>
          </a:p>
        </p:txBody>
      </p:sp>
      <p:sp>
        <p:nvSpPr>
          <p:cNvPr id="4" name="标题 1"/>
          <p:cNvSpPr txBox="1">
            <a:spLocks/>
          </p:cNvSpPr>
          <p:nvPr/>
        </p:nvSpPr>
        <p:spPr>
          <a:xfrm>
            <a:off x="838200" y="365125"/>
            <a:ext cx="10515600" cy="1325563"/>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altLang="zh-CN" sz="4400" b="1" i="0" u="none" strike="noStrike" kern="1200" cap="none" spc="0" normalizeH="0" baseline="0" noProof="0" dirty="0">
                <a:ln>
                  <a:noFill/>
                </a:ln>
                <a:solidFill>
                  <a:schemeClr val="tx1"/>
                </a:solidFill>
                <a:effectLst/>
                <a:uLnTx/>
                <a:uFillTx/>
                <a:latin typeface="+mj-lt"/>
                <a:ea typeface="+mj-ea"/>
                <a:cs typeface="+mj-cs"/>
              </a:rPr>
              <a:t>3.3</a:t>
            </a:r>
            <a:r>
              <a:rPr kumimoji="0" lang="zh-CN" altLang="zh-CN" sz="4400" b="1" i="0" u="none" strike="noStrike" kern="1200" cap="none" spc="0" normalizeH="0" baseline="0" noProof="0" dirty="0">
                <a:ln>
                  <a:noFill/>
                </a:ln>
                <a:solidFill>
                  <a:schemeClr val="tx1"/>
                </a:solidFill>
                <a:effectLst/>
                <a:uLnTx/>
                <a:uFillTx/>
                <a:latin typeface="+mj-lt"/>
                <a:ea typeface="+mj-ea"/>
                <a:cs typeface="+mj-cs"/>
              </a:rPr>
              <a:t>赏析词句的表现力及其表达效果</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4922874" y="1516960"/>
            <a:ext cx="2020186" cy="2167299"/>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822956" y="1579201"/>
            <a:ext cx="2020186" cy="216729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4"/>
          <p:cNvSpPr>
            <a:spLocks noChangeArrowheads="1"/>
          </p:cNvSpPr>
          <p:nvPr/>
        </p:nvSpPr>
        <p:spPr bwMode="auto">
          <a:xfrm>
            <a:off x="4850386" y="1655048"/>
            <a:ext cx="2165161" cy="1862048"/>
          </a:xfrm>
          <a:prstGeom prst="rect">
            <a:avLst/>
          </a:prstGeom>
          <a:noFill/>
          <a:ln w="9525">
            <a:noFill/>
            <a:miter lim="800000"/>
            <a:headEnd/>
            <a:tailEnd/>
          </a:ln>
        </p:spPr>
        <p:txBody>
          <a:bodyPr wrap="square" lIns="91440" tIns="45720" rIns="91440" bIns="45720">
            <a:spAutoFit/>
          </a:bodyPr>
          <a:lstStyle/>
          <a:p>
            <a:pPr algn="ctr"/>
            <a:r>
              <a:rPr lang="zh-CN" altLang="en-US" sz="11500" dirty="0">
                <a:solidFill>
                  <a:schemeClr val="tx1">
                    <a:lumMod val="75000"/>
                    <a:lumOff val="25000"/>
                  </a:schemeClr>
                </a:solidFill>
                <a:effectLst>
                  <a:outerShdw blurRad="50800" dist="38100" dir="16200000" rotWithShape="0">
                    <a:prstClr val="black">
                      <a:alpha val="40000"/>
                    </a:prstClr>
                  </a:outerShdw>
                </a:effectLst>
                <a:latin typeface="Agency FB" panose="020B0503020202020204" pitchFamily="34" charset="0"/>
                <a:cs typeface="+mn-ea"/>
                <a:sym typeface="+mn-lt"/>
              </a:rPr>
              <a:t>叁</a:t>
            </a:r>
          </a:p>
        </p:txBody>
      </p:sp>
      <p:sp>
        <p:nvSpPr>
          <p:cNvPr id="8" name="TextBox 64"/>
          <p:cNvSpPr>
            <a:spLocks noChangeArrowheads="1"/>
          </p:cNvSpPr>
          <p:nvPr/>
        </p:nvSpPr>
        <p:spPr bwMode="auto">
          <a:xfrm>
            <a:off x="4224255" y="3884588"/>
            <a:ext cx="3429148" cy="590931"/>
          </a:xfrm>
          <a:prstGeom prst="rect">
            <a:avLst/>
          </a:prstGeom>
          <a:noFill/>
          <a:ln w="9525">
            <a:noFill/>
            <a:miter lim="800000"/>
            <a:headEnd/>
            <a:tailEnd/>
          </a:ln>
        </p:spPr>
        <p:txBody>
          <a:bodyPr wrap="square" lIns="91440" tIns="45720" rIns="91440" bIns="45720">
            <a:spAutoFit/>
          </a:bodyPr>
          <a:lstStyle/>
          <a:p>
            <a:pPr lvl="0" eaLnBrk="1" fontAlgn="auto" hangingPunct="1">
              <a:lnSpc>
                <a:spcPct val="90000"/>
              </a:lnSpc>
              <a:spcAft>
                <a:spcPts val="0"/>
              </a:spcAft>
              <a:defRPr/>
            </a:pPr>
            <a:r>
              <a:rPr lang="zh-CN" altLang="en-US" sz="3600" b="1" dirty="0">
                <a:latin typeface="+mn-ea"/>
                <a:ea typeface="+mn-ea"/>
              </a:rPr>
              <a:t>全文内容与框架</a:t>
            </a:r>
          </a:p>
        </p:txBody>
      </p:sp>
      <p:cxnSp>
        <p:nvCxnSpPr>
          <p:cNvPr id="10" name="直接连接符 9"/>
          <p:cNvCxnSpPr/>
          <p:nvPr/>
        </p:nvCxnSpPr>
        <p:spPr>
          <a:xfrm flipH="1">
            <a:off x="2231573" y="3746500"/>
            <a:ext cx="1680892" cy="2860892"/>
          </a:xfrm>
          <a:prstGeom prst="line">
            <a:avLst/>
          </a:prstGeom>
          <a:ln>
            <a:solidFill>
              <a:schemeClr val="tx1">
                <a:lumMod val="75000"/>
                <a:lumOff val="25000"/>
                <a:alpha val="48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7558589" y="1761037"/>
            <a:ext cx="986828" cy="1679583"/>
          </a:xfrm>
          <a:prstGeom prst="line">
            <a:avLst/>
          </a:prstGeom>
          <a:ln w="571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165806" y="2600828"/>
            <a:ext cx="718815" cy="1223425"/>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xmlns="" val="2105019892"/>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par>
                                <p:cTn id="18" presetID="14" presetClass="entr" presetSubtype="10"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randombar(horizontal)">
                                      <p:cBhvr>
                                        <p:cTn id="20" dur="500"/>
                                        <p:tgtEl>
                                          <p:spTgt spid="10"/>
                                        </p:tgtEl>
                                      </p:cBhvr>
                                    </p:animEffect>
                                  </p:childTnLst>
                                </p:cTn>
                              </p:par>
                              <p:par>
                                <p:cTn id="21" presetID="14" presetClass="entr" presetSubtype="1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randombar(horizontal)">
                                      <p:cBhvr>
                                        <p:cTn id="23" dur="500"/>
                                        <p:tgtEl>
                                          <p:spTgt spid="11"/>
                                        </p:tgtEl>
                                      </p:cBhvr>
                                    </p:animEffect>
                                  </p:childTnLst>
                                </p:cTn>
                              </p:par>
                              <p:par>
                                <p:cTn id="24" presetID="14" presetClass="entr" presetSubtype="1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randombar(horizontal)">
                                      <p:cBhvr>
                                        <p:cTn id="26" dur="500"/>
                                        <p:tgtEl>
                                          <p:spTgt spid="12"/>
                                        </p:tgtEl>
                                      </p:cBhvr>
                                    </p:animEffect>
                                  </p:childTnLst>
                                </p:cTn>
                              </p:par>
                              <p:par>
                                <p:cTn id="27" presetID="2" presetClass="entr" presetSubtype="2" accel="38000" fill="hold" grpId="0" nodeType="withEffect">
                                  <p:stCondLst>
                                    <p:cond delay="0"/>
                                  </p:stCondLst>
                                  <p:iterate type="lt">
                                    <p:tmPct val="10000"/>
                                  </p:iterate>
                                  <p:childTnLst>
                                    <p:set>
                                      <p:cBhvr>
                                        <p:cTn id="28" dur="1" fill="hold">
                                          <p:stCondLst>
                                            <p:cond delay="0"/>
                                          </p:stCondLst>
                                        </p:cTn>
                                        <p:tgtEl>
                                          <p:spTgt spid="8"/>
                                        </p:tgtEl>
                                        <p:attrNameLst>
                                          <p:attrName>style.visibility</p:attrName>
                                        </p:attrNameLst>
                                      </p:cBhvr>
                                      <p:to>
                                        <p:strVal val="visible"/>
                                      </p:to>
                                    </p:set>
                                    <p:anim calcmode="lin" valueType="num">
                                      <p:cBhvr additive="base">
                                        <p:cTn id="29" dur="750" fill="hold"/>
                                        <p:tgtEl>
                                          <p:spTgt spid="8"/>
                                        </p:tgtEl>
                                        <p:attrNameLst>
                                          <p:attrName>ppt_x</p:attrName>
                                        </p:attrNameLst>
                                      </p:cBhvr>
                                      <p:tavLst>
                                        <p:tav tm="0">
                                          <p:val>
                                            <p:strVal val="1+#ppt_w/2"/>
                                          </p:val>
                                        </p:tav>
                                        <p:tav tm="100000">
                                          <p:val>
                                            <p:strVal val="#ppt_x"/>
                                          </p:val>
                                        </p:tav>
                                      </p:tavLst>
                                    </p:anim>
                                    <p:anim calcmode="lin" valueType="num">
                                      <p:cBhvr additive="base">
                                        <p:cTn id="30" dur="7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7" grpId="0"/>
      <p:bldP spid="8"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838200" y="365125"/>
            <a:ext cx="10515600" cy="1325563"/>
          </a:xfrm>
          <a:prstGeom prst="rect">
            <a:avLst/>
          </a:prstGeom>
        </p:spPr>
        <p:txBody>
          <a:bodyP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zh-CN" altLang="zh-CN" sz="4400" b="1" dirty="0">
                <a:latin typeface="+mj-lt"/>
                <a:ea typeface="+mj-ea"/>
                <a:cs typeface="+mj-cs"/>
              </a:rPr>
              <a:t>相关考点</a:t>
            </a:r>
            <a:endParaRPr lang="zh-CN" altLang="en-US" sz="4400" b="1" dirty="0">
              <a:latin typeface="+mj-lt"/>
              <a:ea typeface="+mj-ea"/>
              <a:cs typeface="+mj-cs"/>
            </a:endParaRPr>
          </a:p>
        </p:txBody>
      </p:sp>
      <p:sp>
        <p:nvSpPr>
          <p:cNvPr id="4" name="内容占位符 2"/>
          <p:cNvSpPr txBox="1">
            <a:spLocks/>
          </p:cNvSpPr>
          <p:nvPr/>
        </p:nvSpPr>
        <p:spPr>
          <a:xfrm>
            <a:off x="838200" y="1690688"/>
            <a:ext cx="10515600" cy="4351338"/>
          </a:xfrm>
          <a:prstGeom prst="rect">
            <a:avLst/>
          </a:prstGeom>
        </p:spPr>
        <p:txBody>
          <a:bodyPr>
            <a:normAutofit/>
          </a:bodyPr>
          <a:lstStyle/>
          <a:p>
            <a:pPr marL="22860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1.4</a:t>
            </a:r>
            <a:r>
              <a:rPr lang="zh-CN" altLang="zh-CN" sz="2800" b="1" dirty="0">
                <a:latin typeface="+mn-ea"/>
                <a:ea typeface="+mn-ea"/>
              </a:rPr>
              <a:t>概括结构特点，梳理行文线索和思路</a:t>
            </a:r>
          </a:p>
          <a:p>
            <a:pPr marL="22860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2.2</a:t>
            </a:r>
            <a:r>
              <a:rPr lang="zh-CN" altLang="zh-CN" sz="2800" b="1" dirty="0">
                <a:latin typeface="+mn-ea"/>
                <a:ea typeface="+mn-ea"/>
              </a:rPr>
              <a:t>分析选材，组材的特点和作用</a:t>
            </a:r>
            <a:endParaRPr lang="en-US" altLang="zh-CN" sz="2800" b="1" dirty="0">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2.3</a:t>
            </a:r>
            <a:r>
              <a:rPr lang="zh-CN" altLang="zh-CN" sz="2800" b="1" dirty="0">
                <a:latin typeface="+mn-ea"/>
                <a:ea typeface="+mn-ea"/>
              </a:rPr>
              <a:t>分析作品各部分间的联系</a:t>
            </a:r>
          </a:p>
          <a:p>
            <a:pPr marL="22860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3.2</a:t>
            </a:r>
            <a:r>
              <a:rPr lang="zh-CN" altLang="zh-CN" sz="2800" b="1" dirty="0">
                <a:latin typeface="+mn-ea"/>
                <a:ea typeface="+mn-ea"/>
              </a:rPr>
              <a:t>赏析作品的构思特点</a:t>
            </a:r>
            <a:endParaRPr lang="en-US" altLang="zh-CN" sz="2800" b="1" dirty="0">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3.5</a:t>
            </a:r>
            <a:r>
              <a:rPr lang="zh-CN" altLang="zh-CN" sz="2800" b="1" dirty="0">
                <a:latin typeface="+mn-ea"/>
                <a:ea typeface="+mn-ea"/>
              </a:rPr>
              <a:t>评析艺术形象</a:t>
            </a:r>
            <a:endParaRPr lang="en-US" altLang="zh-CN" sz="2800" b="1" dirty="0">
              <a:latin typeface="+mn-ea"/>
              <a:ea typeface="+mn-ea"/>
            </a:endParaRPr>
          </a:p>
          <a:p>
            <a:pPr marL="457200" indent="-457200">
              <a:buFont typeface="Arial" panose="020B0604020202020204" pitchFamily="34" charset="0"/>
              <a:buChar char="•"/>
            </a:pPr>
            <a:endParaRPr lang="en-US" altLang="zh-CN" sz="2800" b="1" dirty="0"/>
          </a:p>
          <a:p>
            <a:pPr marL="457200" indent="-457200">
              <a:buFont typeface="Arial" panose="020B0604020202020204" pitchFamily="34" charset="0"/>
              <a:buChar char="•"/>
            </a:pPr>
            <a:endParaRPr lang="zh-CN" altLang="zh-CN" sz="2800" dirty="0"/>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 name="矩形 331"/>
          <p:cNvSpPr/>
          <p:nvPr/>
        </p:nvSpPr>
        <p:spPr>
          <a:xfrm>
            <a:off x="1914115" y="1801828"/>
            <a:ext cx="4231668" cy="3108072"/>
          </a:xfrm>
          <a:prstGeom prst="rect">
            <a:avLst/>
          </a:prstGeom>
          <a:noFill/>
          <a:ln w="44450" cap="flat" cmpd="sng" algn="ctr">
            <a:solidFill>
              <a:srgbClr val="000000"/>
            </a:solidFill>
            <a:prstDash val="solid"/>
            <a:miter lim="800000"/>
          </a:ln>
          <a:effectLst>
            <a:outerShdw blurRad="215900" dist="152400" dir="5400000" algn="t"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a:ln>
                <a:noFill/>
              </a:ln>
              <a:solidFill>
                <a:prstClr val="black">
                  <a:lumMod val="75000"/>
                  <a:lumOff val="25000"/>
                </a:prstClr>
              </a:solidFill>
              <a:effectLst/>
              <a:uLnTx/>
              <a:uFillTx/>
              <a:latin typeface="Agency FB"/>
              <a:ea typeface="微软雅黑"/>
              <a:cs typeface="+mn-cs"/>
            </a:endParaRPr>
          </a:p>
        </p:txBody>
      </p:sp>
      <p:sp>
        <p:nvSpPr>
          <p:cNvPr id="333" name="矩形 332"/>
          <p:cNvSpPr/>
          <p:nvPr/>
        </p:nvSpPr>
        <p:spPr>
          <a:xfrm>
            <a:off x="2457275" y="2009849"/>
            <a:ext cx="3060198" cy="590931"/>
          </a:xfrm>
          <a:prstGeom prst="rect">
            <a:avLst/>
          </a:prstGeom>
        </p:spPr>
        <p:txBody>
          <a:bodyPr wrap="none">
            <a:spAutoFit/>
          </a:bodyPr>
          <a:lstStyle/>
          <a:p>
            <a:pPr marL="228600" lvl="0" indent="-228600" algn="ctr" eaLnBrk="1" fontAlgn="auto" hangingPunct="1">
              <a:lnSpc>
                <a:spcPct val="90000"/>
              </a:lnSpc>
              <a:spcBef>
                <a:spcPts val="1000"/>
              </a:spcBef>
              <a:spcAft>
                <a:spcPts val="0"/>
              </a:spcAft>
              <a:defRPr/>
            </a:pPr>
            <a:r>
              <a:rPr lang="en-US" altLang="zh-CN" sz="3600" dirty="0">
                <a:latin typeface="Gill Sans Ultra Bold Condensed" pitchFamily="34" charset="0"/>
              </a:rPr>
              <a:t>ZYN WARNING</a:t>
            </a:r>
            <a:endParaRPr lang="zh-CN" altLang="zh-CN" sz="3600" dirty="0">
              <a:latin typeface="Gill Sans Ultra Bold Condensed" pitchFamily="34" charset="0"/>
            </a:endParaRPr>
          </a:p>
        </p:txBody>
      </p:sp>
      <p:sp>
        <p:nvSpPr>
          <p:cNvPr id="336" name="AutoShape 45"/>
          <p:cNvSpPr>
            <a:spLocks/>
          </p:cNvSpPr>
          <p:nvPr/>
        </p:nvSpPr>
        <p:spPr bwMode="auto">
          <a:xfrm>
            <a:off x="2508364" y="2979281"/>
            <a:ext cx="3079983" cy="146412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p>
            <a:pPr marL="228600" lvl="0" indent="-228600" eaLnBrk="1" fontAlgn="auto" hangingPunct="1">
              <a:lnSpc>
                <a:spcPct val="90000"/>
              </a:lnSpc>
              <a:spcBef>
                <a:spcPts val="1000"/>
              </a:spcBef>
              <a:spcAft>
                <a:spcPts val="0"/>
              </a:spcAft>
              <a:defRPr/>
            </a:pPr>
            <a:endParaRPr lang="en-US" altLang="zh-CN" dirty="0"/>
          </a:p>
        </p:txBody>
      </p:sp>
      <p:sp>
        <p:nvSpPr>
          <p:cNvPr id="141" name="内容占位符 2"/>
          <p:cNvSpPr txBox="1">
            <a:spLocks/>
          </p:cNvSpPr>
          <p:nvPr/>
        </p:nvSpPr>
        <p:spPr>
          <a:xfrm>
            <a:off x="2176293" y="2829337"/>
            <a:ext cx="3681663" cy="1516523"/>
          </a:xfrm>
          <a:prstGeom prst="rect">
            <a:avLst/>
          </a:prstGeom>
        </p:spPr>
        <p:txBody>
          <a:bodyPr>
            <a:normAutofit lnSpcReduction="10000"/>
          </a:bodyPr>
          <a:lstStyle/>
          <a:p>
            <a:pPr marL="228600" lvl="0" indent="-228600" eaLnBrk="1" fontAlgn="auto" hangingPunct="1">
              <a:lnSpc>
                <a:spcPct val="90000"/>
              </a:lnSpc>
              <a:spcBef>
                <a:spcPts val="1000"/>
              </a:spcBef>
              <a:spcAft>
                <a:spcPts val="0"/>
              </a:spcAft>
              <a:buFont typeface="Arial" panose="020B0604020202020204" pitchFamily="34" charset="0"/>
              <a:buChar char="•"/>
              <a:defRPr/>
            </a:pPr>
            <a:r>
              <a:rPr lang="zh-CN" altLang="zh-CN" sz="2800" dirty="0">
                <a:latin typeface="华文楷体" pitchFamily="2" charset="-122"/>
                <a:ea typeface="华文楷体" pitchFamily="2" charset="-122"/>
              </a:rPr>
              <a:t>阅读现代文二千万要把握好尺度</a:t>
            </a:r>
            <a:r>
              <a:rPr lang="zh-CN" altLang="en-US" sz="2800" dirty="0">
                <a:latin typeface="华文楷体" pitchFamily="2" charset="-122"/>
                <a:ea typeface="华文楷体" pitchFamily="2" charset="-122"/>
              </a:rPr>
              <a:t>，</a:t>
            </a:r>
            <a:r>
              <a:rPr lang="zh-CN" altLang="zh-CN" sz="2800" b="1" dirty="0">
                <a:latin typeface="华文楷体" pitchFamily="2" charset="-122"/>
                <a:ea typeface="华文楷体" pitchFamily="2" charset="-122"/>
              </a:rPr>
              <a:t>不要越界。尊重作者</a:t>
            </a:r>
            <a:r>
              <a:rPr lang="zh-CN" altLang="zh-CN" sz="2800" dirty="0">
                <a:latin typeface="华文楷体" pitchFamily="2" charset="-122"/>
                <a:ea typeface="华文楷体" pitchFamily="2" charset="-122"/>
              </a:rPr>
              <a:t>明确传达的情感和态度</a:t>
            </a:r>
            <a:r>
              <a:rPr lang="zh-CN" altLang="en-US" sz="2800" dirty="0">
                <a:latin typeface="华文楷体" pitchFamily="2" charset="-122"/>
                <a:ea typeface="华文楷体" pitchFamily="2" charset="-122"/>
              </a:rPr>
              <a:t>。</a:t>
            </a:r>
            <a:endParaRPr lang="zh-CN" altLang="zh-CN" sz="2800" dirty="0">
              <a:latin typeface="华文楷体" pitchFamily="2" charset="-122"/>
              <a:ea typeface="华文楷体" pitchFamily="2" charset="-122"/>
            </a:endParaRPr>
          </a:p>
        </p:txBody>
      </p:sp>
      <p:sp>
        <p:nvSpPr>
          <p:cNvPr id="143" name="矩形 142"/>
          <p:cNvSpPr/>
          <p:nvPr/>
        </p:nvSpPr>
        <p:spPr>
          <a:xfrm>
            <a:off x="7396295" y="835742"/>
            <a:ext cx="3419189" cy="5632311"/>
          </a:xfrm>
          <a:prstGeom prst="rect">
            <a:avLst/>
          </a:prstGeom>
        </p:spPr>
        <p:txBody>
          <a:bodyPr wrap="square">
            <a:spAutoFit/>
          </a:bodyPr>
          <a:lstStyle/>
          <a:p>
            <a:pPr marL="228600" lvl="0" indent="-228600" eaLnBrk="1" fontAlgn="auto" hangingPunct="1">
              <a:lnSpc>
                <a:spcPct val="90000"/>
              </a:lnSpc>
              <a:spcBef>
                <a:spcPts val="1000"/>
              </a:spcBef>
              <a:spcAft>
                <a:spcPts val="0"/>
              </a:spcAft>
              <a:defRPr/>
            </a:pPr>
            <a:r>
              <a:rPr lang="zh-CN" altLang="en-US" sz="40000" dirty="0">
                <a:solidFill>
                  <a:srgbClr val="FF0000"/>
                </a:solidFill>
                <a:latin typeface="Gill Sans Ultra Bold Condensed" pitchFamily="34" charset="0"/>
              </a:rPr>
              <a:t>！</a:t>
            </a:r>
            <a:endParaRPr lang="zh-CN" altLang="zh-CN" sz="40000" dirty="0">
              <a:solidFill>
                <a:srgbClr val="FF0000"/>
              </a:solidFill>
              <a:latin typeface="Gill Sans Ultra Bold Condensed" pitchFamily="34" charset="0"/>
            </a:endParaRPr>
          </a:p>
        </p:txBody>
      </p:sp>
    </p:spTree>
    <p:extLst>
      <p:ext uri="{BB962C8B-B14F-4D97-AF65-F5344CB8AC3E}">
        <p14:creationId xmlns:p14="http://schemas.microsoft.com/office/powerpoint/2010/main" xmlns="" val="288424354"/>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838200" y="365125"/>
            <a:ext cx="10515600" cy="1325563"/>
          </a:xfrm>
          <a:prstGeom prst="rect">
            <a:avLst/>
          </a:prstGeom>
        </p:spPr>
        <p:txBody>
          <a:bodyPr>
            <a:noAutofit/>
          </a:bodyPr>
          <a:lstStyle/>
          <a:p>
            <a:pPr eaLnBrk="1" fontAlgn="auto" hangingPunct="1">
              <a:lnSpc>
                <a:spcPct val="90000"/>
              </a:lnSpc>
              <a:spcAft>
                <a:spcPts val="0"/>
              </a:spcAft>
              <a:defRPr/>
            </a:pPr>
            <a:r>
              <a:rPr lang="zh-CN" altLang="zh-CN" sz="4400" b="1" dirty="0">
                <a:latin typeface="+mj-lt"/>
                <a:ea typeface="+mj-ea"/>
                <a:cs typeface="+mj-cs"/>
              </a:rPr>
              <a:t>相关考点</a:t>
            </a:r>
            <a:endParaRPr lang="zh-CN" altLang="en-US" sz="4400" b="1" dirty="0">
              <a:latin typeface="+mj-lt"/>
              <a:ea typeface="+mj-ea"/>
              <a:cs typeface="+mj-cs"/>
            </a:endParaRPr>
          </a:p>
        </p:txBody>
      </p:sp>
      <p:sp>
        <p:nvSpPr>
          <p:cNvPr id="4" name="内容占位符 2"/>
          <p:cNvSpPr txBox="1">
            <a:spLocks/>
          </p:cNvSpPr>
          <p:nvPr/>
        </p:nvSpPr>
        <p:spPr>
          <a:xfrm>
            <a:off x="838200" y="1462209"/>
            <a:ext cx="13674969" cy="7834190"/>
          </a:xfrm>
          <a:prstGeom prst="rect">
            <a:avLst/>
          </a:prstGeom>
        </p:spPr>
        <p:txBody>
          <a:bodyPr>
            <a:noAutofit/>
          </a:bodyPr>
          <a:lstStyle/>
          <a:p>
            <a:pPr marL="228600" indent="-228600" eaLnBrk="1" fontAlgn="auto" hangingPunct="1">
              <a:lnSpc>
                <a:spcPct val="110000"/>
              </a:lnSpc>
              <a:spcBef>
                <a:spcPts val="0"/>
              </a:spcBef>
              <a:spcAft>
                <a:spcPts val="0"/>
              </a:spcAft>
              <a:buFont typeface="Arial" panose="020B0604020202020204" pitchFamily="34" charset="0"/>
              <a:buChar char="•"/>
              <a:defRPr/>
            </a:pPr>
            <a:r>
              <a:rPr lang="zh-CN" altLang="zh-CN" sz="2800" dirty="0">
                <a:latin typeface="+mn-ea"/>
                <a:ea typeface="+mn-ea"/>
              </a:rPr>
              <a:t>赏析构思的角度：</a:t>
            </a:r>
            <a:endParaRPr lang="en-US" altLang="zh-CN" sz="2800" dirty="0">
              <a:latin typeface="+mn-ea"/>
              <a:ea typeface="+mn-ea"/>
            </a:endParaRPr>
          </a:p>
          <a:p>
            <a:pPr marL="228600" indent="-228600" eaLnBrk="1" fontAlgn="auto" hangingPunct="1">
              <a:lnSpc>
                <a:spcPct val="110000"/>
              </a:lnSpc>
              <a:spcBef>
                <a:spcPts val="0"/>
              </a:spcBef>
              <a:spcAft>
                <a:spcPts val="0"/>
              </a:spcAft>
              <a:buFont typeface="Arial" panose="020B0604020202020204" pitchFamily="34" charset="0"/>
              <a:buChar char="•"/>
              <a:defRPr/>
            </a:pPr>
            <a:r>
              <a:rPr lang="zh-CN" altLang="en-US" sz="2800" dirty="0">
                <a:latin typeface="+mn-ea"/>
                <a:ea typeface="+mn-ea"/>
              </a:rPr>
              <a:t>❶</a:t>
            </a:r>
            <a:r>
              <a:rPr lang="zh-CN" altLang="en-US" sz="2800" b="1" dirty="0">
                <a:latin typeface="+mn-ea"/>
                <a:ea typeface="+mn-ea"/>
              </a:rPr>
              <a:t>内容</a:t>
            </a:r>
            <a:r>
              <a:rPr lang="zh-CN" altLang="zh-CN" sz="2800" dirty="0">
                <a:latin typeface="+mn-ea"/>
                <a:ea typeface="+mn-ea"/>
              </a:rPr>
              <a:t>→</a:t>
            </a:r>
            <a:r>
              <a:rPr lang="zh-CN" altLang="en-US" sz="2800" dirty="0">
                <a:latin typeface="+mn-ea"/>
                <a:ea typeface="+mn-ea"/>
              </a:rPr>
              <a:t>即选材、组材</a:t>
            </a:r>
            <a:endParaRPr lang="en-US" altLang="zh-CN" sz="2800" dirty="0">
              <a:latin typeface="+mn-ea"/>
              <a:ea typeface="+mn-ea"/>
            </a:endParaRPr>
          </a:p>
          <a:p>
            <a:pPr marL="1600200" lvl="3" indent="-228600" eaLnBrk="1" fontAlgn="auto" hangingPunct="1">
              <a:lnSpc>
                <a:spcPct val="110000"/>
              </a:lnSpc>
              <a:spcBef>
                <a:spcPts val="0"/>
              </a:spcBef>
              <a:spcAft>
                <a:spcPts val="0"/>
              </a:spcAft>
              <a:buFont typeface="Arial" panose="020B0604020202020204" pitchFamily="34" charset="0"/>
              <a:buChar char="•"/>
              <a:defRPr/>
            </a:pPr>
            <a:r>
              <a:rPr lang="zh-CN" altLang="en-US" sz="2800" dirty="0">
                <a:latin typeface="+mn-ea"/>
                <a:ea typeface="+mn-ea"/>
              </a:rPr>
              <a:t>表层、深层各</a:t>
            </a:r>
            <a:r>
              <a:rPr lang="zh-CN" altLang="zh-CN" sz="2800" dirty="0">
                <a:latin typeface="+mn-ea"/>
                <a:ea typeface="+mn-ea"/>
              </a:rPr>
              <a:t>写了什么</a:t>
            </a:r>
            <a:r>
              <a:rPr lang="zh-CN" altLang="en-US" sz="2800" dirty="0">
                <a:latin typeface="+mn-ea"/>
                <a:ea typeface="+mn-ea"/>
              </a:rPr>
              <a:t>？</a:t>
            </a:r>
            <a:r>
              <a:rPr lang="zh-CN" altLang="zh-CN" sz="2800" dirty="0">
                <a:latin typeface="+mn-ea"/>
                <a:ea typeface="+mn-ea"/>
              </a:rPr>
              <a:t>先后</a:t>
            </a:r>
            <a:r>
              <a:rPr lang="zh-CN" altLang="en-US" sz="2800" dirty="0">
                <a:latin typeface="+mn-ea"/>
                <a:ea typeface="+mn-ea"/>
              </a:rPr>
              <a:t>、</a:t>
            </a:r>
            <a:r>
              <a:rPr lang="zh-CN" altLang="zh-CN" sz="2800" dirty="0">
                <a:latin typeface="+mn-ea"/>
                <a:ea typeface="+mn-ea"/>
              </a:rPr>
              <a:t>详略</a:t>
            </a:r>
            <a:r>
              <a:rPr lang="zh-CN" altLang="en-US" sz="2800" dirty="0">
                <a:latin typeface="+mn-ea"/>
                <a:ea typeface="+mn-ea"/>
              </a:rPr>
              <a:t>？</a:t>
            </a:r>
          </a:p>
          <a:p>
            <a:pPr marL="228600" indent="-228600" eaLnBrk="1" fontAlgn="auto" hangingPunct="1">
              <a:lnSpc>
                <a:spcPct val="110000"/>
              </a:lnSpc>
              <a:spcBef>
                <a:spcPts val="0"/>
              </a:spcBef>
              <a:spcAft>
                <a:spcPts val="0"/>
              </a:spcAft>
              <a:buFont typeface="Arial" panose="020B0604020202020204" pitchFamily="34" charset="0"/>
              <a:buChar char="•"/>
              <a:defRPr/>
            </a:pPr>
            <a:r>
              <a:rPr lang="en-US" altLang="zh-CN" sz="2800" dirty="0">
                <a:latin typeface="+mn-ea"/>
                <a:ea typeface="+mn-ea"/>
              </a:rPr>
              <a:t>❷</a:t>
            </a:r>
            <a:r>
              <a:rPr lang="zh-CN" altLang="en-US" sz="2800" b="1" dirty="0">
                <a:latin typeface="+mn-ea"/>
                <a:ea typeface="+mn-ea"/>
              </a:rPr>
              <a:t>结构</a:t>
            </a:r>
            <a:r>
              <a:rPr lang="zh-CN" altLang="zh-CN" sz="2800" dirty="0">
                <a:latin typeface="+mn-ea"/>
                <a:ea typeface="+mn-ea"/>
              </a:rPr>
              <a:t>→</a:t>
            </a:r>
            <a:r>
              <a:rPr lang="zh-CN" altLang="en-US" sz="2800" dirty="0">
                <a:latin typeface="+mn-ea"/>
                <a:ea typeface="+mn-ea"/>
              </a:rPr>
              <a:t>是线索</a:t>
            </a:r>
            <a:r>
              <a:rPr lang="en-US" altLang="zh-CN" sz="2800" dirty="0">
                <a:latin typeface="+mn-ea"/>
                <a:ea typeface="+mn-ea"/>
              </a:rPr>
              <a:t>/</a:t>
            </a:r>
            <a:r>
              <a:rPr lang="zh-CN" altLang="en-US" sz="2800" dirty="0">
                <a:latin typeface="+mn-ea"/>
                <a:ea typeface="+mn-ea"/>
              </a:rPr>
              <a:t>主要描写对象吗？照应标题、前后呼应？</a:t>
            </a:r>
            <a:endParaRPr lang="en-US" altLang="zh-CN" sz="2800" dirty="0">
              <a:latin typeface="+mn-ea"/>
              <a:ea typeface="+mn-ea"/>
            </a:endParaRPr>
          </a:p>
          <a:p>
            <a:pPr marL="1600200" lvl="3" indent="-228600" eaLnBrk="1" fontAlgn="auto" hangingPunct="1">
              <a:lnSpc>
                <a:spcPct val="110000"/>
              </a:lnSpc>
              <a:spcBef>
                <a:spcPts val="0"/>
              </a:spcBef>
              <a:spcAft>
                <a:spcPts val="0"/>
              </a:spcAft>
              <a:buFont typeface="Arial" panose="020B0604020202020204" pitchFamily="34" charset="0"/>
              <a:buChar char="•"/>
              <a:defRPr/>
            </a:pPr>
            <a:r>
              <a:rPr lang="zh-CN" altLang="zh-CN" sz="2800" dirty="0">
                <a:latin typeface="+mn-ea"/>
                <a:ea typeface="+mn-ea"/>
              </a:rPr>
              <a:t>由简到繁</a:t>
            </a:r>
            <a:r>
              <a:rPr lang="en-US" altLang="zh-CN" sz="2800" dirty="0">
                <a:latin typeface="+mn-ea"/>
                <a:ea typeface="+mn-ea"/>
              </a:rPr>
              <a:t>/</a:t>
            </a:r>
            <a:r>
              <a:rPr lang="zh-CN" altLang="zh-CN" sz="2800" dirty="0">
                <a:latin typeface="+mn-ea"/>
                <a:ea typeface="+mn-ea"/>
              </a:rPr>
              <a:t>现象到本质</a:t>
            </a:r>
            <a:r>
              <a:rPr lang="en-US" altLang="zh-CN" sz="2800" dirty="0">
                <a:latin typeface="+mn-ea"/>
                <a:ea typeface="+mn-ea"/>
              </a:rPr>
              <a:t>/</a:t>
            </a:r>
            <a:r>
              <a:rPr lang="zh-CN" altLang="zh-CN" sz="2800" dirty="0">
                <a:latin typeface="+mn-ea"/>
                <a:ea typeface="+mn-ea"/>
              </a:rPr>
              <a:t>通过典型人物反应整体</a:t>
            </a:r>
          </a:p>
          <a:p>
            <a:pPr marL="1600200" lvl="3" indent="-228600" eaLnBrk="1" fontAlgn="auto" hangingPunct="1">
              <a:lnSpc>
                <a:spcPct val="110000"/>
              </a:lnSpc>
              <a:spcBef>
                <a:spcPts val="0"/>
              </a:spcBef>
              <a:spcAft>
                <a:spcPts val="0"/>
              </a:spcAft>
              <a:buFont typeface="Arial" panose="020B0604020202020204" pitchFamily="34" charset="0"/>
              <a:buChar char="•"/>
              <a:defRPr/>
            </a:pPr>
            <a:r>
              <a:rPr lang="zh-CN" altLang="zh-CN" sz="2800" dirty="0">
                <a:latin typeface="+mn-ea"/>
                <a:ea typeface="+mn-ea"/>
              </a:rPr>
              <a:t>叙事类：顺序</a:t>
            </a:r>
            <a:r>
              <a:rPr lang="en-US" altLang="zh-CN" sz="2800" dirty="0">
                <a:latin typeface="+mn-ea"/>
                <a:ea typeface="+mn-ea"/>
              </a:rPr>
              <a:t>/</a:t>
            </a:r>
            <a:r>
              <a:rPr lang="zh-CN" altLang="zh-CN" sz="2800" dirty="0">
                <a:latin typeface="+mn-ea"/>
                <a:ea typeface="+mn-ea"/>
              </a:rPr>
              <a:t>倒叙（叙述顺序）；叙述视角</a:t>
            </a:r>
            <a:endParaRPr lang="zh-CN" altLang="en-US" sz="2800" dirty="0">
              <a:latin typeface="+mn-ea"/>
              <a:ea typeface="+mn-ea"/>
            </a:endParaRPr>
          </a:p>
          <a:p>
            <a:pPr marL="228600" indent="-228600" eaLnBrk="1" fontAlgn="auto" hangingPunct="1">
              <a:lnSpc>
                <a:spcPct val="110000"/>
              </a:lnSpc>
              <a:spcBef>
                <a:spcPts val="0"/>
              </a:spcBef>
              <a:spcAft>
                <a:spcPts val="0"/>
              </a:spcAft>
              <a:buFont typeface="Arial" panose="020B0604020202020204" pitchFamily="34" charset="0"/>
              <a:buChar char="•"/>
              <a:defRPr/>
            </a:pPr>
            <a:r>
              <a:rPr lang="zh-CN" altLang="en-US" sz="2800" dirty="0">
                <a:latin typeface="+mn-ea"/>
                <a:ea typeface="+mn-ea"/>
              </a:rPr>
              <a:t>❸</a:t>
            </a:r>
            <a:r>
              <a:rPr lang="zh-CN" altLang="en-US" sz="2800" b="1" dirty="0">
                <a:latin typeface="+mn-ea"/>
                <a:ea typeface="+mn-ea"/>
              </a:rPr>
              <a:t>环境</a:t>
            </a:r>
            <a:r>
              <a:rPr lang="zh-CN" altLang="zh-CN" sz="2800" dirty="0">
                <a:latin typeface="+mn-ea"/>
                <a:ea typeface="+mn-ea"/>
              </a:rPr>
              <a:t>→</a:t>
            </a:r>
            <a:r>
              <a:rPr lang="zh-CN" altLang="en-US" sz="2800" dirty="0">
                <a:latin typeface="+mn-ea"/>
                <a:ea typeface="+mn-ea"/>
              </a:rPr>
              <a:t>交代时间地点、渲染氛围、奠定感情基调</a:t>
            </a:r>
            <a:endParaRPr lang="en-US" altLang="zh-CN" sz="2800" dirty="0">
              <a:latin typeface="+mn-ea"/>
              <a:ea typeface="+mn-ea"/>
            </a:endParaRPr>
          </a:p>
          <a:p>
            <a:pPr marL="1600200" lvl="3" indent="-228600" eaLnBrk="1" fontAlgn="auto" hangingPunct="1">
              <a:lnSpc>
                <a:spcPct val="110000"/>
              </a:lnSpc>
              <a:spcBef>
                <a:spcPts val="0"/>
              </a:spcBef>
              <a:spcAft>
                <a:spcPts val="0"/>
              </a:spcAft>
              <a:buFont typeface="Arial" panose="020B0604020202020204" pitchFamily="34" charset="0"/>
              <a:buChar char="•"/>
              <a:defRPr/>
            </a:pPr>
            <a:r>
              <a:rPr lang="zh-CN" altLang="en-US" sz="2800" dirty="0">
                <a:latin typeface="+mn-ea"/>
                <a:ea typeface="+mn-ea"/>
              </a:rPr>
              <a:t>使文章充满诗意、意境悠远</a:t>
            </a:r>
          </a:p>
          <a:p>
            <a:pPr marL="228600" indent="-228600" eaLnBrk="1" fontAlgn="auto" hangingPunct="1">
              <a:lnSpc>
                <a:spcPct val="110000"/>
              </a:lnSpc>
              <a:spcBef>
                <a:spcPts val="0"/>
              </a:spcBef>
              <a:spcAft>
                <a:spcPts val="0"/>
              </a:spcAft>
              <a:buFont typeface="Arial" panose="020B0604020202020204" pitchFamily="34" charset="0"/>
              <a:buChar char="•"/>
              <a:defRPr/>
            </a:pPr>
            <a:r>
              <a:rPr lang="zh-CN" altLang="en-US" sz="2800" dirty="0">
                <a:latin typeface="+mn-ea"/>
                <a:ea typeface="+mn-ea"/>
              </a:rPr>
              <a:t>❹</a:t>
            </a:r>
            <a:r>
              <a:rPr lang="zh-CN" altLang="en-US" sz="2800" b="1" dirty="0">
                <a:latin typeface="+mn-ea"/>
                <a:ea typeface="+mn-ea"/>
              </a:rPr>
              <a:t>人物</a:t>
            </a:r>
            <a:r>
              <a:rPr lang="zh-CN" altLang="zh-CN" sz="2800" dirty="0">
                <a:latin typeface="+mn-ea"/>
                <a:ea typeface="+mn-ea"/>
              </a:rPr>
              <a:t>→</a:t>
            </a:r>
            <a:r>
              <a:rPr lang="zh-CN" altLang="en-US" sz="2800" dirty="0">
                <a:latin typeface="+mn-ea"/>
                <a:ea typeface="+mn-ea"/>
              </a:rPr>
              <a:t>暗示人物命运、表现人物性格</a:t>
            </a:r>
          </a:p>
          <a:p>
            <a:pPr marL="228600" indent="-228600" eaLnBrk="1" fontAlgn="auto" hangingPunct="1">
              <a:lnSpc>
                <a:spcPct val="110000"/>
              </a:lnSpc>
              <a:spcBef>
                <a:spcPts val="0"/>
              </a:spcBef>
              <a:spcAft>
                <a:spcPts val="0"/>
              </a:spcAft>
              <a:buFont typeface="Arial" panose="020B0604020202020204" pitchFamily="34" charset="0"/>
              <a:buChar char="•"/>
              <a:defRPr/>
            </a:pPr>
            <a:r>
              <a:rPr lang="zh-CN" altLang="en-US" sz="2800" dirty="0">
                <a:latin typeface="+mn-ea"/>
                <a:ea typeface="+mn-ea"/>
              </a:rPr>
              <a:t>❺</a:t>
            </a:r>
            <a:r>
              <a:rPr lang="zh-CN" altLang="en-US" sz="2800" b="1" dirty="0">
                <a:latin typeface="+mn-ea"/>
                <a:ea typeface="+mn-ea"/>
              </a:rPr>
              <a:t>主旨</a:t>
            </a:r>
            <a:r>
              <a:rPr lang="zh-CN" altLang="zh-CN" sz="2800" dirty="0">
                <a:latin typeface="+mn-ea"/>
                <a:ea typeface="+mn-ea"/>
              </a:rPr>
              <a:t>→</a:t>
            </a:r>
            <a:r>
              <a:rPr lang="zh-CN" altLang="en-US" sz="2800" dirty="0">
                <a:latin typeface="+mn-ea"/>
                <a:ea typeface="+mn-ea"/>
              </a:rPr>
              <a:t>象征义、情感色彩、主题思想</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292336" y="1468473"/>
            <a:ext cx="11607328" cy="5131989"/>
          </a:xfrm>
          <a:prstGeom prst="rect">
            <a:avLst/>
          </a:prstGeom>
        </p:spPr>
        <p:txBody>
          <a:bodyPr>
            <a:noAutofit/>
          </a:bodyPr>
          <a:lstStyle/>
          <a:p>
            <a:pPr marL="228600" indent="-228600" algn="just" eaLnBrk="1" fontAlgn="auto" hangingPunct="1">
              <a:lnSpc>
                <a:spcPct val="90000"/>
              </a:lnSpc>
              <a:spcBef>
                <a:spcPts val="1000"/>
              </a:spcBef>
              <a:spcAft>
                <a:spcPts val="0"/>
              </a:spcAft>
              <a:buFont typeface="Arial" panose="020B0604020202020204" pitchFamily="34" charset="0"/>
              <a:buChar char="•"/>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徐汇一模 说书人</a:t>
            </a:r>
            <a:r>
              <a:rPr lang="en-US" altLang="zh-CN" sz="2400" dirty="0">
                <a:solidFill>
                  <a:srgbClr val="002060"/>
                </a:solidFill>
                <a:latin typeface="华光标题宋_CNKI" panose="02000500000000000000" pitchFamily="2" charset="-122"/>
                <a:ea typeface="华光标题宋_CNKI" panose="02000500000000000000" pitchFamily="2" charset="-122"/>
              </a:rPr>
              <a:t>]</a:t>
            </a:r>
            <a:endParaRPr lang="en-US" altLang="zh-CN" sz="2400" dirty="0">
              <a:latin typeface="+mn-ea"/>
              <a:ea typeface="+mn-ea"/>
            </a:endParaRP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思源宋体 CN Heavy" panose="02020900000000000000" pitchFamily="18" charset="-122"/>
                <a:ea typeface="思源宋体 CN Heavy" panose="02020900000000000000" pitchFamily="18" charset="-122"/>
              </a:rPr>
              <a:t>10.有人认为《说书人》作为小说缺少情节张力，影响了作品的感染力。请对此加以评析。（4分）III.2</a:t>
            </a:r>
            <a:endParaRPr lang="en-US" altLang="zh-CN" sz="2400" dirty="0">
              <a:latin typeface="思源宋体 CN Heavy" panose="02020900000000000000" pitchFamily="18" charset="-122"/>
              <a:ea typeface="思源宋体 CN Heavy" panose="02020900000000000000" pitchFamily="18" charset="-122"/>
            </a:endParaRPr>
          </a:p>
          <a:p>
            <a:pPr marL="342900" marR="0" lvl="0" indent="-3429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mn-ea"/>
                <a:ea typeface="+mn-ea"/>
              </a:rPr>
              <a:t>将是否</a:t>
            </a:r>
            <a:r>
              <a:rPr lang="ar-SA" altLang="zh-CN" sz="2400" dirty="0">
                <a:latin typeface="+mn-ea"/>
                <a:ea typeface="+mn-ea"/>
              </a:rPr>
              <a:t>“</a:t>
            </a:r>
            <a:r>
              <a:rPr lang="zh-CN" altLang="zh-CN" sz="2400" dirty="0">
                <a:latin typeface="+mn-ea"/>
                <a:ea typeface="+mn-ea"/>
              </a:rPr>
              <a:t>以生动曲折的情节塑造人物性格”作为评判小说的唯一标准有失偏颇。</a:t>
            </a:r>
          </a:p>
          <a:p>
            <a:pPr marL="342900" indent="-342900" algn="just">
              <a:buFont typeface="Arial" panose="020B0604020202020204" pitchFamily="34" charset="0"/>
              <a:buChar char="•"/>
            </a:pPr>
            <a:r>
              <a:rPr lang="zh-CN" altLang="zh-CN" sz="2400" dirty="0">
                <a:latin typeface="+mn-ea"/>
                <a:ea typeface="+mn-ea"/>
              </a:rPr>
              <a:t>《说书人》以散文笔法叙事，淡化情节，虽然只写了说书人的若干断片</a:t>
            </a:r>
            <a:r>
              <a:rPr lang="zh-CN" altLang="en-US" sz="2400" b="1" dirty="0">
                <a:solidFill>
                  <a:srgbClr val="FF0000"/>
                </a:solidFill>
                <a:latin typeface="+mn-ea"/>
                <a:ea typeface="+mn-ea"/>
              </a:rPr>
              <a:t>（选材），</a:t>
            </a:r>
            <a:r>
              <a:rPr lang="zh-CN" altLang="zh-CN" sz="2400" dirty="0">
                <a:latin typeface="+mn-ea"/>
                <a:ea typeface="+mn-ea"/>
              </a:rPr>
              <a:t>但以细节的变化暗示人物每况愈下的情形，直观而耐人寻味。</a:t>
            </a:r>
            <a:endParaRPr lang="en-US" altLang="zh-CN" sz="2400" dirty="0">
              <a:latin typeface="+mn-ea"/>
              <a:ea typeface="+mn-ea"/>
            </a:endParaRPr>
          </a:p>
          <a:p>
            <a:pPr marL="342900" indent="-342900" algn="just">
              <a:buFont typeface="Arial" panose="020B0604020202020204" pitchFamily="34" charset="0"/>
              <a:buChar char="•"/>
            </a:pPr>
            <a:r>
              <a:rPr lang="zh-CN" altLang="zh-CN" sz="2400" dirty="0">
                <a:latin typeface="+mn-ea"/>
                <a:ea typeface="+mn-ea"/>
              </a:rPr>
              <a:t>同时，作者在回忆叙述中加入了议论和抒情，由</a:t>
            </a:r>
            <a:r>
              <a:rPr lang="ar-SA" altLang="zh-CN" sz="2400" dirty="0">
                <a:latin typeface="+mn-ea"/>
                <a:ea typeface="+mn-ea"/>
              </a:rPr>
              <a:t>“</a:t>
            </a:r>
            <a:r>
              <a:rPr lang="zh-CN" altLang="zh-CN" sz="2400" dirty="0">
                <a:latin typeface="+mn-ea"/>
                <a:ea typeface="+mn-ea"/>
              </a:rPr>
              <a:t>我”的情绪连贯起作品</a:t>
            </a:r>
            <a:r>
              <a:rPr lang="zh-CN" altLang="en-US" sz="2400" b="1" dirty="0">
                <a:solidFill>
                  <a:srgbClr val="FF0000"/>
                </a:solidFill>
                <a:latin typeface="+mn-ea"/>
                <a:ea typeface="+mn-ea"/>
              </a:rPr>
              <a:t>（组材），</a:t>
            </a:r>
            <a:r>
              <a:rPr lang="zh-CN" altLang="zh-CN" sz="2400" dirty="0">
                <a:latin typeface="+mn-ea"/>
                <a:ea typeface="+mn-ea"/>
              </a:rPr>
              <a:t>充分表达同情、感叹和反省，增强了故事的悲剧力量</a:t>
            </a:r>
            <a:r>
              <a:rPr lang="zh-CN" altLang="en-US" sz="2400" b="1" dirty="0">
                <a:solidFill>
                  <a:srgbClr val="FF0000"/>
                </a:solidFill>
                <a:latin typeface="+mn-ea"/>
                <a:ea typeface="+mn-ea"/>
              </a:rPr>
              <a:t>（作用）</a:t>
            </a:r>
            <a:r>
              <a:rPr lang="zh-CN" altLang="zh-CN" sz="2400" dirty="0">
                <a:latin typeface="+mn-ea"/>
                <a:ea typeface="+mn-ea"/>
              </a:rPr>
              <a:t>。</a:t>
            </a:r>
            <a:endParaRPr lang="en-US" altLang="zh-CN" sz="2400" dirty="0">
              <a:latin typeface="+mn-ea"/>
              <a:ea typeface="+mn-ea"/>
            </a:endParaRP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3.2</a:t>
            </a:r>
            <a:r>
              <a:rPr lang="zh-CN" altLang="zh-CN" sz="4400" b="1" dirty="0">
                <a:latin typeface="+mj-lt"/>
                <a:ea typeface="+mj-ea"/>
                <a:cs typeface="+mj-cs"/>
              </a:rPr>
              <a:t>赏析作品的构思特点</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610492" y="3861048"/>
            <a:ext cx="2974205" cy="1800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文章主旨</a:t>
            </a:r>
            <a:endParaRPr lang="en-US" altLang="zh-CN" dirty="0"/>
          </a:p>
        </p:txBody>
      </p:sp>
      <p:cxnSp>
        <p:nvCxnSpPr>
          <p:cNvPr id="3" name="直接箭头连接符 2"/>
          <p:cNvCxnSpPr>
            <a:stCxn id="6" idx="2"/>
            <a:endCxn id="2" idx="5"/>
          </p:cNvCxnSpPr>
          <p:nvPr/>
        </p:nvCxnSpPr>
        <p:spPr>
          <a:xfrm flipH="1">
            <a:off x="7149134" y="5346119"/>
            <a:ext cx="1004637" cy="5149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2"/>
          </p:cNvCxnSpPr>
          <p:nvPr/>
        </p:nvCxnSpPr>
        <p:spPr>
          <a:xfrm>
            <a:off x="3929301" y="4562264"/>
            <a:ext cx="681191" cy="19888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7" idx="4"/>
            <a:endCxn id="2" idx="0"/>
          </p:cNvCxnSpPr>
          <p:nvPr/>
        </p:nvCxnSpPr>
        <p:spPr>
          <a:xfrm>
            <a:off x="6089542" y="3034375"/>
            <a:ext cx="8053" cy="826673"/>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
        <p:nvSpPr>
          <p:cNvPr id="6" name="椭圆 5"/>
          <p:cNvSpPr/>
          <p:nvPr/>
        </p:nvSpPr>
        <p:spPr>
          <a:xfrm>
            <a:off x="8153771" y="4590035"/>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409355" y="1234175"/>
            <a:ext cx="3360373"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latin typeface="+mn-ea"/>
              </a:rPr>
              <a:t>说书人特点：</a:t>
            </a:r>
            <a:endParaRPr lang="en-US" altLang="zh-CN" dirty="0">
              <a:latin typeface="+mn-ea"/>
            </a:endParaRPr>
          </a:p>
          <a:p>
            <a:pPr algn="ctr"/>
            <a:r>
              <a:rPr lang="zh-CN" altLang="en-US" dirty="0">
                <a:latin typeface="+mn-ea"/>
              </a:rPr>
              <a:t>每况愈下、悲剧命运</a:t>
            </a:r>
            <a:endParaRPr lang="en-US" altLang="zh-CN" dirty="0">
              <a:latin typeface="+mn-ea"/>
            </a:endParaRPr>
          </a:p>
          <a:p>
            <a:pPr algn="ctr"/>
            <a:r>
              <a:rPr lang="zh-CN" altLang="en-US" dirty="0">
                <a:latin typeface="+mn-ea"/>
              </a:rPr>
              <a:t>“我”的特点：</a:t>
            </a:r>
            <a:endParaRPr lang="en-US" altLang="zh-CN" dirty="0">
              <a:latin typeface="+mn-ea"/>
            </a:endParaRPr>
          </a:p>
          <a:p>
            <a:pPr algn="ctr"/>
            <a:r>
              <a:rPr lang="zh-CN" altLang="en-US" dirty="0">
                <a:latin typeface="+mn-ea"/>
              </a:rPr>
              <a:t>同情、感慨、反思</a:t>
            </a:r>
            <a:endParaRPr lang="en-US" altLang="zh-CN" dirty="0">
              <a:latin typeface="+mn-ea"/>
            </a:endParaRPr>
          </a:p>
        </p:txBody>
      </p:sp>
      <p:cxnSp>
        <p:nvCxnSpPr>
          <p:cNvPr id="8" name="直接箭头连接符 7"/>
          <p:cNvCxnSpPr>
            <a:stCxn id="7" idx="5"/>
            <a:endCxn id="6" idx="1"/>
          </p:cNvCxnSpPr>
          <p:nvPr/>
        </p:nvCxnSpPr>
        <p:spPr>
          <a:xfrm>
            <a:off x="7277612" y="2770742"/>
            <a:ext cx="1255791" cy="2040745"/>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flipV="1">
            <a:off x="3463814" y="5848537"/>
            <a:ext cx="5069589" cy="32214"/>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754058" y="398435"/>
            <a:ext cx="3169084" cy="211376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内容概括：</a:t>
            </a:r>
            <a:endParaRPr lang="en-US" altLang="zh-CN" dirty="0"/>
          </a:p>
          <a:p>
            <a:pPr algn="ctr"/>
            <a:r>
              <a:rPr lang="zh-CN" altLang="en-US" dirty="0"/>
              <a:t>散文笔法叙事，写说书人生活的若干短片</a:t>
            </a:r>
            <a:endParaRPr lang="en-US" altLang="zh-CN" dirty="0"/>
          </a:p>
        </p:txBody>
      </p:sp>
      <p:cxnSp>
        <p:nvCxnSpPr>
          <p:cNvPr id="11" name="直接箭头连接符 10"/>
          <p:cNvCxnSpPr>
            <a:stCxn id="13" idx="7"/>
            <a:endCxn id="12" idx="3"/>
          </p:cNvCxnSpPr>
          <p:nvPr/>
        </p:nvCxnSpPr>
        <p:spPr>
          <a:xfrm>
            <a:off x="3463814" y="3275991"/>
            <a:ext cx="5701661" cy="48445"/>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12" name="椭圆 11"/>
          <p:cNvSpPr/>
          <p:nvPr/>
        </p:nvSpPr>
        <p:spPr>
          <a:xfrm>
            <a:off x="8758992" y="1270557"/>
            <a:ext cx="2775636" cy="2406269"/>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ltLang="zh-CN" sz="2000" dirty="0"/>
          </a:p>
          <a:p>
            <a:pPr algn="ctr"/>
            <a:endParaRPr lang="en-US" altLang="zh-CN" sz="2000" dirty="0"/>
          </a:p>
          <a:p>
            <a:pPr algn="ctr"/>
            <a:r>
              <a:rPr lang="zh-CN" altLang="en-US" dirty="0"/>
              <a:t>语言：</a:t>
            </a:r>
            <a:endParaRPr lang="en-US" altLang="zh-CN" dirty="0"/>
          </a:p>
          <a:p>
            <a:pPr algn="ctr"/>
            <a:r>
              <a:rPr lang="zh-CN" altLang="en-US" dirty="0"/>
              <a:t>直观、耐人寻味</a:t>
            </a:r>
            <a:endParaRPr lang="en-US" altLang="zh-CN" dirty="0"/>
          </a:p>
          <a:p>
            <a:pPr algn="ctr"/>
            <a:endParaRPr lang="en-US" altLang="zh-CN" sz="2000" dirty="0"/>
          </a:p>
          <a:p>
            <a:pPr algn="ctr"/>
            <a:endParaRPr lang="en-US" altLang="zh-CN" sz="2000" dirty="0"/>
          </a:p>
        </p:txBody>
      </p:sp>
      <p:sp>
        <p:nvSpPr>
          <p:cNvPr id="13" name="椭圆 12"/>
          <p:cNvSpPr/>
          <p:nvPr/>
        </p:nvSpPr>
        <p:spPr>
          <a:xfrm>
            <a:off x="750761" y="2743200"/>
            <a:ext cx="3178540" cy="363812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结构与情节：</a:t>
            </a:r>
            <a:endParaRPr lang="en-US" altLang="zh-CN" dirty="0"/>
          </a:p>
          <a:p>
            <a:pPr algn="ctr"/>
            <a:r>
              <a:rPr lang="zh-CN" altLang="en-US" dirty="0"/>
              <a:t>细节变化体现说书人命运</a:t>
            </a:r>
            <a:endParaRPr lang="en-US" altLang="zh-CN" dirty="0"/>
          </a:p>
          <a:p>
            <a:pPr algn="ctr"/>
            <a:r>
              <a:rPr lang="zh-CN" altLang="en-US" dirty="0"/>
              <a:t>以“我”的回忆展开</a:t>
            </a:r>
            <a:endParaRPr lang="en-US" altLang="zh-CN" dirty="0"/>
          </a:p>
          <a:p>
            <a:pPr algn="ctr"/>
            <a:r>
              <a:rPr lang="zh-CN" altLang="en-US" dirty="0"/>
              <a:t>以“我”的情绪串联</a:t>
            </a:r>
            <a:endParaRPr lang="en-US" altLang="zh-CN" dirty="0"/>
          </a:p>
          <a:p>
            <a:pPr algn="ctr"/>
            <a:r>
              <a:rPr lang="zh-CN" altLang="en-US" dirty="0"/>
              <a:t>夹杂“我”的叙议</a:t>
            </a:r>
            <a:endParaRPr lang="en-US" altLang="zh-CN" dirty="0"/>
          </a:p>
        </p:txBody>
      </p:sp>
      <p:cxnSp>
        <p:nvCxnSpPr>
          <p:cNvPr id="14" name="直接箭头连接符 13"/>
          <p:cNvCxnSpPr>
            <a:stCxn id="7" idx="2"/>
            <a:endCxn id="13" idx="0"/>
          </p:cNvCxnSpPr>
          <p:nvPr/>
        </p:nvCxnSpPr>
        <p:spPr>
          <a:xfrm flipH="1">
            <a:off x="2340031" y="2134275"/>
            <a:ext cx="2069324" cy="608925"/>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33" name="直接箭头连接符 32"/>
          <p:cNvCxnSpPr>
            <a:stCxn id="10" idx="3"/>
            <a:endCxn id="13" idx="1"/>
          </p:cNvCxnSpPr>
          <p:nvPr/>
        </p:nvCxnSpPr>
        <p:spPr>
          <a:xfrm flipH="1">
            <a:off x="1216248" y="2202642"/>
            <a:ext cx="1912" cy="1073349"/>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520824"/>
            <a:ext cx="10923740" cy="4750539"/>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青浦一模 最后的聚会</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华光标题宋_CNKI" panose="02000500000000000000" pitchFamily="2" charset="-122"/>
                <a:ea typeface="华光标题宋_CNKI" panose="02000500000000000000" pitchFamily="2" charset="-122"/>
              </a:rPr>
              <a:t>10.简析本文在构思上的特色。（4分）III.2</a:t>
            </a:r>
            <a:endParaRPr lang="en-US" altLang="zh-CN" sz="2400" dirty="0">
              <a:latin typeface="华光标题宋_CNKI" panose="02000500000000000000" pitchFamily="2" charset="-122"/>
              <a:ea typeface="华光标题宋_CNKI" panose="02000500000000000000" pitchFamily="2" charset="-122"/>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mn-ea"/>
                <a:ea typeface="+mn-ea"/>
              </a:rPr>
              <a:t>本文采用倒叙的形式，先交代史铁生的死亡，再追述他的生平，使叙事有波澜，</a:t>
            </a:r>
            <a:r>
              <a:rPr lang="zh-CN" altLang="zh-CN" sz="2400" u="sng" dirty="0">
                <a:solidFill>
                  <a:srgbClr val="0000FF"/>
                </a:solidFill>
                <a:latin typeface="+mn-ea"/>
                <a:ea typeface="+mn-ea"/>
              </a:rPr>
              <a:t>吸引读者阅读兴趣；</a:t>
            </a:r>
            <a:r>
              <a:rPr lang="zh-CN" altLang="zh-CN" sz="2400" b="1" dirty="0">
                <a:solidFill>
                  <a:srgbClr val="FF0000"/>
                </a:solidFill>
                <a:latin typeface="+mn-ea"/>
                <a:ea typeface="+mn-ea"/>
              </a:rPr>
              <a:t>（特殊叙事技巧，选材内容，效果）</a:t>
            </a:r>
            <a:endParaRPr lang="en-US" altLang="zh-CN" sz="2400" b="1" dirty="0">
              <a:solidFill>
                <a:srgbClr val="FF0000"/>
              </a:solidFill>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mn-ea"/>
                <a:ea typeface="+mn-ea"/>
              </a:rPr>
              <a:t>本文标题</a:t>
            </a:r>
            <a:r>
              <a:rPr lang="ar-SA" altLang="zh-CN" sz="2400" dirty="0">
                <a:latin typeface="+mn-ea"/>
                <a:ea typeface="+mn-ea"/>
              </a:rPr>
              <a:t>“</a:t>
            </a:r>
            <a:r>
              <a:rPr lang="zh-CN" altLang="zh-CN" sz="2400" dirty="0">
                <a:latin typeface="+mn-ea"/>
                <a:ea typeface="+mn-ea"/>
              </a:rPr>
              <a:t>最后的聚会”的内容</a:t>
            </a:r>
            <a:r>
              <a:rPr lang="zh-CN" altLang="zh-CN" sz="2400" u="sng" dirty="0">
                <a:solidFill>
                  <a:srgbClr val="0000FF"/>
                </a:solidFill>
                <a:latin typeface="+mn-ea"/>
                <a:ea typeface="+mn-ea"/>
              </a:rPr>
              <a:t>直到最后才交代</a:t>
            </a:r>
            <a:r>
              <a:rPr lang="zh-CN" altLang="zh-CN" sz="2400" dirty="0">
                <a:latin typeface="+mn-ea"/>
                <a:ea typeface="+mn-ea"/>
              </a:rPr>
              <a:t>，在简洁的聚会时空交代和陈米希装束打扮、微笑着讲的神态和内容以及邀请短信内容及史铁生小外甥的一句话中深刻地揭示聚会的内涵，</a:t>
            </a:r>
            <a:r>
              <a:rPr lang="zh-CN" altLang="zh-CN" sz="2400" u="sng" dirty="0">
                <a:solidFill>
                  <a:srgbClr val="0000FF"/>
                </a:solidFill>
                <a:latin typeface="+mn-ea"/>
                <a:ea typeface="+mn-ea"/>
              </a:rPr>
              <a:t>使读者沉浸其中而恍然大悟；</a:t>
            </a:r>
            <a:r>
              <a:rPr lang="zh-CN" altLang="zh-CN" sz="2400" b="1" dirty="0">
                <a:solidFill>
                  <a:srgbClr val="FF0000"/>
                </a:solidFill>
                <a:latin typeface="+mn-ea"/>
                <a:ea typeface="+mn-ea"/>
              </a:rPr>
              <a:t>（选材内容，效果）</a:t>
            </a:r>
            <a:endParaRPr lang="en-US" altLang="zh-CN" sz="2400" b="1" dirty="0">
              <a:solidFill>
                <a:srgbClr val="FF0000"/>
              </a:solidFill>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mn-ea"/>
                <a:ea typeface="+mn-ea"/>
              </a:rPr>
              <a:t>题为</a:t>
            </a:r>
            <a:r>
              <a:rPr lang="ar-SA" altLang="zh-CN" sz="2400" dirty="0">
                <a:latin typeface="+mn-ea"/>
                <a:ea typeface="+mn-ea"/>
              </a:rPr>
              <a:t>“</a:t>
            </a:r>
            <a:r>
              <a:rPr lang="zh-CN" altLang="zh-CN" sz="2400" dirty="0">
                <a:latin typeface="+mn-ea"/>
                <a:ea typeface="+mn-ea"/>
              </a:rPr>
              <a:t>聚会”却没有主人公到场，以轻松欢快的场面、意蕴深刻的吟诵升华主人公形象，产生含泪微笑的艺术效果。</a:t>
            </a:r>
            <a:endParaRPr lang="en-US" altLang="zh-CN" sz="2400" dirty="0">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zh-CN" sz="2400" dirty="0">
                <a:latin typeface="+mn-ea"/>
                <a:ea typeface="+mn-ea"/>
              </a:rPr>
              <a:t>（评分说明：能写出一个特点并有分析说明得2分。）</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zh-CN" sz="2800" i="0" u="none" strike="noStrike" kern="1200" cap="none" spc="0" normalizeH="0" baseline="0" noProof="0" dirty="0">
              <a:ln>
                <a:noFill/>
              </a:ln>
              <a:solidFill>
                <a:schemeClr val="tx1"/>
              </a:solidFill>
              <a:effectLst/>
              <a:uLnTx/>
              <a:uFillTx/>
              <a:latin typeface="+mn-lt"/>
              <a:ea typeface="+mn-ea"/>
              <a:cs typeface="+mn-cs"/>
            </a:endParaRP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3.2</a:t>
            </a:r>
            <a:r>
              <a:rPr lang="zh-CN" altLang="zh-CN" sz="4400" b="1" dirty="0">
                <a:latin typeface="+mj-lt"/>
                <a:ea typeface="+mj-ea"/>
                <a:cs typeface="+mj-cs"/>
              </a:rPr>
              <a:t>赏析作品的构思特点</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610492" y="3861048"/>
            <a:ext cx="2974205" cy="1800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文章主旨</a:t>
            </a:r>
            <a:endParaRPr lang="en-US" altLang="zh-CN" dirty="0"/>
          </a:p>
        </p:txBody>
      </p:sp>
      <p:cxnSp>
        <p:nvCxnSpPr>
          <p:cNvPr id="3" name="直接箭头连接符 2"/>
          <p:cNvCxnSpPr>
            <a:stCxn id="6" idx="2"/>
            <a:endCxn id="2" idx="5"/>
          </p:cNvCxnSpPr>
          <p:nvPr/>
        </p:nvCxnSpPr>
        <p:spPr>
          <a:xfrm flipH="1">
            <a:off x="7149134" y="5346119"/>
            <a:ext cx="1004637" cy="5149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2"/>
          </p:cNvCxnSpPr>
          <p:nvPr/>
        </p:nvCxnSpPr>
        <p:spPr>
          <a:xfrm flipV="1">
            <a:off x="3929301" y="4761148"/>
            <a:ext cx="681191" cy="24869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a:stCxn id="7" idx="4"/>
            <a:endCxn id="2" idx="0"/>
          </p:cNvCxnSpPr>
          <p:nvPr/>
        </p:nvCxnSpPr>
        <p:spPr>
          <a:xfrm>
            <a:off x="6089542" y="3034375"/>
            <a:ext cx="8053" cy="826673"/>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
        <p:nvSpPr>
          <p:cNvPr id="6" name="椭圆 5"/>
          <p:cNvSpPr/>
          <p:nvPr/>
        </p:nvSpPr>
        <p:spPr>
          <a:xfrm>
            <a:off x="8153771" y="4590035"/>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409355" y="1234175"/>
            <a:ext cx="3360373"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latin typeface="+mn-ea"/>
              </a:rPr>
              <a:t>史铁生特点：</a:t>
            </a:r>
            <a:endParaRPr lang="en-US" altLang="zh-CN" dirty="0">
              <a:latin typeface="+mn-ea"/>
            </a:endParaRPr>
          </a:p>
          <a:p>
            <a:pPr algn="ctr"/>
            <a:r>
              <a:rPr lang="zh-CN" altLang="en-US" dirty="0">
                <a:latin typeface="+mn-ea"/>
              </a:rPr>
              <a:t>身残志坚、看淡生死</a:t>
            </a:r>
            <a:endParaRPr lang="en-US" altLang="zh-CN" dirty="0">
              <a:latin typeface="+mn-ea"/>
            </a:endParaRPr>
          </a:p>
        </p:txBody>
      </p:sp>
      <p:cxnSp>
        <p:nvCxnSpPr>
          <p:cNvPr id="8" name="直接箭头连接符 7"/>
          <p:cNvCxnSpPr>
            <a:stCxn id="7" idx="5"/>
            <a:endCxn id="6" idx="1"/>
          </p:cNvCxnSpPr>
          <p:nvPr/>
        </p:nvCxnSpPr>
        <p:spPr>
          <a:xfrm>
            <a:off x="7277612" y="2770742"/>
            <a:ext cx="1255791" cy="2040745"/>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flipV="1">
            <a:off x="3463814" y="5877540"/>
            <a:ext cx="5069589" cy="3211"/>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754058" y="398435"/>
            <a:ext cx="3169084" cy="211376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内容概括：</a:t>
            </a:r>
            <a:endParaRPr lang="en-US" altLang="zh-CN" sz="1600" dirty="0"/>
          </a:p>
          <a:p>
            <a:pPr algn="ctr"/>
            <a:r>
              <a:rPr lang="zh-CN" altLang="zh-CN" sz="1600" dirty="0"/>
              <a:t>先交代史铁生的死亡，再追述他的生平，</a:t>
            </a:r>
          </a:p>
          <a:p>
            <a:pPr algn="ctr"/>
            <a:r>
              <a:rPr lang="zh-CN" altLang="en-US" sz="1600" dirty="0"/>
              <a:t>最后才交代</a:t>
            </a:r>
            <a:r>
              <a:rPr lang="zh-CN" altLang="zh-CN" sz="1600" dirty="0"/>
              <a:t>标题</a:t>
            </a:r>
            <a:r>
              <a:rPr lang="ar-SA" altLang="zh-CN" sz="1600" dirty="0"/>
              <a:t>“</a:t>
            </a:r>
            <a:r>
              <a:rPr lang="zh-CN" altLang="zh-CN" sz="1600" dirty="0"/>
              <a:t>最后的聚会”</a:t>
            </a:r>
            <a:r>
              <a:rPr lang="zh-CN" altLang="en-US" sz="1600" dirty="0"/>
              <a:t>之内容</a:t>
            </a:r>
            <a:endParaRPr lang="zh-CN" altLang="zh-CN" sz="1600" dirty="0"/>
          </a:p>
          <a:p>
            <a:pPr algn="ctr"/>
            <a:r>
              <a:rPr lang="ar-SA" altLang="zh-CN" sz="1600" dirty="0"/>
              <a:t>“</a:t>
            </a:r>
            <a:r>
              <a:rPr lang="zh-CN" altLang="zh-CN" sz="1600" dirty="0"/>
              <a:t>聚会”</a:t>
            </a:r>
            <a:r>
              <a:rPr lang="zh-CN" altLang="en-US" sz="1600" dirty="0"/>
              <a:t>并无主人公到场</a:t>
            </a:r>
            <a:endParaRPr lang="en-US" altLang="zh-CN" sz="1600" dirty="0"/>
          </a:p>
        </p:txBody>
      </p:sp>
      <p:cxnSp>
        <p:nvCxnSpPr>
          <p:cNvPr id="11" name="直接箭头连接符 10"/>
          <p:cNvCxnSpPr>
            <a:stCxn id="13" idx="7"/>
            <a:endCxn id="12" idx="3"/>
          </p:cNvCxnSpPr>
          <p:nvPr/>
        </p:nvCxnSpPr>
        <p:spPr>
          <a:xfrm flipV="1">
            <a:off x="3463814" y="3276024"/>
            <a:ext cx="5729330" cy="866119"/>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12" name="椭圆 11"/>
          <p:cNvSpPr/>
          <p:nvPr/>
        </p:nvSpPr>
        <p:spPr>
          <a:xfrm>
            <a:off x="8758991" y="827773"/>
            <a:ext cx="2964579" cy="286830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ltLang="zh-CN" sz="2000" dirty="0"/>
          </a:p>
          <a:p>
            <a:pPr algn="ctr"/>
            <a:r>
              <a:rPr lang="zh-CN" altLang="en-US" sz="1600" dirty="0"/>
              <a:t>语言：</a:t>
            </a:r>
            <a:endParaRPr lang="en-US" altLang="zh-CN" sz="1600" dirty="0"/>
          </a:p>
          <a:p>
            <a:pPr algn="ctr"/>
            <a:r>
              <a:rPr lang="zh-CN" altLang="zh-CN" sz="1600" dirty="0"/>
              <a:t>吸引读者阅读兴趣</a:t>
            </a:r>
          </a:p>
          <a:p>
            <a:pPr algn="ctr"/>
            <a:r>
              <a:rPr lang="zh-CN" altLang="zh-CN" sz="1600" dirty="0"/>
              <a:t>使读者沉浸其中而恍然大悟</a:t>
            </a:r>
          </a:p>
          <a:p>
            <a:pPr algn="ctr"/>
            <a:r>
              <a:rPr lang="zh-CN" altLang="en-US" sz="1600" dirty="0"/>
              <a:t>意蕴深长</a:t>
            </a:r>
            <a:endParaRPr lang="en-US" altLang="zh-CN" sz="1600" dirty="0"/>
          </a:p>
          <a:p>
            <a:pPr algn="ctr"/>
            <a:r>
              <a:rPr lang="zh-CN" altLang="en-US" sz="1600" dirty="0"/>
              <a:t>轻松欢快中</a:t>
            </a:r>
            <a:r>
              <a:rPr lang="zh-CN" altLang="zh-CN" sz="1600" dirty="0"/>
              <a:t>含泪微笑</a:t>
            </a:r>
            <a:endParaRPr lang="en-US" altLang="zh-CN" dirty="0"/>
          </a:p>
          <a:p>
            <a:pPr algn="ctr"/>
            <a:endParaRPr lang="en-US" altLang="zh-CN" sz="2000" dirty="0"/>
          </a:p>
        </p:txBody>
      </p:sp>
      <p:sp>
        <p:nvSpPr>
          <p:cNvPr id="13" name="椭圆 12"/>
          <p:cNvSpPr/>
          <p:nvPr/>
        </p:nvSpPr>
        <p:spPr>
          <a:xfrm>
            <a:off x="750761" y="3782731"/>
            <a:ext cx="3178540" cy="2454221"/>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结构与情节：</a:t>
            </a:r>
            <a:endParaRPr lang="en-US" altLang="zh-CN" dirty="0"/>
          </a:p>
          <a:p>
            <a:pPr algn="ctr"/>
            <a:r>
              <a:rPr lang="zh-CN" altLang="en-US" dirty="0"/>
              <a:t>倒叙</a:t>
            </a:r>
            <a:endParaRPr lang="en-US" altLang="zh-CN" dirty="0"/>
          </a:p>
          <a:p>
            <a:pPr algn="ctr"/>
            <a:r>
              <a:rPr lang="zh-CN" altLang="en-US" dirty="0"/>
              <a:t>详写聚会欢快场面</a:t>
            </a:r>
            <a:endParaRPr lang="en-US" altLang="zh-CN" dirty="0"/>
          </a:p>
          <a:p>
            <a:pPr algn="ctr"/>
            <a:r>
              <a:rPr lang="zh-CN" altLang="en-US" dirty="0"/>
              <a:t>借</a:t>
            </a:r>
            <a:r>
              <a:rPr lang="zh-CN" altLang="zh-CN" dirty="0"/>
              <a:t>小外甥的话揭示聚会的内涵</a:t>
            </a:r>
            <a:endParaRPr lang="en-US" altLang="zh-CN" dirty="0"/>
          </a:p>
        </p:txBody>
      </p:sp>
      <p:cxnSp>
        <p:nvCxnSpPr>
          <p:cNvPr id="14" name="直接箭头连接符 13"/>
          <p:cNvCxnSpPr>
            <a:stCxn id="7" idx="2"/>
            <a:endCxn id="13" idx="0"/>
          </p:cNvCxnSpPr>
          <p:nvPr/>
        </p:nvCxnSpPr>
        <p:spPr>
          <a:xfrm flipH="1">
            <a:off x="2340031" y="2134275"/>
            <a:ext cx="2069324" cy="1648456"/>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33" name="直接箭头连接符 32"/>
          <p:cNvCxnSpPr>
            <a:stCxn id="10" idx="3"/>
            <a:endCxn id="13" idx="1"/>
          </p:cNvCxnSpPr>
          <p:nvPr/>
        </p:nvCxnSpPr>
        <p:spPr>
          <a:xfrm flipH="1">
            <a:off x="1216248" y="2202642"/>
            <a:ext cx="1912" cy="1939501"/>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690688"/>
            <a:ext cx="10515600" cy="4750539"/>
          </a:xfrm>
          <a:prstGeom prst="rect">
            <a:avLst/>
          </a:prstGeom>
        </p:spPr>
        <p:txBody>
          <a:bodyPr>
            <a:normAutofit/>
          </a:bodyPr>
          <a:lstStyle/>
          <a:p>
            <a:pPr marL="269875" indent="-269875">
              <a:buFont typeface="Arial" panose="020B0604020202020204" pitchFamily="34" charset="0"/>
              <a:buChar char="•"/>
            </a:pPr>
            <a:r>
              <a:rPr lang="zh-CN" altLang="zh-CN" sz="2400" dirty="0">
                <a:solidFill>
                  <a:srgbClr val="002060"/>
                </a:solidFill>
                <a:latin typeface="华光标题宋_CNKI" panose="02000500000000000000" pitchFamily="2" charset="-122"/>
                <a:ea typeface="华光标题宋_CNKI" panose="02000500000000000000" pitchFamily="2" charset="-122"/>
              </a:rPr>
              <a:t>[2021松江一模 那时我是弟弟]</a:t>
            </a:r>
            <a:endParaRPr lang="en-US" altLang="zh-CN" sz="2400" dirty="0">
              <a:solidFill>
                <a:srgbClr val="002060"/>
              </a:solidFill>
              <a:latin typeface="华光标题宋_CNKI" panose="02000500000000000000" pitchFamily="2" charset="-122"/>
              <a:ea typeface="华光标题宋_CNKI" panose="02000500000000000000" pitchFamily="2" charset="-122"/>
            </a:endParaRPr>
          </a:p>
          <a:p>
            <a:pPr marL="269875" indent="-269875">
              <a:buFont typeface="Arial" panose="020B0604020202020204" pitchFamily="34" charset="0"/>
              <a:buChar char="•"/>
            </a:pPr>
            <a:r>
              <a:rPr lang="zh-CN" altLang="zh-CN" sz="2400" dirty="0">
                <a:latin typeface="华光标题宋_CNKI" panose="02000500000000000000" pitchFamily="2" charset="-122"/>
                <a:ea typeface="华光标题宋_CNKI" panose="02000500000000000000" pitchFamily="2" charset="-122"/>
              </a:rPr>
              <a:t>11.本文叙事中</a:t>
            </a:r>
            <a:r>
              <a:rPr lang="zh-CN" altLang="zh-CN" sz="2400" dirty="0">
                <a:solidFill>
                  <a:srgbClr val="FF0000"/>
                </a:solidFill>
                <a:latin typeface="华光标题宋_CNKI" panose="02000500000000000000" pitchFamily="2" charset="-122"/>
                <a:ea typeface="华光标题宋_CNKI" panose="02000500000000000000" pitchFamily="2" charset="-122"/>
              </a:rPr>
              <a:t>多次穿插了</a:t>
            </a:r>
            <a:r>
              <a:rPr lang="zh-CN" altLang="zh-CN" sz="2400" dirty="0">
                <a:solidFill>
                  <a:srgbClr val="0000FF"/>
                </a:solidFill>
                <a:latin typeface="华光标题宋_CNKI" panose="02000500000000000000" pitchFamily="2" charset="-122"/>
                <a:ea typeface="华光标题宋_CNKI" panose="02000500000000000000" pitchFamily="2" charset="-122"/>
              </a:rPr>
              <a:t>《星期三书店》这本书</a:t>
            </a:r>
            <a:r>
              <a:rPr lang="zh-CN" altLang="zh-CN" sz="2400" dirty="0">
                <a:latin typeface="华光标题宋_CNKI" panose="02000500000000000000" pitchFamily="2" charset="-122"/>
                <a:ea typeface="华光标题宋_CNKI" panose="02000500000000000000" pitchFamily="2" charset="-122"/>
              </a:rPr>
              <a:t>，请对这一构思特点加以评析。（4分）III.2</a:t>
            </a:r>
            <a:endParaRPr lang="en-US" altLang="zh-CN" sz="2400" dirty="0">
              <a:latin typeface="华光标题宋_CNKI" panose="02000500000000000000" pitchFamily="2" charset="-122"/>
              <a:ea typeface="华光标题宋_CNKI" panose="02000500000000000000" pitchFamily="2" charset="-122"/>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mn-ea"/>
                <a:ea typeface="+mn-ea"/>
              </a:rPr>
              <a:t>构思巧妙独特。</a:t>
            </a:r>
            <a:endParaRPr lang="en-US" altLang="zh-CN" sz="2400" dirty="0">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400" u="sng" dirty="0">
                <a:solidFill>
                  <a:srgbClr val="0000FF"/>
                </a:solidFill>
                <a:latin typeface="+mn-ea"/>
                <a:ea typeface="+mn-ea"/>
              </a:rPr>
              <a:t>《星期三书店》中的老人得到了书店营业员的馈赠和关怀</a:t>
            </a:r>
            <a:r>
              <a:rPr lang="zh-CN" altLang="en-US" sz="2400" u="sng" dirty="0">
                <a:solidFill>
                  <a:srgbClr val="0000FF"/>
                </a:solidFill>
                <a:latin typeface="+mn-ea"/>
                <a:ea typeface="+mn-ea"/>
              </a:rPr>
              <a:t>，</a:t>
            </a:r>
            <a:r>
              <a:rPr lang="zh-CN" altLang="zh-CN" sz="2400" dirty="0">
                <a:latin typeface="+mn-ea"/>
                <a:ea typeface="+mn-ea"/>
              </a:rPr>
              <a:t>与我得到书店阿姨关怀的经历相类似； </a:t>
            </a:r>
            <a:r>
              <a:rPr lang="zh-CN" altLang="en-US" sz="2400" b="1" dirty="0">
                <a:solidFill>
                  <a:srgbClr val="FF0000"/>
                </a:solidFill>
                <a:latin typeface="+mn-ea"/>
                <a:ea typeface="+mn-ea"/>
              </a:rPr>
              <a:t>（内容）</a:t>
            </a:r>
            <a:endParaRPr lang="en-US" altLang="zh-CN" sz="2400" dirty="0">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mn-ea"/>
                <a:ea typeface="+mn-ea"/>
              </a:rPr>
              <a:t>将这个故事穿插在 </a:t>
            </a:r>
            <a:r>
              <a:rPr lang="zh-CN" altLang="en-US" sz="2400" dirty="0">
                <a:latin typeface="+mn-ea"/>
                <a:ea typeface="+mn-ea"/>
              </a:rPr>
              <a:t>“</a:t>
            </a:r>
            <a:r>
              <a:rPr lang="zh-CN" altLang="zh-CN" sz="2400" dirty="0">
                <a:latin typeface="+mn-ea"/>
                <a:ea typeface="+mn-ea"/>
              </a:rPr>
              <a:t>我</a:t>
            </a:r>
            <a:r>
              <a:rPr lang="zh-CN" altLang="en-US" sz="2400" dirty="0">
                <a:latin typeface="+mn-ea"/>
                <a:ea typeface="+mn-ea"/>
              </a:rPr>
              <a:t>”</a:t>
            </a:r>
            <a:r>
              <a:rPr lang="zh-CN" altLang="zh-CN" sz="2400" dirty="0">
                <a:latin typeface="+mn-ea"/>
                <a:ea typeface="+mn-ea"/>
              </a:rPr>
              <a:t>的回忆中，两个故事虚实相映；</a:t>
            </a:r>
            <a:r>
              <a:rPr lang="zh-CN" altLang="en-US" sz="2400" b="1" dirty="0">
                <a:solidFill>
                  <a:srgbClr val="FF0000"/>
                </a:solidFill>
                <a:latin typeface="+mn-ea"/>
                <a:ea typeface="+mn-ea"/>
              </a:rPr>
              <a:t>（结构）</a:t>
            </a:r>
            <a:endParaRPr lang="en-US" altLang="zh-CN" sz="2400" dirty="0">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400" dirty="0">
                <a:latin typeface="+mn-ea"/>
                <a:ea typeface="+mn-ea"/>
              </a:rPr>
              <a:t>丰富了作品内涵，使得</a:t>
            </a:r>
            <a:r>
              <a:rPr lang="zh-CN" altLang="en-US" sz="2400" dirty="0">
                <a:latin typeface="+mn-ea"/>
                <a:ea typeface="+mn-ea"/>
              </a:rPr>
              <a:t>“</a:t>
            </a:r>
            <a:r>
              <a:rPr lang="zh-CN" altLang="zh-CN" sz="2400" dirty="0">
                <a:latin typeface="+mn-ea"/>
                <a:ea typeface="+mn-ea"/>
              </a:rPr>
              <a:t>人文关怀”的主旨表现得更为广阔而深刻；</a:t>
            </a:r>
            <a:r>
              <a:rPr lang="zh-CN" altLang="en-US" sz="2400" b="1" dirty="0">
                <a:solidFill>
                  <a:srgbClr val="FF0000"/>
                </a:solidFill>
                <a:latin typeface="+mn-ea"/>
                <a:ea typeface="+mn-ea"/>
              </a:rPr>
              <a:t>（主旨）</a:t>
            </a:r>
            <a:endParaRPr lang="en-US" altLang="zh-CN" sz="2400" dirty="0">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r>
              <a:rPr lang="zh-CN" altLang="zh-CN" sz="2400" u="sng" dirty="0">
                <a:solidFill>
                  <a:srgbClr val="0000FF"/>
                </a:solidFill>
                <a:latin typeface="+mn-ea"/>
                <a:ea typeface="+mn-ea"/>
              </a:rPr>
              <a:t>《星期三书店》是</a:t>
            </a:r>
            <a:r>
              <a:rPr lang="zh-CN" altLang="en-US" sz="2400" u="sng" dirty="0">
                <a:solidFill>
                  <a:srgbClr val="0000FF"/>
                </a:solidFill>
                <a:latin typeface="+mn-ea"/>
                <a:ea typeface="+mn-ea"/>
              </a:rPr>
              <a:t>“</a:t>
            </a:r>
            <a:r>
              <a:rPr lang="zh-CN" altLang="zh-CN" sz="2400" u="sng" dirty="0">
                <a:solidFill>
                  <a:srgbClr val="0000FF"/>
                </a:solidFill>
                <a:latin typeface="+mn-ea"/>
                <a:ea typeface="+mn-ea"/>
              </a:rPr>
              <a:t>我” 现在常给儿童讲的故事，</a:t>
            </a:r>
            <a:r>
              <a:rPr lang="zh-CN" altLang="zh-CN" sz="2400" dirty="0">
                <a:latin typeface="+mn-ea"/>
                <a:ea typeface="+mn-ea"/>
              </a:rPr>
              <a:t>又巧妙地表现出阿姨的温情关怀对</a:t>
            </a:r>
            <a:r>
              <a:rPr lang="ar-SA" altLang="zh-CN" sz="2400" dirty="0">
                <a:latin typeface="+mn-ea"/>
                <a:ea typeface="+mn-ea"/>
              </a:rPr>
              <a:t>“</a:t>
            </a:r>
            <a:r>
              <a:rPr lang="zh-CN" altLang="zh-CN" sz="2400" dirty="0">
                <a:latin typeface="+mn-ea"/>
                <a:ea typeface="+mn-ea"/>
              </a:rPr>
              <a:t>我”的影响是深远的（得以传承）。</a:t>
            </a:r>
            <a:r>
              <a:rPr lang="zh-CN" altLang="en-US" sz="2400" b="1" dirty="0">
                <a:solidFill>
                  <a:srgbClr val="FF0000"/>
                </a:solidFill>
                <a:latin typeface="+mn-ea"/>
                <a:ea typeface="+mn-ea"/>
              </a:rPr>
              <a:t>（人物）</a:t>
            </a:r>
            <a:endParaRPr lang="en-US" altLang="zh-CN" sz="2400" dirty="0">
              <a:latin typeface="+mn-ea"/>
              <a:ea typeface="+mn-ea"/>
            </a:endParaRPr>
          </a:p>
          <a:p>
            <a:pPr marL="228600" indent="-228600" eaLnBrk="1" fontAlgn="auto" hangingPunct="1">
              <a:lnSpc>
                <a:spcPct val="90000"/>
              </a:lnSpc>
              <a:spcBef>
                <a:spcPts val="1000"/>
              </a:spcBef>
              <a:spcAft>
                <a:spcPts val="0"/>
              </a:spcAft>
              <a:buFont typeface="Arial" panose="020B0604020202020204" pitchFamily="34" charset="0"/>
              <a:buChar char="•"/>
              <a:defRPr/>
            </a:pPr>
            <a:endParaRPr lang="zh-CN" altLang="zh-CN" sz="2400" dirty="0">
              <a:latin typeface="+mn-ea"/>
              <a:ea typeface="+mn-ea"/>
            </a:endParaRP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3.2</a:t>
            </a:r>
            <a:r>
              <a:rPr lang="zh-CN" altLang="zh-CN" sz="4400" b="1" dirty="0">
                <a:latin typeface="+mj-lt"/>
                <a:ea typeface="+mj-ea"/>
                <a:cs typeface="+mj-cs"/>
              </a:rPr>
              <a:t>赏析作品的构思特点</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610492" y="3803898"/>
            <a:ext cx="2974205"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文章主旨：</a:t>
            </a:r>
            <a:endParaRPr lang="en-US" altLang="zh-CN" sz="1600" dirty="0"/>
          </a:p>
          <a:p>
            <a:pPr algn="ctr"/>
            <a:r>
              <a:rPr lang="zh-CN" altLang="en-US" sz="1600" dirty="0"/>
              <a:t>人文关怀的温情</a:t>
            </a:r>
            <a:endParaRPr lang="en-US" altLang="zh-CN" sz="1600" dirty="0"/>
          </a:p>
          <a:p>
            <a:pPr algn="ctr"/>
            <a:r>
              <a:rPr lang="zh-CN" altLang="en-US" sz="1600" dirty="0"/>
              <a:t>对人性温暖的赞美</a:t>
            </a:r>
            <a:endParaRPr lang="en-US" altLang="zh-CN" sz="1600" dirty="0"/>
          </a:p>
        </p:txBody>
      </p:sp>
      <p:cxnSp>
        <p:nvCxnSpPr>
          <p:cNvPr id="3" name="直接箭头连接符 2"/>
          <p:cNvCxnSpPr>
            <a:stCxn id="6" idx="2"/>
            <a:endCxn id="2" idx="5"/>
          </p:cNvCxnSpPr>
          <p:nvPr/>
        </p:nvCxnSpPr>
        <p:spPr>
          <a:xfrm flipH="1" flipV="1">
            <a:off x="7149134" y="5340465"/>
            <a:ext cx="1004637" cy="565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2"/>
          </p:cNvCxnSpPr>
          <p:nvPr/>
        </p:nvCxnSpPr>
        <p:spPr>
          <a:xfrm flipV="1">
            <a:off x="3929301" y="4703998"/>
            <a:ext cx="681191" cy="305844"/>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5" name="直接箭头连接符 4"/>
          <p:cNvCxnSpPr>
            <a:stCxn id="7" idx="4"/>
            <a:endCxn id="2" idx="0"/>
          </p:cNvCxnSpPr>
          <p:nvPr/>
        </p:nvCxnSpPr>
        <p:spPr>
          <a:xfrm>
            <a:off x="6083167" y="3352000"/>
            <a:ext cx="14428" cy="451898"/>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6" name="椭圆 5"/>
          <p:cNvSpPr/>
          <p:nvPr/>
        </p:nvSpPr>
        <p:spPr>
          <a:xfrm>
            <a:off x="8153771" y="4590035"/>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302493" y="1551800"/>
            <a:ext cx="3561347"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latin typeface="+mn-ea"/>
              </a:rPr>
              <a:t>书店阿姨特点：</a:t>
            </a:r>
            <a:endParaRPr lang="en-US" altLang="zh-CN" sz="1600" dirty="0">
              <a:latin typeface="+mn-ea"/>
            </a:endParaRPr>
          </a:p>
          <a:p>
            <a:pPr algn="ctr"/>
            <a:r>
              <a:rPr lang="zh-CN" altLang="en-US" sz="1600" dirty="0">
                <a:latin typeface="+mn-ea"/>
              </a:rPr>
              <a:t>对“我”关怀</a:t>
            </a:r>
            <a:endParaRPr lang="en-US" altLang="zh-CN" sz="1600" dirty="0">
              <a:latin typeface="+mn-ea"/>
            </a:endParaRPr>
          </a:p>
          <a:p>
            <a:pPr algn="ctr"/>
            <a:r>
              <a:rPr lang="zh-CN" altLang="en-US" sz="1600" dirty="0">
                <a:latin typeface="+mn-ea"/>
              </a:rPr>
              <a:t>“我”的特点：</a:t>
            </a:r>
            <a:endParaRPr lang="en-US" altLang="zh-CN" sz="1600" dirty="0">
              <a:latin typeface="+mn-ea"/>
            </a:endParaRPr>
          </a:p>
          <a:p>
            <a:pPr algn="ctr"/>
            <a:r>
              <a:rPr lang="zh-CN" altLang="en-US" sz="1600" dirty="0">
                <a:latin typeface="+mn-ea"/>
              </a:rPr>
              <a:t>热爱阅读、传承温暖</a:t>
            </a:r>
            <a:endParaRPr lang="en-US" altLang="zh-CN" sz="1600" dirty="0">
              <a:latin typeface="+mn-ea"/>
            </a:endParaRPr>
          </a:p>
        </p:txBody>
      </p:sp>
      <p:cxnSp>
        <p:nvCxnSpPr>
          <p:cNvPr id="8" name="直接箭头连接符 7"/>
          <p:cNvCxnSpPr>
            <a:stCxn id="7" idx="5"/>
            <a:endCxn id="6" idx="1"/>
          </p:cNvCxnSpPr>
          <p:nvPr/>
        </p:nvCxnSpPr>
        <p:spPr>
          <a:xfrm>
            <a:off x="7342292" y="3088367"/>
            <a:ext cx="1191111" cy="172312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flipV="1">
            <a:off x="3463814" y="5877540"/>
            <a:ext cx="5069589" cy="3211"/>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754058" y="398435"/>
            <a:ext cx="3230802" cy="283565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内容概括：</a:t>
            </a:r>
            <a:endParaRPr lang="en-US" altLang="zh-CN" sz="1600" dirty="0"/>
          </a:p>
          <a:p>
            <a:pPr algn="ctr"/>
            <a:r>
              <a:rPr lang="zh-CN" altLang="zh-CN" sz="1600" dirty="0">
                <a:latin typeface="+mn-ea"/>
              </a:rPr>
              <a:t>《星期三书店》中的老人得到了书店营业员的馈赠和关怀，与我得到书店阿姨关怀的经历相类似；</a:t>
            </a:r>
          </a:p>
          <a:p>
            <a:pPr algn="ctr"/>
            <a:r>
              <a:rPr lang="zh-CN" altLang="zh-CN" sz="1600" dirty="0">
                <a:latin typeface="+mn-ea"/>
              </a:rPr>
              <a:t>《星期三书店》是</a:t>
            </a:r>
            <a:r>
              <a:rPr lang="zh-CN" altLang="en-US" sz="1600" dirty="0">
                <a:latin typeface="+mn-ea"/>
              </a:rPr>
              <a:t>“</a:t>
            </a:r>
            <a:r>
              <a:rPr lang="zh-CN" altLang="zh-CN" sz="1600" dirty="0">
                <a:latin typeface="+mn-ea"/>
              </a:rPr>
              <a:t>我” 现在常给儿童讲的故事，</a:t>
            </a:r>
            <a:endParaRPr lang="zh-CN" altLang="zh-CN" sz="1600" dirty="0"/>
          </a:p>
        </p:txBody>
      </p:sp>
      <p:sp>
        <p:nvSpPr>
          <p:cNvPr id="12" name="椭圆 11"/>
          <p:cNvSpPr/>
          <p:nvPr/>
        </p:nvSpPr>
        <p:spPr>
          <a:xfrm>
            <a:off x="9076630" y="837402"/>
            <a:ext cx="1780667" cy="1761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000" dirty="0"/>
          </a:p>
          <a:p>
            <a:pPr algn="ctr"/>
            <a:r>
              <a:rPr lang="zh-CN" altLang="en-US" sz="1600" dirty="0"/>
              <a:t>语言</a:t>
            </a:r>
            <a:endParaRPr lang="en-US" altLang="zh-CN" dirty="0"/>
          </a:p>
          <a:p>
            <a:pPr algn="ctr"/>
            <a:endParaRPr lang="en-US" altLang="zh-CN" sz="2000" dirty="0"/>
          </a:p>
        </p:txBody>
      </p:sp>
      <p:sp>
        <p:nvSpPr>
          <p:cNvPr id="13" name="椭圆 12"/>
          <p:cNvSpPr/>
          <p:nvPr/>
        </p:nvSpPr>
        <p:spPr>
          <a:xfrm>
            <a:off x="750761" y="3782731"/>
            <a:ext cx="3178540" cy="2454221"/>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结构与情节：</a:t>
            </a:r>
            <a:endParaRPr lang="en-US" altLang="zh-CN" sz="1600" dirty="0"/>
          </a:p>
          <a:p>
            <a:pPr algn="ctr"/>
            <a:r>
              <a:rPr lang="zh-CN" altLang="zh-CN" sz="1600" dirty="0"/>
              <a:t>故事穿插在‘</a:t>
            </a:r>
            <a:r>
              <a:rPr lang="en-US" altLang="zh-CN" sz="1600" dirty="0"/>
              <a:t>’</a:t>
            </a:r>
            <a:r>
              <a:rPr lang="zh-CN" altLang="zh-CN" sz="1600" dirty="0"/>
              <a:t>我”的回忆中，虚实</a:t>
            </a:r>
            <a:r>
              <a:rPr lang="zh-CN" altLang="en-US" sz="1600" dirty="0"/>
              <a:t>结合</a:t>
            </a:r>
            <a:endParaRPr lang="zh-CN" altLang="zh-CN" sz="1600" dirty="0"/>
          </a:p>
        </p:txBody>
      </p:sp>
      <p:cxnSp>
        <p:nvCxnSpPr>
          <p:cNvPr id="14" name="直接箭头连接符 13"/>
          <p:cNvCxnSpPr>
            <a:stCxn id="7" idx="2"/>
            <a:endCxn id="13" idx="0"/>
          </p:cNvCxnSpPr>
          <p:nvPr/>
        </p:nvCxnSpPr>
        <p:spPr>
          <a:xfrm flipH="1">
            <a:off x="2340031" y="2451900"/>
            <a:ext cx="1962462" cy="1330831"/>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33" name="直接箭头连接符 32"/>
          <p:cNvCxnSpPr>
            <a:stCxn id="10" idx="3"/>
            <a:endCxn id="13" idx="1"/>
          </p:cNvCxnSpPr>
          <p:nvPr/>
        </p:nvCxnSpPr>
        <p:spPr>
          <a:xfrm flipH="1">
            <a:off x="1216248" y="2818817"/>
            <a:ext cx="10950" cy="1323326"/>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8" name="直接箭头连接符 17"/>
          <p:cNvCxnSpPr>
            <a:stCxn id="10" idx="6"/>
            <a:endCxn id="7" idx="1"/>
          </p:cNvCxnSpPr>
          <p:nvPr/>
        </p:nvCxnSpPr>
        <p:spPr>
          <a:xfrm flipV="1">
            <a:off x="3984860" y="1815433"/>
            <a:ext cx="839181" cy="829"/>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432185" y="1468473"/>
            <a:ext cx="11607328" cy="5131989"/>
          </a:xfrm>
          <a:prstGeom prst="rect">
            <a:avLst/>
          </a:prstGeom>
        </p:spPr>
        <p:txBody>
          <a:bodyPr>
            <a:noAutofit/>
          </a:bodyPr>
          <a:lstStyle/>
          <a:p>
            <a:pPr marL="228600" indent="-228600" algn="just" eaLnBrk="1" fontAlgn="auto" hangingPunct="1">
              <a:lnSpc>
                <a:spcPct val="90000"/>
              </a:lnSpc>
              <a:spcBef>
                <a:spcPts val="1000"/>
              </a:spcBef>
              <a:spcAft>
                <a:spcPts val="0"/>
              </a:spcAft>
              <a:buFont typeface="Arial" panose="020B0604020202020204" pitchFamily="34" charset="0"/>
              <a:buChar char="•"/>
              <a:defRP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徐汇一模 说书人</a:t>
            </a:r>
            <a:r>
              <a:rPr lang="en-US" altLang="zh-CN" sz="2400" dirty="0">
                <a:solidFill>
                  <a:srgbClr val="002060"/>
                </a:solidFill>
                <a:latin typeface="华光标题宋_CNKI" panose="02000500000000000000" pitchFamily="2" charset="-122"/>
                <a:ea typeface="华光标题宋_CNKI" panose="02000500000000000000" pitchFamily="2" charset="-122"/>
              </a:rPr>
              <a:t>]</a:t>
            </a:r>
            <a:endParaRPr lang="en-US" altLang="zh-CN" sz="2400" dirty="0">
              <a:latin typeface="+mn-ea"/>
              <a:ea typeface="+mn-ea"/>
            </a:endParaRP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sz="2400" dirty="0">
                <a:latin typeface="华光标题宋_CNKI" panose="02000500000000000000" pitchFamily="2" charset="-122"/>
                <a:ea typeface="华光标题宋_CNKI" panose="02000500000000000000" pitchFamily="2" charset="-122"/>
              </a:rPr>
              <a:t>9</a:t>
            </a:r>
            <a:r>
              <a:rPr lang="zh-CN" altLang="zh-CN" sz="2400" dirty="0">
                <a:latin typeface="华光标题宋_CNKI" panose="02000500000000000000" pitchFamily="2" charset="-122"/>
                <a:ea typeface="华光标题宋_CNKI" panose="02000500000000000000" pitchFamily="2" charset="-122"/>
              </a:rPr>
              <a:t>.</a:t>
            </a:r>
            <a:r>
              <a:rPr lang="zh-CN" altLang="en-US" sz="2400" dirty="0">
                <a:latin typeface="华光标题宋_CNKI" panose="02000500000000000000" pitchFamily="2" charset="-122"/>
                <a:ea typeface="华光标题宋_CNKI" panose="02000500000000000000" pitchFamily="2" charset="-122"/>
              </a:rPr>
              <a:t>文中</a:t>
            </a:r>
            <a:r>
              <a:rPr lang="zh-CN" altLang="en-US" sz="2400" dirty="0">
                <a:solidFill>
                  <a:srgbClr val="FF0000"/>
                </a:solidFill>
                <a:latin typeface="华光标题宋_CNKI" panose="02000500000000000000" pitchFamily="2" charset="-122"/>
                <a:ea typeface="华光标题宋_CNKI" panose="02000500000000000000" pitchFamily="2" charset="-122"/>
              </a:rPr>
              <a:t>三处写到</a:t>
            </a:r>
            <a:r>
              <a:rPr lang="zh-CN" altLang="en-US" sz="2400" dirty="0">
                <a:latin typeface="华光标题宋_CNKI" panose="02000500000000000000" pitchFamily="2" charset="-122"/>
                <a:ea typeface="华光标题宋_CNKI" panose="02000500000000000000" pitchFamily="2" charset="-122"/>
              </a:rPr>
              <a:t>说书人的长衫，分析其在表达上的作用。（</a:t>
            </a:r>
            <a:r>
              <a:rPr lang="en-US" altLang="zh-CN" sz="2400" dirty="0">
                <a:latin typeface="华光标题宋_CNKI" panose="02000500000000000000" pitchFamily="2" charset="-122"/>
                <a:ea typeface="华光标题宋_CNKI" panose="02000500000000000000" pitchFamily="2" charset="-122"/>
              </a:rPr>
              <a:t>3</a:t>
            </a:r>
            <a:r>
              <a:rPr lang="zh-CN" altLang="en-US" sz="2400" dirty="0">
                <a:latin typeface="华光标题宋_CNKI" panose="02000500000000000000" pitchFamily="2" charset="-122"/>
                <a:ea typeface="华光标题宋_CNKI" panose="02000500000000000000" pitchFamily="2" charset="-122"/>
              </a:rPr>
              <a:t>分）</a:t>
            </a:r>
            <a:r>
              <a:rPr lang="en-US" altLang="zh-CN" sz="2400" dirty="0">
                <a:latin typeface="华光标题宋_CNKI" panose="02000500000000000000" pitchFamily="2" charset="-122"/>
                <a:ea typeface="华光标题宋_CNKI" panose="02000500000000000000" pitchFamily="2" charset="-122"/>
              </a:rPr>
              <a:t>II.3</a:t>
            </a:r>
          </a:p>
          <a:p>
            <a:pPr marL="342900" marR="0" lvl="0" indent="-3429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en-US" sz="2400" b="1" dirty="0">
                <a:solidFill>
                  <a:srgbClr val="FF0000"/>
                </a:solidFill>
                <a:latin typeface="+mn-ea"/>
                <a:ea typeface="+mn-ea"/>
              </a:rPr>
              <a:t>第一处描写，</a:t>
            </a:r>
            <a:r>
              <a:rPr lang="zh-CN" altLang="en-US" sz="2400" dirty="0">
                <a:latin typeface="+mn-ea"/>
                <a:ea typeface="+mn-ea"/>
              </a:rPr>
              <a:t>刻画出说书人的基本形象特征；</a:t>
            </a:r>
          </a:p>
          <a:p>
            <a:pPr marL="342900" marR="0" lvl="0" indent="-3429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en-US" sz="2400" b="1" dirty="0">
                <a:solidFill>
                  <a:srgbClr val="FF0000"/>
                </a:solidFill>
                <a:latin typeface="+mn-ea"/>
                <a:ea typeface="+mn-ea"/>
              </a:rPr>
              <a:t>第二处描写，</a:t>
            </a:r>
            <a:r>
              <a:rPr lang="zh-CN" altLang="en-US" sz="2400" dirty="0">
                <a:latin typeface="+mn-ea"/>
                <a:ea typeface="+mn-ea"/>
              </a:rPr>
              <a:t>突显出说书人生活的困顿；</a:t>
            </a:r>
          </a:p>
          <a:p>
            <a:pPr marL="342900" marR="0" lvl="0" indent="-3429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en-US" sz="2400" b="1" dirty="0">
                <a:solidFill>
                  <a:srgbClr val="FF0000"/>
                </a:solidFill>
                <a:latin typeface="+mn-ea"/>
                <a:ea typeface="+mn-ea"/>
              </a:rPr>
              <a:t>第三处描写，</a:t>
            </a:r>
            <a:r>
              <a:rPr lang="zh-CN" altLang="en-US" sz="2400" dirty="0">
                <a:latin typeface="+mn-ea"/>
                <a:ea typeface="+mn-ea"/>
              </a:rPr>
              <a:t>写出说书人生命的破败、卑贱。</a:t>
            </a:r>
          </a:p>
          <a:p>
            <a:pPr marL="342900" marR="0" lvl="0" indent="-3429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zh-CN" altLang="en-US" sz="2400" dirty="0">
                <a:latin typeface="+mn-ea"/>
                <a:ea typeface="+mn-ea"/>
              </a:rPr>
              <a:t>（从蓝布长衫，到灰绿色长衫，到破长衫，）</a:t>
            </a:r>
            <a:r>
              <a:rPr lang="zh-CN" altLang="en-US" sz="2400" b="1" dirty="0">
                <a:solidFill>
                  <a:srgbClr val="FF0000"/>
                </a:solidFill>
                <a:latin typeface="+mn-ea"/>
                <a:ea typeface="+mn-ea"/>
              </a:rPr>
              <a:t>长衫的变化折射出说书人境遇的变化</a:t>
            </a:r>
            <a:r>
              <a:rPr lang="zh-CN" altLang="en-US" sz="2400" dirty="0">
                <a:solidFill>
                  <a:srgbClr val="FF0000"/>
                </a:solidFill>
                <a:latin typeface="+mn-ea"/>
                <a:ea typeface="+mn-ea"/>
              </a:rPr>
              <a:t>，</a:t>
            </a:r>
            <a:r>
              <a:rPr lang="zh-CN" altLang="en-US" sz="2400" dirty="0">
                <a:latin typeface="+mn-ea"/>
                <a:ea typeface="+mn-ea"/>
              </a:rPr>
              <a:t>从一个侧面表现出生活在社会最底层的说书人孤苦无依，被社会遗弃的景况。</a:t>
            </a: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3.2</a:t>
            </a:r>
            <a:r>
              <a:rPr lang="zh-CN" altLang="zh-CN" sz="4400" b="1" dirty="0">
                <a:latin typeface="+mj-lt"/>
                <a:ea typeface="+mj-ea"/>
                <a:cs typeface="+mj-cs"/>
              </a:rPr>
              <a:t>赏析作品的构思特点</a:t>
            </a:r>
          </a:p>
        </p:txBody>
      </p:sp>
    </p:spTree>
    <p:extLst>
      <p:ext uri="{BB962C8B-B14F-4D97-AF65-F5344CB8AC3E}">
        <p14:creationId xmlns:p14="http://schemas.microsoft.com/office/powerpoint/2010/main" xmlns="" val="3360577265"/>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634130" y="1406076"/>
            <a:ext cx="10923740" cy="4750539"/>
          </a:xfrm>
          <a:prstGeom prst="rect">
            <a:avLst/>
          </a:prstGeom>
        </p:spPr>
        <p:txBody>
          <a:bodyPr>
            <a:normAutofit/>
          </a:bodyPr>
          <a:lstStyle/>
          <a:p>
            <a:pPr marL="228600" indent="-228600" algn="just" eaLnBrk="1" fontAlgn="auto" hangingPunct="1">
              <a:spcBef>
                <a:spcPts val="1000"/>
              </a:spcBef>
              <a:spcAft>
                <a:spcPts val="0"/>
              </a:spcAft>
              <a:buFont typeface="Arial" panose="020B0604020202020204" pitchFamily="34" charset="0"/>
              <a:buChar char="•"/>
              <a:defRPr/>
            </a:pPr>
            <a:r>
              <a:rPr lang="zh-CN"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浦东</a:t>
            </a:r>
            <a:r>
              <a:rPr lang="zh-CN" altLang="zh-CN" sz="2400" dirty="0">
                <a:solidFill>
                  <a:srgbClr val="002060"/>
                </a:solidFill>
                <a:latin typeface="华光标题宋_CNKI" panose="02000500000000000000" pitchFamily="2" charset="-122"/>
                <a:ea typeface="华光标题宋_CNKI" panose="02000500000000000000" pitchFamily="2" charset="-122"/>
              </a:rPr>
              <a:t>一模</a:t>
            </a:r>
            <a:r>
              <a:rPr lang="en-US" altLang="zh-CN" sz="2400" dirty="0">
                <a:solidFill>
                  <a:srgbClr val="002060"/>
                </a:solidFill>
                <a:latin typeface="华光标题宋_CNKI" panose="02000500000000000000" pitchFamily="2" charset="-122"/>
                <a:ea typeface="华光标题宋_CNKI" panose="02000500000000000000" pitchFamily="2" charset="-122"/>
              </a:rPr>
              <a:t> </a:t>
            </a:r>
            <a:r>
              <a:rPr lang="zh-CN" altLang="en-US" sz="2400" dirty="0">
                <a:solidFill>
                  <a:srgbClr val="002060"/>
                </a:solidFill>
                <a:latin typeface="华光标题宋_CNKI" panose="02000500000000000000" pitchFamily="2" charset="-122"/>
                <a:ea typeface="华光标题宋_CNKI" panose="02000500000000000000" pitchFamily="2" charset="-122"/>
              </a:rPr>
              <a:t>冬夜记</a:t>
            </a:r>
            <a:r>
              <a:rPr lang="zh-CN" altLang="zh-CN" sz="2400" dirty="0">
                <a:solidFill>
                  <a:srgbClr val="002060"/>
                </a:solidFill>
                <a:latin typeface="华光标题宋_CNKI" panose="02000500000000000000" pitchFamily="2" charset="-122"/>
                <a:ea typeface="华光标题宋_CNKI" panose="02000500000000000000" pitchFamily="2" charset="-122"/>
              </a:rPr>
              <a:t>]</a:t>
            </a:r>
            <a:endParaRPr lang="en-US" altLang="zh-CN" sz="2400" dirty="0">
              <a:latin typeface="思源宋体 CN Heavy" panose="02020900000000000000" pitchFamily="18" charset="-122"/>
              <a:ea typeface="思源宋体 CN Heavy" panose="02020900000000000000" pitchFamily="18" charset="-122"/>
            </a:endParaRPr>
          </a:p>
          <a:p>
            <a:pPr marL="228600" marR="0" lvl="0" indent="-228600" algn="just" defTabSz="914400" rtl="0" eaLnBrk="1" fontAlgn="auto" latinLnBrk="0" hangingPunct="1">
              <a:spcBef>
                <a:spcPts val="1000"/>
              </a:spcBef>
              <a:spcAft>
                <a:spcPts val="0"/>
              </a:spcAft>
              <a:buClrTx/>
              <a:buSzTx/>
              <a:buFont typeface="Arial" panose="020B0604020202020204" pitchFamily="34" charset="0"/>
              <a:buChar char="•"/>
              <a:tabLst/>
              <a:defRPr/>
            </a:pPr>
            <a:r>
              <a:rPr lang="zh-CN" altLang="zh-CN" sz="2400" dirty="0">
                <a:latin typeface="思源宋体 CN Heavy" panose="02020900000000000000" pitchFamily="18" charset="-122"/>
                <a:ea typeface="思源宋体 CN Heavy" panose="02020900000000000000" pitchFamily="18" charset="-122"/>
              </a:rPr>
              <a:t>9.有人认为第②段的内容显得太过突兀，放到第④段后更加合理，说说你的看法。（4分）III.2</a:t>
            </a:r>
            <a:endParaRPr lang="en-US" altLang="zh-CN" sz="2400" dirty="0">
              <a:latin typeface="思源宋体 CN Heavy" panose="02020900000000000000" pitchFamily="18" charset="-122"/>
              <a:ea typeface="思源宋体 CN Heavy" panose="02020900000000000000" pitchFamily="18" charset="-122"/>
            </a:endParaRPr>
          </a:p>
          <a:p>
            <a:pPr marL="228600" marR="0" lvl="0" indent="-228600" algn="just" defTabSz="914400" rtl="0" eaLnBrk="1" fontAlgn="auto" latinLnBrk="0" hangingPunct="1">
              <a:spcBef>
                <a:spcPts val="1000"/>
              </a:spcBef>
              <a:spcAft>
                <a:spcPts val="0"/>
              </a:spcAft>
              <a:buClrTx/>
              <a:buSzTx/>
              <a:buFont typeface="Arial" panose="020B0604020202020204" pitchFamily="34" charset="0"/>
              <a:buChar char="•"/>
              <a:tabLst/>
              <a:defRPr/>
            </a:pPr>
            <a:r>
              <a:rPr lang="zh-CN" altLang="zh-CN" sz="2400" dirty="0">
                <a:latin typeface="+mn-ea"/>
                <a:ea typeface="+mn-ea"/>
              </a:rPr>
              <a:t>并不突兀。</a:t>
            </a:r>
            <a:endParaRPr lang="en-US" altLang="zh-CN" sz="2400" dirty="0">
              <a:latin typeface="+mn-ea"/>
              <a:ea typeface="+mn-ea"/>
            </a:endParaRPr>
          </a:p>
          <a:p>
            <a:pPr marL="228600" indent="-228600" algn="just" eaLnBrk="1" fontAlgn="auto" hangingPunct="1">
              <a:spcBef>
                <a:spcPts val="1000"/>
              </a:spcBef>
              <a:spcAft>
                <a:spcPts val="0"/>
              </a:spcAft>
              <a:buFont typeface="Arial" panose="020B0604020202020204" pitchFamily="34" charset="0"/>
              <a:buChar char="•"/>
              <a:defRPr/>
            </a:pPr>
            <a:r>
              <a:rPr lang="zh-CN" altLang="zh-CN" sz="2400" dirty="0">
                <a:latin typeface="+mn-ea"/>
                <a:ea typeface="+mn-ea"/>
              </a:rPr>
              <a:t>第②段的内容发生在夜里，时间上正是第①段作者在夜里醒来之时发生的事；</a:t>
            </a:r>
            <a:r>
              <a:rPr lang="zh-CN" altLang="en-US" sz="2400" b="1" dirty="0">
                <a:solidFill>
                  <a:srgbClr val="FF0000"/>
                </a:solidFill>
                <a:latin typeface="+mn-ea"/>
                <a:ea typeface="+mn-ea"/>
              </a:rPr>
              <a:t>（内容）</a:t>
            </a:r>
            <a:endParaRPr lang="en-US" altLang="zh-CN" sz="2400" b="1" dirty="0">
              <a:solidFill>
                <a:srgbClr val="FF0000"/>
              </a:solidFill>
              <a:latin typeface="+mn-ea"/>
              <a:ea typeface="+mn-ea"/>
            </a:endParaRPr>
          </a:p>
          <a:p>
            <a:pPr marL="228600" lvl="0" indent="-228600" algn="just" eaLnBrk="1" fontAlgn="auto" hangingPunct="1">
              <a:spcBef>
                <a:spcPts val="1000"/>
              </a:spcBef>
              <a:spcAft>
                <a:spcPts val="0"/>
              </a:spcAft>
              <a:buFont typeface="Arial" panose="020B0604020202020204" pitchFamily="34" charset="0"/>
              <a:buChar char="•"/>
              <a:defRPr/>
            </a:pPr>
            <a:r>
              <a:rPr lang="zh-CN" altLang="zh-CN" sz="2400" dirty="0">
                <a:latin typeface="+mn-ea"/>
                <a:ea typeface="+mn-ea"/>
              </a:rPr>
              <a:t>给人感觉如梦似真，不明所以，则更真实准确反映了作者在当时状态下的记忆；更加突出了姑娘寒夜来买的</a:t>
            </a:r>
            <a:r>
              <a:rPr lang="ar-SA" altLang="zh-CN" sz="2400" dirty="0">
                <a:latin typeface="+mn-ea"/>
                <a:ea typeface="+mn-ea"/>
              </a:rPr>
              <a:t>“</a:t>
            </a:r>
            <a:r>
              <a:rPr lang="zh-CN" altLang="zh-CN" sz="2400" dirty="0">
                <a:latin typeface="+mn-ea"/>
                <a:ea typeface="+mn-ea"/>
              </a:rPr>
              <a:t>宝葫芦”的行为的不同寻常，激发读者的阅读兴趣</a:t>
            </a:r>
            <a:r>
              <a:rPr lang="zh-CN" altLang="en-US" sz="2400" dirty="0">
                <a:latin typeface="+mn-ea"/>
                <a:ea typeface="+mn-ea"/>
              </a:rPr>
              <a:t>；</a:t>
            </a:r>
            <a:r>
              <a:rPr lang="zh-CN" altLang="en-US" sz="2400" b="1" dirty="0">
                <a:solidFill>
                  <a:srgbClr val="FF0000"/>
                </a:solidFill>
                <a:latin typeface="+mn-ea"/>
                <a:ea typeface="+mn-ea"/>
              </a:rPr>
              <a:t>（结构）</a:t>
            </a:r>
            <a:endParaRPr lang="en-US" altLang="zh-CN" sz="2400" b="1" dirty="0">
              <a:solidFill>
                <a:srgbClr val="FF0000"/>
              </a:solidFill>
              <a:latin typeface="+mn-ea"/>
              <a:ea typeface="+mn-ea"/>
            </a:endParaRPr>
          </a:p>
          <a:p>
            <a:pPr marL="228600" lvl="0" indent="-228600" algn="just" eaLnBrk="1" fontAlgn="auto" hangingPunct="1">
              <a:spcBef>
                <a:spcPts val="1000"/>
              </a:spcBef>
              <a:spcAft>
                <a:spcPts val="0"/>
              </a:spcAft>
              <a:buFont typeface="Arial" panose="020B0604020202020204" pitchFamily="34" charset="0"/>
              <a:buChar char="•"/>
              <a:defRPr/>
            </a:pPr>
            <a:r>
              <a:rPr lang="zh-CN" altLang="zh-CN" sz="2400" dirty="0">
                <a:latin typeface="+mn-ea"/>
                <a:ea typeface="+mn-ea"/>
              </a:rPr>
              <a:t>使文章的构思更巧妙，凸显姑娘对青春的热烈追求以及给作者带来的生命感受。</a:t>
            </a:r>
            <a:r>
              <a:rPr lang="zh-CN" altLang="en-US" sz="2400" b="1" dirty="0">
                <a:solidFill>
                  <a:srgbClr val="FF0000"/>
                </a:solidFill>
                <a:latin typeface="+mn-ea"/>
                <a:ea typeface="+mn-ea"/>
              </a:rPr>
              <a:t>（主旨）</a:t>
            </a:r>
            <a:endParaRPr lang="zh-CN" altLang="zh-CN" sz="2400" b="1" dirty="0">
              <a:solidFill>
                <a:srgbClr val="FF0000"/>
              </a:solidFill>
              <a:latin typeface="+mn-ea"/>
              <a:ea typeface="+mn-ea"/>
            </a:endParaRPr>
          </a:p>
          <a:p>
            <a:pPr marL="228600" marR="0" lvl="0" indent="-228600" algn="just" defTabSz="914400" rtl="0" eaLnBrk="1" fontAlgn="auto" latinLnBrk="0" hangingPunct="1">
              <a:spcBef>
                <a:spcPts val="1000"/>
              </a:spcBef>
              <a:spcAft>
                <a:spcPts val="0"/>
              </a:spcAft>
              <a:buClrTx/>
              <a:buSzTx/>
              <a:buFont typeface="Arial" panose="020B0604020202020204" pitchFamily="34" charset="0"/>
              <a:buChar char="•"/>
              <a:tabLst/>
              <a:defRPr/>
            </a:pPr>
            <a:endParaRPr lang="zh-CN" altLang="zh-CN" sz="2800" dirty="0"/>
          </a:p>
          <a:p>
            <a:pPr marL="228600" marR="0" lvl="0" indent="-228600" algn="just" defTabSz="914400" rtl="0" eaLnBrk="1" fontAlgn="auto" latinLnBrk="0" hangingPunct="1">
              <a:spcBef>
                <a:spcPts val="1000"/>
              </a:spcBef>
              <a:spcAft>
                <a:spcPts val="0"/>
              </a:spcAft>
              <a:buClrTx/>
              <a:buSzTx/>
              <a:buFont typeface="Arial" panose="020B0604020202020204" pitchFamily="34" charset="0"/>
              <a:buChar char="•"/>
              <a:tabLst/>
              <a:defRPr/>
            </a:pPr>
            <a:endParaRPr kumimoji="0" lang="zh-CN" altLang="zh-CN" sz="2800" i="0" u="none" strike="noStrike" kern="1200" cap="none" spc="0" normalizeH="0" baseline="0" noProof="0" dirty="0">
              <a:ln>
                <a:noFill/>
              </a:ln>
              <a:solidFill>
                <a:schemeClr val="tx1"/>
              </a:solidFill>
              <a:effectLst/>
              <a:uLnTx/>
              <a:uFillTx/>
              <a:latin typeface="+mn-lt"/>
              <a:ea typeface="+mn-ea"/>
              <a:cs typeface="+mn-cs"/>
            </a:endParaRP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3.2</a:t>
            </a:r>
            <a:r>
              <a:rPr lang="zh-CN" altLang="zh-CN" sz="4400" b="1" dirty="0">
                <a:latin typeface="+mj-lt"/>
                <a:ea typeface="+mj-ea"/>
                <a:cs typeface="+mj-cs"/>
              </a:rPr>
              <a:t>赏析作品的构思特点</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610492" y="3861048"/>
            <a:ext cx="2974205" cy="1800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文章主旨</a:t>
            </a:r>
            <a:endParaRPr lang="en-US" altLang="zh-CN" dirty="0"/>
          </a:p>
        </p:txBody>
      </p:sp>
      <p:cxnSp>
        <p:nvCxnSpPr>
          <p:cNvPr id="3" name="直接箭头连接符 2"/>
          <p:cNvCxnSpPr>
            <a:stCxn id="6" idx="2"/>
            <a:endCxn id="2" idx="5"/>
          </p:cNvCxnSpPr>
          <p:nvPr/>
        </p:nvCxnSpPr>
        <p:spPr>
          <a:xfrm flipH="1">
            <a:off x="7149134" y="5346119"/>
            <a:ext cx="1004637" cy="5149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2"/>
          </p:cNvCxnSpPr>
          <p:nvPr/>
        </p:nvCxnSpPr>
        <p:spPr>
          <a:xfrm flipV="1">
            <a:off x="3929301" y="4761148"/>
            <a:ext cx="681191" cy="248694"/>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5" name="直接箭头连接符 4"/>
          <p:cNvCxnSpPr>
            <a:stCxn id="7" idx="4"/>
            <a:endCxn id="2" idx="0"/>
          </p:cNvCxnSpPr>
          <p:nvPr/>
        </p:nvCxnSpPr>
        <p:spPr>
          <a:xfrm>
            <a:off x="6083167" y="3352000"/>
            <a:ext cx="14428" cy="509048"/>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
        <p:nvSpPr>
          <p:cNvPr id="6" name="椭圆 5"/>
          <p:cNvSpPr/>
          <p:nvPr/>
        </p:nvSpPr>
        <p:spPr>
          <a:xfrm>
            <a:off x="8153771" y="4590035"/>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302493" y="1551800"/>
            <a:ext cx="3561347"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latin typeface="+mn-ea"/>
              </a:rPr>
              <a:t>姑娘特点：</a:t>
            </a:r>
            <a:endParaRPr lang="en-US" altLang="zh-CN" sz="1600" dirty="0">
              <a:latin typeface="+mn-ea"/>
            </a:endParaRPr>
          </a:p>
          <a:p>
            <a:pPr algn="ctr"/>
            <a:r>
              <a:rPr lang="zh-CN" altLang="en-US" sz="1600" dirty="0">
                <a:latin typeface="+mn-ea"/>
              </a:rPr>
              <a:t>行为不同寻常、对青春的追求</a:t>
            </a:r>
            <a:endParaRPr lang="en-US" altLang="zh-CN" sz="1600" dirty="0">
              <a:latin typeface="+mn-ea"/>
            </a:endParaRPr>
          </a:p>
          <a:p>
            <a:pPr algn="ctr"/>
            <a:r>
              <a:rPr lang="zh-CN" altLang="en-US" sz="1600" dirty="0">
                <a:latin typeface="+mn-ea"/>
              </a:rPr>
              <a:t>“我”的特点：</a:t>
            </a:r>
            <a:endParaRPr lang="en-US" altLang="zh-CN" sz="1600" dirty="0">
              <a:latin typeface="+mn-ea"/>
            </a:endParaRPr>
          </a:p>
          <a:p>
            <a:pPr algn="ctr"/>
            <a:r>
              <a:rPr lang="zh-CN" altLang="en-US" sz="1600" dirty="0">
                <a:latin typeface="+mn-ea"/>
              </a:rPr>
              <a:t>受其感染而生的生命感受</a:t>
            </a:r>
            <a:endParaRPr lang="en-US" altLang="zh-CN" sz="1600" dirty="0">
              <a:latin typeface="+mn-ea"/>
            </a:endParaRPr>
          </a:p>
        </p:txBody>
      </p:sp>
      <p:cxnSp>
        <p:nvCxnSpPr>
          <p:cNvPr id="8" name="直接箭头连接符 7"/>
          <p:cNvCxnSpPr>
            <a:stCxn id="7" idx="5"/>
            <a:endCxn id="6" idx="1"/>
          </p:cNvCxnSpPr>
          <p:nvPr/>
        </p:nvCxnSpPr>
        <p:spPr>
          <a:xfrm>
            <a:off x="7342292" y="3088367"/>
            <a:ext cx="1191111" cy="172312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flipV="1">
            <a:off x="3463814" y="5877540"/>
            <a:ext cx="5069589" cy="3211"/>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754058" y="398435"/>
            <a:ext cx="3230802" cy="283565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内容概括：</a:t>
            </a:r>
            <a:endParaRPr lang="en-US" altLang="zh-CN" sz="1600" dirty="0"/>
          </a:p>
          <a:p>
            <a:pPr algn="ctr"/>
            <a:r>
              <a:rPr lang="zh-CN" altLang="en-US" sz="1600" dirty="0"/>
              <a:t>“我”</a:t>
            </a:r>
            <a:r>
              <a:rPr lang="zh-CN" altLang="zh-CN" sz="1600" dirty="0"/>
              <a:t>在夜里醒来之时发生的事</a:t>
            </a:r>
            <a:r>
              <a:rPr lang="zh-CN" altLang="en-US" sz="1600" dirty="0"/>
              <a:t>：</a:t>
            </a:r>
            <a:endParaRPr lang="zh-CN" altLang="zh-CN" sz="1600" dirty="0"/>
          </a:p>
          <a:p>
            <a:pPr algn="ctr"/>
            <a:r>
              <a:rPr lang="zh-CN" altLang="zh-CN" sz="1600" dirty="0"/>
              <a:t>姑娘寒夜来买</a:t>
            </a:r>
            <a:r>
              <a:rPr lang="ar-SA" altLang="zh-CN" sz="1600" dirty="0"/>
              <a:t>“</a:t>
            </a:r>
            <a:r>
              <a:rPr lang="zh-CN" altLang="zh-CN" sz="1600" dirty="0"/>
              <a:t>宝葫芦”</a:t>
            </a:r>
          </a:p>
        </p:txBody>
      </p:sp>
      <p:sp>
        <p:nvSpPr>
          <p:cNvPr id="12" name="椭圆 11"/>
          <p:cNvSpPr/>
          <p:nvPr/>
        </p:nvSpPr>
        <p:spPr>
          <a:xfrm>
            <a:off x="8639175" y="408777"/>
            <a:ext cx="2933699" cy="278209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语言</a:t>
            </a:r>
            <a:endParaRPr lang="en-US" altLang="zh-CN" sz="1600" dirty="0"/>
          </a:p>
          <a:p>
            <a:pPr algn="ctr"/>
            <a:r>
              <a:rPr lang="zh-CN" altLang="zh-CN" sz="1600" dirty="0"/>
              <a:t>如梦似真，不明所以</a:t>
            </a:r>
          </a:p>
          <a:p>
            <a:pPr algn="ctr"/>
            <a:r>
              <a:rPr lang="zh-CN" altLang="zh-CN" sz="1600" dirty="0"/>
              <a:t>激发读者阅读兴趣</a:t>
            </a:r>
            <a:endParaRPr lang="en-US" altLang="zh-CN" sz="2000" dirty="0"/>
          </a:p>
        </p:txBody>
      </p:sp>
      <p:sp>
        <p:nvSpPr>
          <p:cNvPr id="13" name="椭圆 12"/>
          <p:cNvSpPr/>
          <p:nvPr/>
        </p:nvSpPr>
        <p:spPr>
          <a:xfrm>
            <a:off x="750761" y="3782731"/>
            <a:ext cx="3178540" cy="2454221"/>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结构与情节：</a:t>
            </a:r>
            <a:endParaRPr lang="en-US" altLang="zh-CN" sz="1600" dirty="0"/>
          </a:p>
          <a:p>
            <a:pPr algn="ctr"/>
            <a:r>
              <a:rPr lang="zh-CN" altLang="zh-CN" sz="1600" dirty="0"/>
              <a:t>第②段的内容发生在夜里，时间上正是第①段作者在夜里醒来之时</a:t>
            </a:r>
          </a:p>
        </p:txBody>
      </p:sp>
      <p:cxnSp>
        <p:nvCxnSpPr>
          <p:cNvPr id="14" name="直接箭头连接符 13"/>
          <p:cNvCxnSpPr>
            <a:stCxn id="7" idx="2"/>
            <a:endCxn id="13" idx="0"/>
          </p:cNvCxnSpPr>
          <p:nvPr/>
        </p:nvCxnSpPr>
        <p:spPr>
          <a:xfrm flipH="1">
            <a:off x="2340031" y="2451900"/>
            <a:ext cx="1962462" cy="1330831"/>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33" name="直接箭头连接符 32"/>
          <p:cNvCxnSpPr>
            <a:stCxn id="10" idx="3"/>
            <a:endCxn id="13" idx="1"/>
          </p:cNvCxnSpPr>
          <p:nvPr/>
        </p:nvCxnSpPr>
        <p:spPr>
          <a:xfrm flipH="1">
            <a:off x="1216248" y="2818817"/>
            <a:ext cx="10950" cy="1323326"/>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8" name="直接箭头连接符 17"/>
          <p:cNvCxnSpPr>
            <a:stCxn id="10" idx="6"/>
            <a:endCxn id="7" idx="1"/>
          </p:cNvCxnSpPr>
          <p:nvPr/>
        </p:nvCxnSpPr>
        <p:spPr>
          <a:xfrm flipV="1">
            <a:off x="3984860" y="1815433"/>
            <a:ext cx="839181" cy="829"/>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6" name="直接箭头连接符 15"/>
          <p:cNvCxnSpPr>
            <a:stCxn id="12" idx="3"/>
            <a:endCxn id="13" idx="7"/>
          </p:cNvCxnSpPr>
          <p:nvPr/>
        </p:nvCxnSpPr>
        <p:spPr>
          <a:xfrm flipH="1">
            <a:off x="3463814" y="2783446"/>
            <a:ext cx="5604992" cy="1358697"/>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20" name="直接箭头连接符 19"/>
          <p:cNvCxnSpPr>
            <a:stCxn id="10" idx="7"/>
            <a:endCxn id="12" idx="1"/>
          </p:cNvCxnSpPr>
          <p:nvPr/>
        </p:nvCxnSpPr>
        <p:spPr>
          <a:xfrm>
            <a:off x="3511720" y="813707"/>
            <a:ext cx="5557086" cy="2499"/>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V="1">
            <a:off x="1414130" y="2879942"/>
            <a:ext cx="866770" cy="866770"/>
          </a:xfrm>
          <a:prstGeom prst="line">
            <a:avLst/>
          </a:prstGeom>
          <a:ln w="0">
            <a:solidFill>
              <a:schemeClr val="tx1">
                <a:lumMod val="75000"/>
                <a:lumOff val="25000"/>
                <a:alpha val="52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9172" y="671120"/>
            <a:ext cx="1976145" cy="2123658"/>
          </a:xfrm>
          <a:prstGeom prst="rect">
            <a:avLst/>
          </a:prstGeom>
          <a:noFill/>
          <a:effectLst/>
        </p:spPr>
        <p:txBody>
          <a:bodyPr wrap="square" rtlCol="0">
            <a:spAutoFit/>
          </a:bodyPr>
          <a:lstStyle/>
          <a:p>
            <a:pPr algn="dist"/>
            <a:r>
              <a:rPr lang="zh-CN" altLang="en-US" sz="6600" dirty="0">
                <a:solidFill>
                  <a:schemeClr val="tx1">
                    <a:lumMod val="75000"/>
                    <a:lumOff val="25000"/>
                  </a:schemeClr>
                </a:solidFill>
                <a:latin typeface="微软雅黑" panose="020B0503020204020204" pitchFamily="34" charset="-122"/>
                <a:ea typeface="微软雅黑" panose="020B0503020204020204" pitchFamily="34" charset="-122"/>
                <a:cs typeface="Kartika" panose="02020503030404060203" pitchFamily="18" charset="0"/>
              </a:rPr>
              <a:t>结构梳理</a:t>
            </a:r>
          </a:p>
        </p:txBody>
      </p:sp>
      <p:cxnSp>
        <p:nvCxnSpPr>
          <p:cNvPr id="16" name="直接连接符 15"/>
          <p:cNvCxnSpPr/>
          <p:nvPr/>
        </p:nvCxnSpPr>
        <p:spPr>
          <a:xfrm flipV="1">
            <a:off x="307706" y="2122679"/>
            <a:ext cx="3277828" cy="3277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2651249" y="2335625"/>
            <a:ext cx="866770" cy="866770"/>
          </a:xfrm>
          <a:prstGeom prst="line">
            <a:avLst/>
          </a:prstGeom>
          <a:ln w="0">
            <a:solidFill>
              <a:schemeClr val="tx1">
                <a:lumMod val="75000"/>
                <a:lumOff val="25000"/>
                <a:alpha val="52000"/>
              </a:schemeClr>
            </a:solidFill>
          </a:ln>
        </p:spPr>
        <p:style>
          <a:lnRef idx="1">
            <a:schemeClr val="accent1"/>
          </a:lnRef>
          <a:fillRef idx="0">
            <a:schemeClr val="accent1"/>
          </a:fillRef>
          <a:effectRef idx="0">
            <a:schemeClr val="accent1"/>
          </a:effectRef>
          <a:fontRef idx="minor">
            <a:schemeClr val="tx1"/>
          </a:fontRef>
        </p:style>
      </p:cxnSp>
      <p:sp>
        <p:nvSpPr>
          <p:cNvPr id="18" name="TextBox 64"/>
          <p:cNvSpPr>
            <a:spLocks noChangeArrowheads="1"/>
          </p:cNvSpPr>
          <p:nvPr/>
        </p:nvSpPr>
        <p:spPr bwMode="auto">
          <a:xfrm>
            <a:off x="5780219" y="2848067"/>
            <a:ext cx="4345529" cy="646331"/>
          </a:xfrm>
          <a:prstGeom prst="rect">
            <a:avLst/>
          </a:prstGeom>
          <a:noFill/>
          <a:ln w="9525">
            <a:noFill/>
            <a:miter lim="800000"/>
            <a:headEnd/>
            <a:tailEnd/>
          </a:ln>
        </p:spPr>
        <p:txBody>
          <a:bodyPr wrap="square" lIns="91440" tIns="45720" rIns="91440" bIns="45720">
            <a:spAutoFit/>
          </a:bodyPr>
          <a:lstStyle/>
          <a:p>
            <a:r>
              <a:rPr lang="zh-CN" altLang="en-US" sz="3600" dirty="0">
                <a:solidFill>
                  <a:schemeClr val="tx1">
                    <a:lumMod val="75000"/>
                    <a:lumOff val="25000"/>
                  </a:schemeClr>
                </a:solidFill>
                <a:latin typeface="微软雅黑 Light" pitchFamily="34" charset="-122"/>
                <a:ea typeface="微软雅黑 Light" pitchFamily="34" charset="-122"/>
                <a:cs typeface="+mn-ea"/>
                <a:sym typeface="+mn-lt"/>
              </a:rPr>
              <a:t>以</a:t>
            </a:r>
            <a:r>
              <a:rPr lang="en-US" altLang="zh-CN" sz="3600" dirty="0">
                <a:solidFill>
                  <a:schemeClr val="tx1">
                    <a:lumMod val="75000"/>
                    <a:lumOff val="25000"/>
                  </a:schemeClr>
                </a:solidFill>
                <a:latin typeface="微软雅黑 Light" pitchFamily="34" charset="-122"/>
                <a:ea typeface="微软雅黑 Light" pitchFamily="34" charset="-122"/>
                <a:cs typeface="+mn-ea"/>
                <a:sym typeface="+mn-lt"/>
              </a:rPr>
              <a:t>《</a:t>
            </a:r>
            <a:r>
              <a:rPr lang="zh-CN" altLang="en-US" sz="3600" dirty="0">
                <a:solidFill>
                  <a:schemeClr val="tx1">
                    <a:lumMod val="75000"/>
                    <a:lumOff val="25000"/>
                  </a:schemeClr>
                </a:solidFill>
                <a:latin typeface="微软雅黑 Light" pitchFamily="34" charset="-122"/>
                <a:ea typeface="微软雅黑 Light" pitchFamily="34" charset="-122"/>
                <a:cs typeface="+mn-ea"/>
                <a:sym typeface="+mn-lt"/>
              </a:rPr>
              <a:t>春行于野</a:t>
            </a:r>
            <a:r>
              <a:rPr lang="en-US" altLang="zh-CN" sz="3600" dirty="0">
                <a:solidFill>
                  <a:schemeClr val="tx1">
                    <a:lumMod val="75000"/>
                    <a:lumOff val="25000"/>
                  </a:schemeClr>
                </a:solidFill>
                <a:latin typeface="微软雅黑 Light" pitchFamily="34" charset="-122"/>
                <a:ea typeface="微软雅黑 Light" pitchFamily="34" charset="-122"/>
                <a:cs typeface="+mn-ea"/>
                <a:sym typeface="+mn-lt"/>
              </a:rPr>
              <a:t>》</a:t>
            </a:r>
            <a:r>
              <a:rPr lang="zh-CN" altLang="en-US" sz="3600" dirty="0">
                <a:solidFill>
                  <a:schemeClr val="tx1">
                    <a:lumMod val="75000"/>
                    <a:lumOff val="25000"/>
                  </a:schemeClr>
                </a:solidFill>
                <a:latin typeface="微软雅黑 Light" pitchFamily="34" charset="-122"/>
                <a:ea typeface="微软雅黑 Light" pitchFamily="34" charset="-122"/>
                <a:cs typeface="+mn-ea"/>
                <a:sym typeface="+mn-lt"/>
              </a:rPr>
              <a:t>为例</a:t>
            </a:r>
          </a:p>
        </p:txBody>
      </p:sp>
    </p:spTree>
    <p:extLst>
      <p:ext uri="{BB962C8B-B14F-4D97-AF65-F5344CB8AC3E}">
        <p14:creationId xmlns:p14="http://schemas.microsoft.com/office/powerpoint/2010/main" xmlns="" val="3005287094"/>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2" presetClass="entr" presetSubtype="1" fill="hold"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wipe(up)">
                                      <p:cBhvr>
                                        <p:cTn id="11" dur="500"/>
                                        <p:tgtEl>
                                          <p:spTgt spid="2"/>
                                        </p:tgtEl>
                                      </p:cBhvr>
                                    </p:animEffect>
                                  </p:childTnLst>
                                </p:cTn>
                              </p:par>
                              <p:par>
                                <p:cTn id="12" presetID="22" presetClass="entr" presetSubtype="1" fill="hold" nodeType="withEffect">
                                  <p:stCondLst>
                                    <p:cond delay="200"/>
                                  </p:stCondLst>
                                  <p:childTnLst>
                                    <p:set>
                                      <p:cBhvr>
                                        <p:cTn id="13" dur="1" fill="hold">
                                          <p:stCondLst>
                                            <p:cond delay="0"/>
                                          </p:stCondLst>
                                        </p:cTn>
                                        <p:tgtEl>
                                          <p:spTgt spid="24"/>
                                        </p:tgtEl>
                                        <p:attrNameLst>
                                          <p:attrName>style.visibility</p:attrName>
                                        </p:attrNameLst>
                                      </p:cBhvr>
                                      <p:to>
                                        <p:strVal val="visible"/>
                                      </p:to>
                                    </p:set>
                                    <p:animEffect transition="in" filter="wipe(up)">
                                      <p:cBhvr>
                                        <p:cTn id="14" dur="500"/>
                                        <p:tgtEl>
                                          <p:spTgt spid="24"/>
                                        </p:tgtEl>
                                      </p:cBhvr>
                                    </p:animEffect>
                                  </p:childTnLst>
                                </p:cTn>
                              </p:par>
                              <p:par>
                                <p:cTn id="15" presetID="22" presetClass="entr" presetSubtype="1" fill="hold" nodeType="withEffect">
                                  <p:stCondLst>
                                    <p:cond delay="200"/>
                                  </p:stCondLst>
                                  <p:childTnLst>
                                    <p:set>
                                      <p:cBhvr>
                                        <p:cTn id="16" dur="1" fill="hold">
                                          <p:stCondLst>
                                            <p:cond delay="0"/>
                                          </p:stCondLst>
                                        </p:cTn>
                                        <p:tgtEl>
                                          <p:spTgt spid="16"/>
                                        </p:tgtEl>
                                        <p:attrNameLst>
                                          <p:attrName>style.visibility</p:attrName>
                                        </p:attrNameLst>
                                      </p:cBhvr>
                                      <p:to>
                                        <p:strVal val="visible"/>
                                      </p:to>
                                    </p:set>
                                    <p:animEffect transition="in" filter="wipe(up)">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634130" y="1481380"/>
            <a:ext cx="10923740" cy="4750539"/>
          </a:xfrm>
          <a:prstGeom prst="rect">
            <a:avLst/>
          </a:prstGeom>
        </p:spPr>
        <p:txBody>
          <a:bodyPr>
            <a:normAutofit/>
          </a:bodyPr>
          <a:lstStyle/>
          <a:p>
            <a:pPr marL="268288" indent="-268288">
              <a:spcBef>
                <a:spcPts val="600"/>
              </a:spcBef>
              <a:buFont typeface="Arial" panose="020B0604020202020204" pitchFamily="34" charset="0"/>
              <a:buChar char="•"/>
            </a:pPr>
            <a:r>
              <a:rPr lang="en-US" altLang="zh-CN" sz="2600" dirty="0">
                <a:solidFill>
                  <a:srgbClr val="002060"/>
                </a:solidFill>
                <a:latin typeface="华光标题宋_CNKI" panose="02000500000000000000" pitchFamily="2" charset="-122"/>
                <a:ea typeface="华光标题宋_CNKI" panose="02000500000000000000" pitchFamily="2" charset="-122"/>
              </a:rPr>
              <a:t>[2021</a:t>
            </a:r>
            <a:r>
              <a:rPr lang="zh-CN" altLang="en-US" sz="2600" dirty="0">
                <a:solidFill>
                  <a:srgbClr val="002060"/>
                </a:solidFill>
                <a:latin typeface="华光标题宋_CNKI" panose="02000500000000000000" pitchFamily="2" charset="-122"/>
                <a:ea typeface="华光标题宋_CNKI" panose="02000500000000000000" pitchFamily="2" charset="-122"/>
              </a:rPr>
              <a:t>黄浦一模 马脚穿鞋</a:t>
            </a:r>
            <a:r>
              <a:rPr lang="en-US" altLang="zh-CN" sz="2600" dirty="0">
                <a:solidFill>
                  <a:srgbClr val="002060"/>
                </a:solidFill>
                <a:latin typeface="华光标题宋_CNKI" panose="02000500000000000000" pitchFamily="2" charset="-122"/>
                <a:ea typeface="华光标题宋_CNKI" panose="02000500000000000000" pitchFamily="2" charset="-122"/>
              </a:rPr>
              <a:t>]</a:t>
            </a:r>
          </a:p>
          <a:p>
            <a:pPr marL="268288" indent="-268288">
              <a:spcBef>
                <a:spcPts val="600"/>
              </a:spcBef>
              <a:buFont typeface="Arial" panose="020B0604020202020204" pitchFamily="34" charset="0"/>
              <a:buChar char="•"/>
            </a:pPr>
            <a:r>
              <a:rPr lang="en-US" altLang="zh-CN" sz="2600" dirty="0">
                <a:latin typeface="华光标题宋_CNKI" panose="02000500000000000000" pitchFamily="2" charset="-122"/>
                <a:ea typeface="华光标题宋_CNKI" panose="02000500000000000000" pitchFamily="2" charset="-122"/>
              </a:rPr>
              <a:t>10.</a:t>
            </a:r>
            <a:r>
              <a:rPr lang="zh-CN" altLang="en-US" sz="2600" u="sng" dirty="0">
                <a:latin typeface="华光标题宋_CNKI" panose="02000500000000000000" pitchFamily="2" charset="-122"/>
                <a:ea typeface="华光标题宋_CNKI" panose="02000500000000000000" pitchFamily="2" charset="-122"/>
              </a:rPr>
              <a:t>纵观全文，</a:t>
            </a:r>
            <a:r>
              <a:rPr lang="zh-CN" altLang="en-US" sz="2600" dirty="0">
                <a:latin typeface="华光标题宋_CNKI" panose="02000500000000000000" pitchFamily="2" charset="-122"/>
                <a:ea typeface="华光标题宋_CNKI" panose="02000500000000000000" pitchFamily="2" charset="-122"/>
              </a:rPr>
              <a:t>简析“表姐”这一人物形象的</a:t>
            </a:r>
            <a:r>
              <a:rPr lang="zh-CN" altLang="en-US" sz="2600" dirty="0">
                <a:solidFill>
                  <a:srgbClr val="FF0000"/>
                </a:solidFill>
                <a:latin typeface="华光标题宋_CNKI" panose="02000500000000000000" pitchFamily="2" charset="-122"/>
                <a:ea typeface="华光标题宋_CNKI" panose="02000500000000000000" pitchFamily="2" charset="-122"/>
              </a:rPr>
              <a:t>特点</a:t>
            </a:r>
            <a:r>
              <a:rPr lang="zh-CN" altLang="en-US" sz="2600" dirty="0">
                <a:latin typeface="华光标题宋_CNKI" panose="02000500000000000000" pitchFamily="2" charset="-122"/>
                <a:ea typeface="华光标题宋_CNKI" panose="02000500000000000000" pitchFamily="2" charset="-122"/>
              </a:rPr>
              <a:t>。</a:t>
            </a:r>
            <a:r>
              <a:rPr lang="en-US" altLang="zh-CN" sz="2600" dirty="0">
                <a:latin typeface="华光标题宋_CNKI" panose="02000500000000000000" pitchFamily="2" charset="-122"/>
                <a:ea typeface="华光标题宋_CNKI" panose="02000500000000000000" pitchFamily="2" charset="-122"/>
              </a:rPr>
              <a:t>(3</a:t>
            </a:r>
            <a:r>
              <a:rPr lang="zh-CN" altLang="en-US" sz="2600" dirty="0">
                <a:latin typeface="华光标题宋_CNKI" panose="02000500000000000000" pitchFamily="2" charset="-122"/>
                <a:ea typeface="华光标题宋_CNKI" panose="02000500000000000000" pitchFamily="2" charset="-122"/>
              </a:rPr>
              <a:t>分</a:t>
            </a:r>
            <a:r>
              <a:rPr lang="en-US" altLang="zh-CN" sz="2600" dirty="0">
                <a:latin typeface="华光标题宋_CNKI" panose="02000500000000000000" pitchFamily="2" charset="-122"/>
                <a:ea typeface="华光标题宋_CNKI" panose="02000500000000000000" pitchFamily="2" charset="-122"/>
              </a:rPr>
              <a:t>)</a:t>
            </a:r>
            <a:endParaRPr lang="zh-CN" altLang="zh-CN" sz="2600" dirty="0">
              <a:latin typeface="华光标题宋_CNKI" panose="02000500000000000000" pitchFamily="2" charset="-122"/>
              <a:ea typeface="华光标题宋_CNKI" panose="02000500000000000000" pitchFamily="2" charset="-122"/>
            </a:endParaRPr>
          </a:p>
          <a:p>
            <a:pPr>
              <a:spcBef>
                <a:spcPts val="600"/>
              </a:spcBef>
            </a:pPr>
            <a:r>
              <a:rPr lang="zh-CN" altLang="en-US" sz="2600" dirty="0">
                <a:solidFill>
                  <a:srgbClr val="FF0000"/>
                </a:solidFill>
                <a:latin typeface="+mn-ea"/>
                <a:ea typeface="+mn-ea"/>
              </a:rPr>
              <a:t>❶</a:t>
            </a:r>
            <a:r>
              <a:rPr lang="zh-CN" altLang="en-US" sz="2600" b="1" dirty="0">
                <a:solidFill>
                  <a:srgbClr val="FF0000"/>
                </a:solidFill>
                <a:latin typeface="+mn-ea"/>
                <a:ea typeface="+mn-ea"/>
              </a:rPr>
              <a:t>纯原文内容概括</a:t>
            </a:r>
            <a:endParaRPr lang="en-US" altLang="zh-CN" sz="2600" b="1" dirty="0">
              <a:solidFill>
                <a:srgbClr val="FF0000"/>
              </a:solidFill>
              <a:latin typeface="+mn-ea"/>
              <a:ea typeface="+mn-ea"/>
            </a:endParaRPr>
          </a:p>
          <a:p>
            <a:pPr marL="268288" indent="-268288">
              <a:buFont typeface="Arial" panose="020B0604020202020204" pitchFamily="34" charset="0"/>
              <a:buChar char="•"/>
            </a:pPr>
            <a:r>
              <a:rPr lang="zh-CN" altLang="en-US" sz="2600" dirty="0">
                <a:latin typeface="+mn-ea"/>
                <a:ea typeface="+mn-ea"/>
              </a:rPr>
              <a:t>世上稀有的女性马蹄匠；</a:t>
            </a:r>
          </a:p>
          <a:p>
            <a:pPr marL="268288" indent="-268288">
              <a:buFont typeface="Arial" panose="020B0604020202020204" pitchFamily="34" charset="0"/>
              <a:buChar char="•"/>
            </a:pPr>
            <a:r>
              <a:rPr lang="zh-CN" altLang="en-US" sz="2600" dirty="0">
                <a:latin typeface="+mn-ea"/>
                <a:ea typeface="+mn-ea"/>
              </a:rPr>
              <a:t>胆大心细，没有器械保护，也敢与骡子亲密接触，风险极大；</a:t>
            </a:r>
          </a:p>
          <a:p>
            <a:pPr marL="268288" indent="-268288">
              <a:buFont typeface="Arial" panose="020B0604020202020204" pitchFamily="34" charset="0"/>
              <a:buChar char="•"/>
            </a:pPr>
            <a:r>
              <a:rPr lang="zh-CN" altLang="en-US" sz="2600" dirty="0">
                <a:latin typeface="+mn-ea"/>
                <a:ea typeface="+mn-ea"/>
              </a:rPr>
              <a:t>做事从容不迫，效率极高，给马蹄穿鞋的过程，一气呵成；</a:t>
            </a:r>
          </a:p>
          <a:p>
            <a:pPr marL="268288" indent="-268288">
              <a:buFont typeface="Arial" panose="020B0604020202020204" pitchFamily="34" charset="0"/>
              <a:buChar char="•"/>
            </a:pPr>
            <a:r>
              <a:rPr lang="zh-CN" altLang="en-US" sz="2600" dirty="0">
                <a:latin typeface="+mn-ea"/>
                <a:ea typeface="+mn-ea"/>
              </a:rPr>
              <a:t>驯服性子暴躁的骡子方法独特，细绳拴唇，击中要害；</a:t>
            </a:r>
          </a:p>
          <a:p>
            <a:pPr>
              <a:spcBef>
                <a:spcPts val="600"/>
              </a:spcBef>
            </a:pPr>
            <a:r>
              <a:rPr lang="zh-CN" altLang="en-US" sz="2600" dirty="0">
                <a:solidFill>
                  <a:srgbClr val="FF0000"/>
                </a:solidFill>
                <a:latin typeface="+mn-ea"/>
                <a:ea typeface="+mn-ea"/>
              </a:rPr>
              <a:t>❷</a:t>
            </a:r>
            <a:r>
              <a:rPr lang="zh-CN" altLang="en-US" sz="2600" b="1" dirty="0">
                <a:solidFill>
                  <a:srgbClr val="FF0000"/>
                </a:solidFill>
                <a:latin typeface="+mn-ea"/>
                <a:ea typeface="+mn-ea"/>
              </a:rPr>
              <a:t>总结性文字</a:t>
            </a:r>
            <a:endParaRPr lang="en-US" altLang="zh-CN" sz="2600" b="1" dirty="0">
              <a:solidFill>
                <a:srgbClr val="FF0000"/>
              </a:solidFill>
              <a:latin typeface="+mn-ea"/>
              <a:ea typeface="+mn-ea"/>
            </a:endParaRPr>
          </a:p>
          <a:p>
            <a:pPr marL="268288" indent="-268288">
              <a:buFont typeface="Arial" panose="020B0604020202020204" pitchFamily="34" charset="0"/>
              <a:buChar char="•"/>
            </a:pPr>
            <a:r>
              <a:rPr lang="zh-CN" altLang="en-US" sz="2600" dirty="0">
                <a:latin typeface="+mn-ea"/>
                <a:ea typeface="+mn-ea"/>
              </a:rPr>
              <a:t>身手不凡，机动灵活，技艺高超。</a:t>
            </a:r>
          </a:p>
          <a:p>
            <a:pPr marL="268288" indent="-268288">
              <a:spcBef>
                <a:spcPts val="600"/>
              </a:spcBef>
              <a:buFont typeface="Arial" panose="020B0604020202020204" pitchFamily="34" charset="0"/>
              <a:buChar char="•"/>
            </a:pPr>
            <a:r>
              <a:rPr lang="zh-CN" altLang="en-US" sz="2600" b="1" dirty="0">
                <a:solidFill>
                  <a:srgbClr val="0000FF"/>
                </a:solidFill>
                <a:latin typeface="+mn-ea"/>
                <a:ea typeface="+mn-ea"/>
              </a:rPr>
              <a:t>分层划层意，分段划段意</a:t>
            </a:r>
            <a:endParaRPr lang="zh-CN" altLang="zh-CN" sz="2600" dirty="0"/>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3.5</a:t>
            </a:r>
            <a:r>
              <a:rPr lang="zh-CN" altLang="zh-CN" sz="4400" b="1" dirty="0">
                <a:latin typeface="+mj-lt"/>
                <a:ea typeface="+mj-ea"/>
                <a:cs typeface="+mj-cs"/>
              </a:rPr>
              <a:t>评析艺术形象</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299728" y="1295090"/>
            <a:ext cx="11892272" cy="4750539"/>
          </a:xfrm>
          <a:prstGeom prst="rect">
            <a:avLst/>
          </a:prstGeom>
        </p:spPr>
        <p:txBody>
          <a:bodyPr>
            <a:noAutofit/>
          </a:bodyPr>
          <a:lstStyle/>
          <a:p>
            <a:pPr marL="263525" indent="-263525">
              <a:buFont typeface="Arial" panose="020B0604020202020204" pitchFamily="34" charset="0"/>
              <a:buChar cha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徐汇一模 最后的聚会</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63525" indent="-263525">
              <a:buFont typeface="Arial" panose="020B0604020202020204" pitchFamily="34" charset="0"/>
              <a:buChar char="•"/>
            </a:pPr>
            <a:r>
              <a:rPr lang="en-US" altLang="zh-CN" sz="2400" dirty="0">
                <a:latin typeface="华光标题宋_CNKI" panose="02000500000000000000" pitchFamily="2" charset="-122"/>
                <a:ea typeface="华光标题宋_CNKI" panose="02000500000000000000" pitchFamily="2" charset="-122"/>
              </a:rPr>
              <a:t>9.</a:t>
            </a:r>
            <a:r>
              <a:rPr lang="zh-CN" altLang="en-US" sz="2400" dirty="0">
                <a:latin typeface="华光标题宋_CNKI" panose="02000500000000000000" pitchFamily="2" charset="-122"/>
                <a:ea typeface="华光标题宋_CNKI" panose="02000500000000000000" pitchFamily="2" charset="-122"/>
              </a:rPr>
              <a:t>本文是怎样塑造史铁生形象的？（</a:t>
            </a:r>
            <a:r>
              <a:rPr lang="en-US" altLang="zh-CN" sz="2400" dirty="0">
                <a:latin typeface="华光标题宋_CNKI" panose="02000500000000000000" pitchFamily="2" charset="-122"/>
                <a:ea typeface="华光标题宋_CNKI" panose="02000500000000000000" pitchFamily="2" charset="-122"/>
              </a:rPr>
              <a:t>5</a:t>
            </a:r>
            <a:r>
              <a:rPr lang="zh-CN" altLang="en-US" sz="2400" dirty="0">
                <a:latin typeface="华光标题宋_CNKI" panose="02000500000000000000" pitchFamily="2" charset="-122"/>
                <a:ea typeface="华光标题宋_CNKI" panose="02000500000000000000" pitchFamily="2" charset="-122"/>
              </a:rPr>
              <a:t>分）</a:t>
            </a:r>
            <a:endParaRPr lang="en-US" altLang="zh-CN" sz="2400" dirty="0">
              <a:latin typeface="华光标题宋_CNKI" panose="02000500000000000000" pitchFamily="2" charset="-122"/>
              <a:ea typeface="华光标题宋_CNKI" panose="02000500000000000000" pitchFamily="2" charset="-122"/>
            </a:endParaRPr>
          </a:p>
          <a:p>
            <a:pPr marL="263525" indent="-263525">
              <a:buFont typeface="Arial" panose="020B0604020202020204" pitchFamily="34" charset="0"/>
              <a:buChar char="•"/>
            </a:pPr>
            <a:r>
              <a:rPr lang="zh-CN" altLang="en-US" sz="2400" dirty="0">
                <a:latin typeface="+mn-ea"/>
                <a:ea typeface="+mn-ea"/>
              </a:rPr>
              <a:t>通过正侧面相结合的手法，作者塑造了一个虽然饱受生活折磨但依然乐观、勤奋、用自己的笔成就自己也解救他人、即便身死依然造福别人的强者形象。</a:t>
            </a:r>
            <a:r>
              <a:rPr lang="en-US" altLang="zh-CN" sz="2400" b="1" dirty="0">
                <a:solidFill>
                  <a:srgbClr val="FF0000"/>
                </a:solidFill>
                <a:latin typeface="+mn-ea"/>
                <a:ea typeface="+mn-ea"/>
              </a:rPr>
              <a:t>(</a:t>
            </a:r>
            <a:r>
              <a:rPr lang="zh-CN" altLang="en-US" sz="2400" b="1" dirty="0">
                <a:solidFill>
                  <a:srgbClr val="FF0000"/>
                </a:solidFill>
                <a:latin typeface="+mn-ea"/>
                <a:ea typeface="+mn-ea"/>
              </a:rPr>
              <a:t>人物形象概括）</a:t>
            </a:r>
            <a:endParaRPr lang="en-US" altLang="zh-CN" sz="2400" b="1" dirty="0">
              <a:solidFill>
                <a:srgbClr val="FF0000"/>
              </a:solidFill>
              <a:latin typeface="+mn-ea"/>
              <a:ea typeface="+mn-ea"/>
            </a:endParaRPr>
          </a:p>
          <a:p>
            <a:pPr marL="263525" indent="-263525">
              <a:buFont typeface="Arial" panose="020B0604020202020204" pitchFamily="34" charset="0"/>
              <a:buChar char="•"/>
            </a:pPr>
            <a:endParaRPr lang="en-US" altLang="zh-CN" sz="2400" dirty="0">
              <a:latin typeface="+mn-ea"/>
              <a:ea typeface="+mn-ea"/>
            </a:endParaRPr>
          </a:p>
          <a:p>
            <a:pPr marL="263525" indent="-263525">
              <a:buFont typeface="Arial" panose="020B0604020202020204" pitchFamily="34" charset="0"/>
              <a:buChar char="•"/>
            </a:pPr>
            <a:r>
              <a:rPr lang="zh-CN" altLang="en-US" sz="2400" dirty="0">
                <a:latin typeface="+mn-ea"/>
                <a:ea typeface="+mn-ea"/>
              </a:rPr>
              <a:t>正面描写：</a:t>
            </a:r>
          </a:p>
          <a:p>
            <a:pPr marL="263525" indent="-263525">
              <a:buFont typeface="Arial" panose="020B0604020202020204" pitchFamily="34" charset="0"/>
              <a:buChar char="•"/>
            </a:pPr>
            <a:r>
              <a:rPr lang="zh-CN" altLang="en-US" sz="2400" dirty="0">
                <a:latin typeface="+mn-ea"/>
                <a:ea typeface="+mn-ea"/>
              </a:rPr>
              <a:t>如</a:t>
            </a:r>
            <a:r>
              <a:rPr lang="zh-CN" altLang="en-US" sz="2400" b="1" dirty="0">
                <a:solidFill>
                  <a:srgbClr val="FF0000"/>
                </a:solidFill>
                <a:latin typeface="+mn-ea"/>
                <a:ea typeface="+mn-ea"/>
              </a:rPr>
              <a:t>语言描写</a:t>
            </a:r>
            <a:r>
              <a:rPr lang="zh-CN" altLang="en-US" sz="2400" dirty="0">
                <a:latin typeface="+mn-ea"/>
                <a:ea typeface="+mn-ea"/>
              </a:rPr>
              <a:t>“不是，我的专业是在家生病，我业余写作”</a:t>
            </a:r>
            <a:r>
              <a:rPr lang="zh-CN" altLang="en-US" sz="2400" b="1" dirty="0">
                <a:solidFill>
                  <a:srgbClr val="FF0000"/>
                </a:solidFill>
                <a:latin typeface="+mn-ea"/>
                <a:ea typeface="+mn-ea"/>
              </a:rPr>
              <a:t>表现了他的乐观、幽默</a:t>
            </a:r>
            <a:r>
              <a:rPr lang="zh-CN" altLang="en-US" sz="2400" dirty="0">
                <a:latin typeface="+mn-ea"/>
                <a:ea typeface="+mn-ea"/>
              </a:rPr>
              <a:t>；</a:t>
            </a:r>
          </a:p>
          <a:p>
            <a:pPr marL="263525" indent="-263525">
              <a:buFont typeface="Arial" panose="020B0604020202020204" pitchFamily="34" charset="0"/>
              <a:buChar char="•"/>
            </a:pPr>
            <a:r>
              <a:rPr lang="zh-CN" altLang="en-US" sz="2400" b="1" dirty="0">
                <a:solidFill>
                  <a:srgbClr val="FF0000"/>
                </a:solidFill>
                <a:latin typeface="+mn-ea"/>
                <a:ea typeface="+mn-ea"/>
              </a:rPr>
              <a:t>动作描写</a:t>
            </a:r>
            <a:r>
              <a:rPr lang="zh-CN" altLang="en-US" sz="2400" dirty="0">
                <a:latin typeface="+mn-ea"/>
                <a:ea typeface="+mn-ea"/>
              </a:rPr>
              <a:t>，如“他带着书，读一段，摇一段，有想法了马上停下，摇着走时可能又有更好的想法。他渐渐带上了本子和笔，到园子的角落偷偷地写文章。”</a:t>
            </a:r>
            <a:r>
              <a:rPr lang="zh-CN" altLang="en-US" sz="2400" b="1" dirty="0">
                <a:solidFill>
                  <a:srgbClr val="FF0000"/>
                </a:solidFill>
                <a:latin typeface="+mn-ea"/>
                <a:ea typeface="+mn-ea"/>
              </a:rPr>
              <a:t>表现了他的勤于笔耕；</a:t>
            </a:r>
          </a:p>
          <a:p>
            <a:pPr marL="263525" indent="-263525">
              <a:buFont typeface="Arial" panose="020B0604020202020204" pitchFamily="34" charset="0"/>
              <a:buChar char="•"/>
            </a:pPr>
            <a:r>
              <a:rPr lang="zh-CN" altLang="en-US" sz="2400" dirty="0">
                <a:latin typeface="+mn-ea"/>
                <a:ea typeface="+mn-ea"/>
              </a:rPr>
              <a:t>还有开篇的</a:t>
            </a:r>
            <a:r>
              <a:rPr lang="zh-CN" altLang="en-US" sz="2400" b="1" dirty="0">
                <a:solidFill>
                  <a:srgbClr val="FF0000"/>
                </a:solidFill>
                <a:latin typeface="+mn-ea"/>
                <a:ea typeface="+mn-ea"/>
              </a:rPr>
              <a:t>外貌描写</a:t>
            </a:r>
            <a:r>
              <a:rPr lang="zh-CN" altLang="en-US" sz="2400" dirty="0">
                <a:latin typeface="+mn-ea"/>
                <a:ea typeface="+mn-ea"/>
              </a:rPr>
              <a:t>，“米黄色的裤子，咖啡色的条绒夹克，戴着手套的双手就像插在口袋里。戴着棒球帽，脚下是永远不沾地的皮鞋。”，</a:t>
            </a:r>
            <a:r>
              <a:rPr lang="zh-CN" altLang="en-US" sz="2400" b="1" dirty="0">
                <a:solidFill>
                  <a:srgbClr val="FF0000"/>
                </a:solidFill>
                <a:latin typeface="+mn-ea"/>
                <a:ea typeface="+mn-ea"/>
              </a:rPr>
              <a:t>既表现他残疾的特点，也写出了他豁达坦然的心态；</a:t>
            </a:r>
          </a:p>
          <a:p>
            <a:pPr marL="457200" marR="0" lvl="0" indent="-4572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zh-CN" sz="2800" i="0" u="none" strike="noStrike" kern="1200" cap="none" spc="0" normalizeH="0" baseline="0" noProof="0" dirty="0">
              <a:ln>
                <a:noFill/>
              </a:ln>
              <a:solidFill>
                <a:schemeClr val="tx1"/>
              </a:solidFill>
              <a:effectLst/>
              <a:uLnTx/>
              <a:uFillTx/>
              <a:latin typeface="+mn-lt"/>
              <a:ea typeface="+mn-ea"/>
              <a:cs typeface="+mn-cs"/>
            </a:endParaRP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3.5</a:t>
            </a:r>
            <a:r>
              <a:rPr lang="zh-CN" altLang="zh-CN" sz="4400" b="1" dirty="0">
                <a:latin typeface="+mj-lt"/>
                <a:ea typeface="+mj-ea"/>
                <a:cs typeface="+mj-cs"/>
              </a:rPr>
              <a:t>评析艺术形象</a:t>
            </a:r>
          </a:p>
        </p:txBody>
      </p:sp>
    </p:spTree>
    <p:extLst>
      <p:ext uri="{BB962C8B-B14F-4D97-AF65-F5344CB8AC3E}">
        <p14:creationId xmlns:p14="http://schemas.microsoft.com/office/powerpoint/2010/main" xmlns="" val="49292521"/>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299728" y="1295090"/>
            <a:ext cx="11892272" cy="4750539"/>
          </a:xfrm>
          <a:prstGeom prst="rect">
            <a:avLst/>
          </a:prstGeom>
        </p:spPr>
        <p:txBody>
          <a:bodyPr>
            <a:noAutofit/>
          </a:bodyPr>
          <a:lstStyle/>
          <a:p>
            <a:pPr marL="266700" indent="-266700">
              <a:buFont typeface="Arial" panose="020B0604020202020204" pitchFamily="34" charset="0"/>
              <a:buChar char="•"/>
            </a:pPr>
            <a:r>
              <a:rPr lang="en-US" altLang="zh-CN" sz="2400" dirty="0">
                <a:solidFill>
                  <a:srgbClr val="002060"/>
                </a:solidFill>
                <a:latin typeface="华光标题宋_CNKI" panose="02000500000000000000" pitchFamily="2" charset="-122"/>
                <a:ea typeface="华光标题宋_CNKI" panose="02000500000000000000" pitchFamily="2" charset="-122"/>
              </a:rPr>
              <a:t>[2021</a:t>
            </a:r>
            <a:r>
              <a:rPr lang="zh-CN" altLang="en-US" sz="2400" dirty="0">
                <a:solidFill>
                  <a:srgbClr val="002060"/>
                </a:solidFill>
                <a:latin typeface="华光标题宋_CNKI" panose="02000500000000000000" pitchFamily="2" charset="-122"/>
                <a:ea typeface="华光标题宋_CNKI" panose="02000500000000000000" pitchFamily="2" charset="-122"/>
              </a:rPr>
              <a:t>徐汇一模 最后的聚会</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66700" indent="-266700">
              <a:buFont typeface="Arial" panose="020B0604020202020204" pitchFamily="34" charset="0"/>
              <a:buChar char="•"/>
            </a:pPr>
            <a:r>
              <a:rPr lang="en-US" altLang="zh-CN" sz="2400" dirty="0">
                <a:latin typeface="华光标题宋_CNKI" panose="02000500000000000000" pitchFamily="2" charset="-122"/>
                <a:ea typeface="华光标题宋_CNKI" panose="02000500000000000000" pitchFamily="2" charset="-122"/>
              </a:rPr>
              <a:t>9.</a:t>
            </a:r>
            <a:r>
              <a:rPr lang="zh-CN" altLang="en-US" sz="2400" dirty="0">
                <a:latin typeface="华光标题宋_CNKI" panose="02000500000000000000" pitchFamily="2" charset="-122"/>
                <a:ea typeface="华光标题宋_CNKI" panose="02000500000000000000" pitchFamily="2" charset="-122"/>
              </a:rPr>
              <a:t>本文是怎样塑造史铁生形象的？（</a:t>
            </a:r>
            <a:r>
              <a:rPr lang="en-US" altLang="zh-CN" sz="2400" dirty="0">
                <a:latin typeface="华光标题宋_CNKI" panose="02000500000000000000" pitchFamily="2" charset="-122"/>
                <a:ea typeface="华光标题宋_CNKI" panose="02000500000000000000" pitchFamily="2" charset="-122"/>
              </a:rPr>
              <a:t>5</a:t>
            </a:r>
            <a:r>
              <a:rPr lang="zh-CN" altLang="en-US" sz="2400" dirty="0">
                <a:latin typeface="华光标题宋_CNKI" panose="02000500000000000000" pitchFamily="2" charset="-122"/>
                <a:ea typeface="华光标题宋_CNKI" panose="02000500000000000000" pitchFamily="2" charset="-122"/>
              </a:rPr>
              <a:t>分）</a:t>
            </a:r>
          </a:p>
          <a:p>
            <a:pPr marL="266700" indent="-266700">
              <a:buFont typeface="Arial" panose="020B0604020202020204" pitchFamily="34" charset="0"/>
              <a:buChar char="•"/>
            </a:pPr>
            <a:r>
              <a:rPr lang="zh-CN" altLang="en-US" sz="2400" b="1" dirty="0">
                <a:solidFill>
                  <a:srgbClr val="FF0000"/>
                </a:solidFill>
                <a:latin typeface="+mn-ea"/>
                <a:ea typeface="+mn-ea"/>
              </a:rPr>
              <a:t>侧面描写：他人表现、评价</a:t>
            </a:r>
            <a:endParaRPr lang="en-US" altLang="zh-CN" sz="2400" b="1" dirty="0">
              <a:solidFill>
                <a:srgbClr val="FF0000"/>
              </a:solidFill>
              <a:latin typeface="+mn-ea"/>
              <a:ea typeface="+mn-ea"/>
            </a:endParaRPr>
          </a:p>
          <a:p>
            <a:pPr marL="266700" indent="-266700">
              <a:buFont typeface="Arial" panose="020B0604020202020204" pitchFamily="34" charset="0"/>
              <a:buChar char="•"/>
            </a:pPr>
            <a:r>
              <a:rPr lang="zh-CN" altLang="en-US" sz="2400" dirty="0">
                <a:latin typeface="+mn-ea"/>
                <a:ea typeface="+mn-ea"/>
              </a:rPr>
              <a:t>如算卦先生说“你是来找史铁生的吧？看，他原来就住这间房。”</a:t>
            </a:r>
            <a:r>
              <a:rPr lang="zh-CN" altLang="en-US" sz="2400" dirty="0">
                <a:solidFill>
                  <a:srgbClr val="0000FF"/>
                </a:solidFill>
                <a:latin typeface="+mn-ea"/>
                <a:ea typeface="+mn-ea"/>
              </a:rPr>
              <a:t>表明史铁生知名度高，影响力大； </a:t>
            </a:r>
          </a:p>
          <a:p>
            <a:pPr marL="266700" indent="-266700">
              <a:buFont typeface="Arial" panose="020B0604020202020204" pitchFamily="34" charset="0"/>
              <a:buChar char="•"/>
            </a:pPr>
            <a:r>
              <a:rPr lang="zh-CN" altLang="en-US" sz="2400" dirty="0">
                <a:latin typeface="+mn-ea"/>
                <a:ea typeface="+mn-ea"/>
              </a:rPr>
              <a:t>何东因为看了史铁生的小说而获得情绪的疏解，</a:t>
            </a:r>
            <a:r>
              <a:rPr lang="zh-CN" altLang="en-US" sz="2400" dirty="0">
                <a:solidFill>
                  <a:srgbClr val="0000FF"/>
                </a:solidFill>
                <a:latin typeface="+mn-ea"/>
                <a:ea typeface="+mn-ea"/>
              </a:rPr>
              <a:t>侧面表现出其小说的魅力，他写作的价值；</a:t>
            </a:r>
          </a:p>
          <a:p>
            <a:pPr marL="266700" indent="-266700">
              <a:buFont typeface="Arial" panose="020B0604020202020204" pitchFamily="34" charset="0"/>
              <a:buChar char="•"/>
            </a:pPr>
            <a:r>
              <a:rPr lang="zh-CN" altLang="en-US" sz="2400" dirty="0">
                <a:latin typeface="+mn-ea"/>
                <a:ea typeface="+mn-ea"/>
              </a:rPr>
              <a:t>陈希米在他死后的装扮、小水朗读的诗句</a:t>
            </a:r>
            <a:r>
              <a:rPr lang="zh-CN" altLang="en-US" sz="2400" dirty="0">
                <a:solidFill>
                  <a:srgbClr val="0000FF"/>
                </a:solidFill>
                <a:latin typeface="+mn-ea"/>
                <a:ea typeface="+mn-ea"/>
              </a:rPr>
              <a:t>侧面表现出史铁生对生死的达观；</a:t>
            </a:r>
          </a:p>
          <a:p>
            <a:pPr marL="266700" indent="-266700">
              <a:buFont typeface="Arial" panose="020B0604020202020204" pitchFamily="34" charset="0"/>
              <a:buChar char="•"/>
            </a:pPr>
            <a:r>
              <a:rPr lang="zh-CN" altLang="en-US" sz="2400" dirty="0">
                <a:latin typeface="+mn-ea"/>
                <a:ea typeface="+mn-ea"/>
              </a:rPr>
              <a:t>陈希米捐赠遗体的表现，</a:t>
            </a:r>
            <a:r>
              <a:rPr lang="zh-CN" altLang="en-US" sz="2400" dirty="0">
                <a:solidFill>
                  <a:srgbClr val="0000FF"/>
                </a:solidFill>
                <a:latin typeface="+mn-ea"/>
                <a:ea typeface="+mn-ea"/>
              </a:rPr>
              <a:t>侧面写出史铁生的大爱情怀。</a:t>
            </a:r>
            <a:endParaRPr lang="en-US" altLang="zh-CN" sz="2400" dirty="0">
              <a:solidFill>
                <a:srgbClr val="0000FF"/>
              </a:solidFill>
              <a:latin typeface="+mn-ea"/>
              <a:ea typeface="+mn-ea"/>
            </a:endParaRPr>
          </a:p>
          <a:p>
            <a:pPr marL="266700" indent="-266700">
              <a:buFont typeface="Arial" panose="020B0604020202020204" pitchFamily="34" charset="0"/>
              <a:buChar char="•"/>
            </a:pPr>
            <a:endParaRPr lang="zh-CN" altLang="en-US" sz="2400" dirty="0">
              <a:latin typeface="+mn-ea"/>
              <a:ea typeface="+mn-ea"/>
            </a:endParaRPr>
          </a:p>
          <a:p>
            <a:pPr marL="266700" indent="-266700">
              <a:buFont typeface="Arial" panose="020B0604020202020204" pitchFamily="34" charset="0"/>
              <a:buChar char="•"/>
            </a:pPr>
            <a:r>
              <a:rPr lang="zh-CN" altLang="en-US" sz="2400" dirty="0">
                <a:latin typeface="+mn-ea"/>
                <a:ea typeface="+mn-ea"/>
              </a:rPr>
              <a:t>（评分说明：手法</a:t>
            </a:r>
            <a:r>
              <a:rPr lang="en-US" altLang="zh-CN" sz="2400" dirty="0">
                <a:latin typeface="+mn-ea"/>
                <a:ea typeface="+mn-ea"/>
              </a:rPr>
              <a:t>1</a:t>
            </a:r>
            <a:r>
              <a:rPr lang="zh-CN" altLang="en-US" sz="2400" dirty="0">
                <a:latin typeface="+mn-ea"/>
                <a:ea typeface="+mn-ea"/>
              </a:rPr>
              <a:t>分。答案中用正面与侧面，学生可能更多地会从人物描写的方法去思考也可以。人物形象</a:t>
            </a:r>
            <a:r>
              <a:rPr lang="en-US" altLang="zh-CN" sz="2400" dirty="0">
                <a:latin typeface="+mn-ea"/>
                <a:ea typeface="+mn-ea"/>
              </a:rPr>
              <a:t>2</a:t>
            </a:r>
            <a:r>
              <a:rPr lang="zh-CN" altLang="en-US" sz="2400" dirty="0">
                <a:latin typeface="+mn-ea"/>
                <a:ea typeface="+mn-ea"/>
              </a:rPr>
              <a:t>分，必须综合考虑对文中所写的史铁生整体形象的把握。其他</a:t>
            </a:r>
            <a:r>
              <a:rPr lang="en-US" altLang="zh-CN" sz="2400" dirty="0">
                <a:latin typeface="+mn-ea"/>
                <a:ea typeface="+mn-ea"/>
              </a:rPr>
              <a:t>2</a:t>
            </a:r>
            <a:r>
              <a:rPr lang="zh-CN" altLang="en-US" sz="2400" dirty="0">
                <a:latin typeface="+mn-ea"/>
                <a:ea typeface="+mn-ea"/>
              </a:rPr>
              <a:t>分主要看对人物刻画的方法运用的例子及分析，写对一个给</a:t>
            </a:r>
            <a:r>
              <a:rPr lang="en-US" altLang="zh-CN" sz="2400" dirty="0">
                <a:latin typeface="+mn-ea"/>
                <a:ea typeface="+mn-ea"/>
              </a:rPr>
              <a:t>1</a:t>
            </a:r>
            <a:r>
              <a:rPr lang="zh-CN" altLang="en-US" sz="2400" dirty="0">
                <a:latin typeface="+mn-ea"/>
                <a:ea typeface="+mn-ea"/>
              </a:rPr>
              <a:t>分。）</a:t>
            </a: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3.5</a:t>
            </a:r>
            <a:r>
              <a:rPr lang="zh-CN" altLang="zh-CN" sz="4400" b="1" dirty="0">
                <a:latin typeface="+mj-lt"/>
                <a:ea typeface="+mj-ea"/>
                <a:cs typeface="+mj-cs"/>
              </a:rPr>
              <a:t>评析艺术形象</a:t>
            </a:r>
          </a:p>
        </p:txBody>
      </p:sp>
    </p:spTree>
    <p:extLst>
      <p:ext uri="{BB962C8B-B14F-4D97-AF65-F5344CB8AC3E}">
        <p14:creationId xmlns:p14="http://schemas.microsoft.com/office/powerpoint/2010/main" xmlns="" val="208630516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634130" y="1742336"/>
            <a:ext cx="10923740" cy="4750539"/>
          </a:xfrm>
          <a:prstGeom prst="rect">
            <a:avLst/>
          </a:prstGeom>
        </p:spPr>
        <p:txBody>
          <a:bodyPr>
            <a:normAutofit/>
          </a:bodyPr>
          <a:lstStyle/>
          <a:p>
            <a:pPr marL="358775" indent="-358775">
              <a:buFont typeface="Arial" panose="020B0604020202020204" pitchFamily="34" charset="0"/>
              <a:buChar char="•"/>
            </a:pPr>
            <a:r>
              <a:rPr lang="zh-CN" altLang="zh-CN" sz="2800" b="1" dirty="0">
                <a:latin typeface="+mn-ea"/>
                <a:ea typeface="+mn-ea"/>
              </a:rPr>
              <a:t>多出现于小说的考察中</a:t>
            </a:r>
            <a:r>
              <a:rPr lang="zh-CN" altLang="zh-CN" sz="2800" b="1" dirty="0">
                <a:solidFill>
                  <a:srgbClr val="FF0000"/>
                </a:solidFill>
                <a:latin typeface="+mn-ea"/>
                <a:ea typeface="+mn-ea"/>
              </a:rPr>
              <a:t>（人物</a:t>
            </a:r>
            <a:r>
              <a:rPr lang="zh-CN" altLang="en-US" sz="2800" b="1" dirty="0">
                <a:solidFill>
                  <a:srgbClr val="FF0000"/>
                </a:solidFill>
                <a:latin typeface="+mn-ea"/>
                <a:ea typeface="+mn-ea"/>
              </a:rPr>
              <a:t>，</a:t>
            </a:r>
            <a:r>
              <a:rPr lang="zh-CN" altLang="zh-CN" sz="2800" b="1" dirty="0">
                <a:solidFill>
                  <a:srgbClr val="FF0000"/>
                </a:solidFill>
                <a:latin typeface="+mn-ea"/>
                <a:ea typeface="+mn-ea"/>
              </a:rPr>
              <a:t>情节，环境三要素）</a:t>
            </a:r>
            <a:endParaRPr lang="zh-CN" altLang="zh-CN" sz="2800" dirty="0">
              <a:solidFill>
                <a:srgbClr val="FF0000"/>
              </a:solidFill>
              <a:latin typeface="+mn-ea"/>
              <a:ea typeface="+mn-ea"/>
            </a:endParaRPr>
          </a:p>
          <a:p>
            <a:pPr marL="358775" indent="-358775">
              <a:buFont typeface="Arial" panose="020B0604020202020204" pitchFamily="34" charset="0"/>
              <a:buChar char="•"/>
            </a:pPr>
            <a:r>
              <a:rPr lang="zh-CN" altLang="zh-CN" sz="2800" dirty="0">
                <a:latin typeface="+mn-ea"/>
                <a:ea typeface="+mn-ea"/>
              </a:rPr>
              <a:t>塑造人物的技巧</a:t>
            </a:r>
            <a:r>
              <a:rPr lang="zh-CN" altLang="en-US" sz="2800" dirty="0">
                <a:latin typeface="+mn-ea"/>
                <a:ea typeface="+mn-ea"/>
              </a:rPr>
              <a:t>：</a:t>
            </a:r>
            <a:endParaRPr lang="zh-CN" altLang="zh-CN" sz="2800" dirty="0">
              <a:latin typeface="+mn-ea"/>
              <a:ea typeface="+mn-ea"/>
            </a:endParaRPr>
          </a:p>
          <a:p>
            <a:pPr marL="358775" indent="-358775">
              <a:buFont typeface="Arial" panose="020B0604020202020204" pitchFamily="34" charset="0"/>
              <a:buChar char="•"/>
            </a:pPr>
            <a:r>
              <a:rPr lang="zh-CN" altLang="zh-CN" sz="2800" b="1" dirty="0">
                <a:latin typeface="+mn-ea"/>
                <a:ea typeface="+mn-ea"/>
              </a:rPr>
              <a:t>正面描写</a:t>
            </a:r>
            <a:r>
              <a:rPr lang="zh-CN" altLang="en-US" sz="2800" b="1" dirty="0">
                <a:latin typeface="+mn-ea"/>
                <a:ea typeface="+mn-ea"/>
              </a:rPr>
              <a:t>：</a:t>
            </a:r>
            <a:r>
              <a:rPr lang="zh-CN" altLang="en-US" sz="2800" dirty="0">
                <a:latin typeface="+mn-ea"/>
                <a:ea typeface="+mn-ea"/>
              </a:rPr>
              <a:t>语言、动作、肖像、心理、</a:t>
            </a:r>
            <a:r>
              <a:rPr lang="zh-CN" altLang="zh-CN" sz="2800" dirty="0">
                <a:latin typeface="+mn-ea"/>
                <a:ea typeface="+mn-ea"/>
              </a:rPr>
              <a:t>细节</a:t>
            </a:r>
            <a:endParaRPr lang="en-US" altLang="zh-CN" sz="2800" dirty="0">
              <a:latin typeface="+mn-ea"/>
              <a:ea typeface="+mn-ea"/>
            </a:endParaRPr>
          </a:p>
          <a:p>
            <a:pPr marL="358775" indent="-358775">
              <a:buFont typeface="Arial" panose="020B0604020202020204" pitchFamily="34" charset="0"/>
              <a:buChar char="•"/>
            </a:pPr>
            <a:r>
              <a:rPr lang="zh-CN" altLang="zh-CN" sz="2800" b="1" dirty="0">
                <a:latin typeface="+mn-ea"/>
                <a:ea typeface="+mn-ea"/>
              </a:rPr>
              <a:t>侧面描写</a:t>
            </a:r>
            <a:r>
              <a:rPr lang="zh-CN" altLang="en-US" sz="2800" b="1" dirty="0">
                <a:latin typeface="+mn-ea"/>
                <a:ea typeface="+mn-ea"/>
              </a:rPr>
              <a:t>：</a:t>
            </a:r>
            <a:r>
              <a:rPr lang="zh-CN" altLang="zh-CN" sz="2800" dirty="0">
                <a:latin typeface="+mn-ea"/>
                <a:ea typeface="+mn-ea"/>
              </a:rPr>
              <a:t>对比</a:t>
            </a:r>
            <a:r>
              <a:rPr lang="zh-CN" altLang="en-US" sz="2800" dirty="0">
                <a:latin typeface="+mn-ea"/>
                <a:ea typeface="+mn-ea"/>
              </a:rPr>
              <a:t>、</a:t>
            </a:r>
            <a:r>
              <a:rPr lang="zh-CN" altLang="zh-CN" sz="2800" dirty="0">
                <a:latin typeface="+mn-ea"/>
                <a:ea typeface="+mn-ea"/>
              </a:rPr>
              <a:t>衬托</a:t>
            </a:r>
            <a:r>
              <a:rPr lang="zh-CN" altLang="en-US" sz="2800" dirty="0">
                <a:latin typeface="+mn-ea"/>
                <a:ea typeface="+mn-ea"/>
              </a:rPr>
              <a:t>、</a:t>
            </a:r>
            <a:r>
              <a:rPr lang="zh-CN" altLang="zh-CN" sz="2800" dirty="0">
                <a:latin typeface="+mn-ea"/>
                <a:ea typeface="+mn-ea"/>
              </a:rPr>
              <a:t>环境烘托</a:t>
            </a:r>
            <a:r>
              <a:rPr lang="zh-CN" altLang="en-US" sz="2800" dirty="0">
                <a:latin typeface="+mn-ea"/>
                <a:ea typeface="+mn-ea"/>
              </a:rPr>
              <a:t>、</a:t>
            </a:r>
            <a:r>
              <a:rPr lang="zh-CN" altLang="zh-CN" sz="2800" dirty="0">
                <a:latin typeface="+mn-ea"/>
                <a:ea typeface="+mn-ea"/>
              </a:rPr>
              <a:t>他人表现</a:t>
            </a:r>
            <a:r>
              <a:rPr lang="zh-CN" altLang="en-US" sz="2800" dirty="0">
                <a:latin typeface="+mn-ea"/>
                <a:ea typeface="+mn-ea"/>
              </a:rPr>
              <a:t>、</a:t>
            </a:r>
            <a:r>
              <a:rPr lang="zh-CN" altLang="zh-CN" sz="2800" dirty="0">
                <a:latin typeface="+mn-ea"/>
                <a:ea typeface="+mn-ea"/>
              </a:rPr>
              <a:t>他人评价</a:t>
            </a:r>
          </a:p>
          <a:p>
            <a:pPr marL="358775" indent="-358775">
              <a:buFont typeface="Arial" panose="020B0604020202020204" pitchFamily="34" charset="0"/>
              <a:buChar char="•"/>
            </a:pPr>
            <a:r>
              <a:rPr lang="zh-CN" altLang="zh-CN" sz="2800" b="1" dirty="0">
                <a:latin typeface="+mn-ea"/>
                <a:ea typeface="+mn-ea"/>
              </a:rPr>
              <a:t>思路：以（技巧）塑造了（怎样的）人物形象，具有（什么）意义，</a:t>
            </a:r>
            <a:r>
              <a:rPr lang="zh-CN" altLang="zh-CN" sz="2800" b="1" u="sng" dirty="0">
                <a:latin typeface="+mn-ea"/>
                <a:ea typeface="+mn-ea"/>
              </a:rPr>
              <a:t>带一带文章主旨</a:t>
            </a:r>
            <a:endParaRPr lang="en-US" altLang="zh-CN" sz="2800" b="1" u="sng" dirty="0">
              <a:latin typeface="+mn-ea"/>
              <a:ea typeface="+mn-ea"/>
            </a:endParaRPr>
          </a:p>
          <a:p>
            <a:pPr marL="358775" indent="-358775">
              <a:buFont typeface="Arial" panose="020B0604020202020204" pitchFamily="34" charset="0"/>
              <a:buChar char="•"/>
            </a:pPr>
            <a:r>
              <a:rPr lang="zh-CN" altLang="en-US" sz="2800" b="1" dirty="0">
                <a:solidFill>
                  <a:srgbClr val="FF0000"/>
                </a:solidFill>
                <a:latin typeface="+mn-ea"/>
                <a:ea typeface="+mn-ea"/>
              </a:rPr>
              <a:t>内容、手法、作用</a:t>
            </a:r>
            <a:endParaRPr lang="en-US" altLang="zh-CN" sz="2800" b="1" dirty="0">
              <a:solidFill>
                <a:srgbClr val="FF0000"/>
              </a:solidFill>
              <a:latin typeface="+mn-ea"/>
              <a:ea typeface="+mn-ea"/>
            </a:endParaRPr>
          </a:p>
          <a:p>
            <a:pPr marL="358775" indent="-358775">
              <a:buFont typeface="Arial" panose="020B0604020202020204" pitchFamily="34" charset="0"/>
              <a:buChar char="•"/>
            </a:pPr>
            <a:r>
              <a:rPr lang="zh-CN" altLang="en-US" sz="2800" dirty="0">
                <a:latin typeface="+mn-ea"/>
                <a:ea typeface="+mn-ea"/>
              </a:rPr>
              <a:t>和构思题的关联</a:t>
            </a:r>
            <a:endParaRPr lang="en-US" altLang="zh-CN" sz="2800" dirty="0">
              <a:latin typeface="+mn-ea"/>
              <a:ea typeface="+mn-ea"/>
            </a:endParaRPr>
          </a:p>
          <a:p>
            <a:pPr marL="358775" indent="-358775">
              <a:buFont typeface="Arial" panose="020B0604020202020204" pitchFamily="34" charset="0"/>
              <a:buChar char="•"/>
            </a:pPr>
            <a:r>
              <a:rPr lang="zh-CN" altLang="en-US" sz="2800" dirty="0">
                <a:latin typeface="+mn-ea"/>
                <a:ea typeface="+mn-ea"/>
              </a:rPr>
              <a:t>侧面人物：结构作用</a:t>
            </a:r>
            <a:r>
              <a:rPr lang="en-US" altLang="zh-CN" sz="2800" dirty="0">
                <a:latin typeface="+mn-ea"/>
                <a:ea typeface="+mn-ea"/>
              </a:rPr>
              <a:t>&amp;</a:t>
            </a:r>
            <a:r>
              <a:rPr lang="zh-CN" altLang="en-US" sz="2800" dirty="0">
                <a:latin typeface="+mn-ea"/>
                <a:ea typeface="+mn-ea"/>
              </a:rPr>
              <a:t>衬托主要人物的品格</a:t>
            </a:r>
            <a:endParaRPr lang="zh-CN" altLang="zh-CN" sz="2800" dirty="0">
              <a:latin typeface="+mn-ea"/>
              <a:ea typeface="+mn-ea"/>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zh-CN" sz="2800" i="0" u="none" strike="noStrike" kern="1200" cap="none" spc="0" normalizeH="0" baseline="0" noProof="0" dirty="0">
              <a:ln>
                <a:noFill/>
              </a:ln>
              <a:solidFill>
                <a:schemeClr val="tx1"/>
              </a:solidFill>
              <a:effectLst/>
              <a:uLnTx/>
              <a:uFillTx/>
              <a:latin typeface="+mn-lt"/>
              <a:ea typeface="+mn-ea"/>
              <a:cs typeface="+mn-cs"/>
            </a:endParaRP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3.5</a:t>
            </a:r>
            <a:r>
              <a:rPr lang="zh-CN" altLang="zh-CN" sz="4400" b="1" dirty="0">
                <a:latin typeface="+mj-lt"/>
                <a:ea typeface="+mj-ea"/>
                <a:cs typeface="+mj-cs"/>
              </a:rPr>
              <a:t>评析艺术形象</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376867" y="1183365"/>
            <a:ext cx="11682455" cy="5825242"/>
          </a:xfrm>
          <a:prstGeom prst="rect">
            <a:avLst/>
          </a:prstGeom>
        </p:spPr>
        <p:txBody>
          <a:bodyPr>
            <a:noAutofit/>
          </a:bodyPr>
          <a:lstStyle/>
          <a:p>
            <a:pPr marL="266700" indent="-266700">
              <a:buFont typeface="Arial" panose="020B0604020202020204" pitchFamily="34" charset="0"/>
              <a:buChar char="•"/>
            </a:pPr>
            <a:r>
              <a:rPr lang="en-US" altLang="zh-CN" sz="2400" dirty="0">
                <a:solidFill>
                  <a:srgbClr val="002060"/>
                </a:solidFill>
                <a:latin typeface="华光标题宋_CNKI" panose="02000500000000000000" pitchFamily="2" charset="-122"/>
                <a:ea typeface="华光标题宋_CNKI" panose="02000500000000000000" pitchFamily="2" charset="-122"/>
              </a:rPr>
              <a:t>[2022</a:t>
            </a:r>
            <a:r>
              <a:rPr lang="zh-CN" altLang="zh-CN" sz="2400" dirty="0">
                <a:solidFill>
                  <a:srgbClr val="002060"/>
                </a:solidFill>
                <a:latin typeface="华光标题宋_CNKI" panose="02000500000000000000" pitchFamily="2" charset="-122"/>
                <a:ea typeface="华光标题宋_CNKI" panose="02000500000000000000" pitchFamily="2" charset="-122"/>
              </a:rPr>
              <a:t>闵行一模 那个年三十</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66700" indent="-266700">
              <a:buFont typeface="Arial" panose="020B0604020202020204" pitchFamily="34" charset="0"/>
              <a:buChar char="•"/>
            </a:pPr>
            <a:r>
              <a:rPr lang="en-US" altLang="zh-CN" sz="2400" dirty="0">
                <a:latin typeface="思源宋体 CN Heavy" panose="02020900000000000000" pitchFamily="18" charset="-122"/>
                <a:ea typeface="思源宋体 CN Heavy" panose="02020900000000000000" pitchFamily="18" charset="-122"/>
              </a:rPr>
              <a:t>11.</a:t>
            </a:r>
            <a:r>
              <a:rPr lang="zh-CN" altLang="zh-CN" sz="2400" dirty="0">
                <a:latin typeface="思源宋体 CN Heavy" panose="02020900000000000000" pitchFamily="18" charset="-122"/>
                <a:ea typeface="思源宋体 CN Heavy" panose="02020900000000000000" pitchFamily="18" charset="-122"/>
              </a:rPr>
              <a:t>本文和下面材料在刻画人物群像时有</a:t>
            </a:r>
            <a:r>
              <a:rPr lang="zh-CN" altLang="zh-CN" sz="2400" dirty="0">
                <a:solidFill>
                  <a:srgbClr val="FF0000"/>
                </a:solidFill>
                <a:latin typeface="思源宋体 CN Heavy" panose="02020900000000000000" pitchFamily="18" charset="-122"/>
                <a:ea typeface="思源宋体 CN Heavy" panose="02020900000000000000" pitchFamily="18" charset="-122"/>
              </a:rPr>
              <a:t>共同特点</a:t>
            </a:r>
            <a:r>
              <a:rPr lang="zh-CN" altLang="zh-CN" sz="2400" dirty="0">
                <a:latin typeface="思源宋体 CN Heavy" panose="02020900000000000000" pitchFamily="18" charset="-122"/>
                <a:ea typeface="思源宋体 CN Heavy" panose="02020900000000000000" pitchFamily="18" charset="-122"/>
              </a:rPr>
              <a:t>，请对此加以探究。（</a:t>
            </a:r>
            <a:r>
              <a:rPr lang="en-US" altLang="zh-CN" sz="2400" dirty="0">
                <a:latin typeface="思源宋体 CN Heavy" panose="02020900000000000000" pitchFamily="18" charset="-122"/>
                <a:ea typeface="思源宋体 CN Heavy" panose="02020900000000000000" pitchFamily="18" charset="-122"/>
              </a:rPr>
              <a:t>6</a:t>
            </a:r>
            <a:r>
              <a:rPr lang="zh-CN" altLang="zh-CN" sz="2400" dirty="0">
                <a:latin typeface="思源宋体 CN Heavy" panose="02020900000000000000" pitchFamily="18" charset="-122"/>
                <a:ea typeface="思源宋体 CN Heavy" panose="02020900000000000000" pitchFamily="18" charset="-122"/>
              </a:rPr>
              <a:t>分）</a:t>
            </a:r>
          </a:p>
          <a:p>
            <a:pPr fontAlgn="ctr"/>
            <a:r>
              <a:rPr lang="zh-CN" altLang="zh-CN" sz="2000" dirty="0">
                <a:solidFill>
                  <a:srgbClr val="FF0000"/>
                </a:solidFill>
                <a:latin typeface="楷体" panose="02010609060101010101" pitchFamily="49" charset="-122"/>
                <a:ea typeface="楷体" panose="02010609060101010101" pitchFamily="49" charset="-122"/>
              </a:rPr>
              <a:t>（贾母）</a:t>
            </a:r>
            <a:r>
              <a:rPr lang="zh-CN" altLang="zh-CN" sz="2000" dirty="0">
                <a:latin typeface="楷体" panose="02010609060101010101" pitchFamily="49" charset="-122"/>
                <a:ea typeface="楷体" panose="02010609060101010101" pitchFamily="49" charset="-122"/>
              </a:rPr>
              <a:t>吩咐道：“咱们也把烟火放了解解酒。”</a:t>
            </a:r>
            <a:r>
              <a:rPr lang="zh-CN" altLang="zh-CN" sz="2000" dirty="0">
                <a:solidFill>
                  <a:srgbClr val="FF0000"/>
                </a:solidFill>
                <a:latin typeface="楷体" panose="02010609060101010101" pitchFamily="49" charset="-122"/>
                <a:ea typeface="楷体" panose="02010609060101010101" pitchFamily="49" charset="-122"/>
              </a:rPr>
              <a:t>贾蓉</a:t>
            </a:r>
            <a:r>
              <a:rPr lang="zh-CN" altLang="zh-CN" sz="2000" dirty="0">
                <a:latin typeface="楷体" panose="02010609060101010101" pitchFamily="49" charset="-122"/>
                <a:ea typeface="楷体" panose="02010609060101010101" pitchFamily="49" charset="-122"/>
              </a:rPr>
              <a:t>听了，忙出去带着小厮们就在院子内安下屏架，将烟火设吊齐备。……</a:t>
            </a:r>
            <a:r>
              <a:rPr lang="zh-CN" altLang="zh-CN" sz="2000" dirty="0">
                <a:solidFill>
                  <a:srgbClr val="FF0000"/>
                </a:solidFill>
                <a:latin typeface="楷体" panose="02010609060101010101" pitchFamily="49" charset="-122"/>
                <a:ea typeface="楷体" panose="02010609060101010101" pitchFamily="49" charset="-122"/>
              </a:rPr>
              <a:t>黛玉禀气柔弱，不毕驳之声，贾母便搂他在怀内。薛姨妈便搂湘云。</a:t>
            </a:r>
            <a:r>
              <a:rPr lang="zh-CN" altLang="zh-CN" sz="2000" dirty="0">
                <a:latin typeface="楷体" panose="02010609060101010101" pitchFamily="49" charset="-122"/>
                <a:ea typeface="楷体" panose="02010609060101010101" pitchFamily="49" charset="-122"/>
              </a:rPr>
              <a:t>湘云笑道：“我不怕。”</a:t>
            </a:r>
            <a:r>
              <a:rPr lang="zh-CN" altLang="zh-CN" sz="2000" dirty="0">
                <a:solidFill>
                  <a:srgbClr val="FF0000"/>
                </a:solidFill>
                <a:latin typeface="楷体" panose="02010609060101010101" pitchFamily="49" charset="-122"/>
                <a:ea typeface="楷体" panose="02010609060101010101" pitchFamily="49" charset="-122"/>
              </a:rPr>
              <a:t>宝钗</a:t>
            </a:r>
            <a:r>
              <a:rPr lang="zh-CN" altLang="zh-CN" sz="2000" dirty="0">
                <a:latin typeface="楷体" panose="02010609060101010101" pitchFamily="49" charset="-122"/>
                <a:ea typeface="楷体" panose="02010609060101010101" pitchFamily="49" charset="-122"/>
              </a:rPr>
              <a:t>等笑道：“他专爱自己放大炮仗，还怕这个呢。”</a:t>
            </a:r>
            <a:r>
              <a:rPr lang="zh-CN" altLang="zh-CN" sz="2000" dirty="0">
                <a:solidFill>
                  <a:srgbClr val="FF0000"/>
                </a:solidFill>
                <a:latin typeface="楷体" panose="02010609060101010101" pitchFamily="49" charset="-122"/>
                <a:ea typeface="楷体" panose="02010609060101010101" pitchFamily="49" charset="-122"/>
              </a:rPr>
              <a:t>王夫人便将宝玉搂入怀内。凤姐儿笑道：“我们是没人疼的了。”尤氏</a:t>
            </a:r>
            <a:r>
              <a:rPr lang="zh-CN" altLang="zh-CN" sz="2000" dirty="0">
                <a:latin typeface="楷体" panose="02010609060101010101" pitchFamily="49" charset="-122"/>
                <a:ea typeface="楷体" panose="02010609060101010101" pitchFamily="49" charset="-122"/>
              </a:rPr>
              <a:t>笑道：“有我呢，我搂着你。也不怕臊，你这会子又撒娇了，听见放炮仗，吃了蜜蜂儿屎的，今儿又轻狂起来。”凤姐儿笑道：“等散了，咱们园子里放去。我比小厮们还放的好呢。”</a:t>
            </a:r>
          </a:p>
          <a:p>
            <a:pPr fontAlgn="ctr"/>
            <a:r>
              <a:rPr lang="zh-CN" altLang="zh-CN" sz="2000" dirty="0">
                <a:latin typeface="楷体" panose="02010609060101010101" pitchFamily="49" charset="-122"/>
                <a:ea typeface="楷体" panose="02010609060101010101" pitchFamily="49" charset="-122"/>
              </a:rPr>
              <a:t>（节选自《红楼梦》第五十四回）</a:t>
            </a:r>
          </a:p>
          <a:p>
            <a:pPr algn="just" eaLnBrk="1" fontAlgn="auto" hangingPunct="1">
              <a:lnSpc>
                <a:spcPct val="120000"/>
              </a:lnSpc>
              <a:spcBef>
                <a:spcPts val="600"/>
              </a:spcBef>
              <a:spcAft>
                <a:spcPts val="0"/>
              </a:spcAft>
              <a:defRPr/>
            </a:pPr>
            <a:r>
              <a:rPr lang="zh-CN" altLang="en-US" sz="2000" dirty="0">
                <a:latin typeface="+mn-ea"/>
                <a:ea typeface="+mn-ea"/>
              </a:rPr>
              <a:t>❶ </a:t>
            </a:r>
            <a:r>
              <a:rPr lang="zh-CN" altLang="zh-CN" sz="2000" dirty="0">
                <a:latin typeface="+mn-ea"/>
                <a:ea typeface="+mn-ea"/>
              </a:rPr>
              <a:t>本文和材料都</a:t>
            </a:r>
            <a:r>
              <a:rPr lang="zh-CN" altLang="zh-CN" sz="2000" b="1" dirty="0">
                <a:solidFill>
                  <a:srgbClr val="FF0000"/>
                </a:solidFill>
                <a:latin typeface="+mn-ea"/>
                <a:ea typeface="+mn-ea"/>
              </a:rPr>
              <a:t>选定了一个特定的（典型的）场景</a:t>
            </a:r>
            <a:r>
              <a:rPr lang="zh-CN" altLang="zh-CN" sz="2000" dirty="0">
                <a:latin typeface="+mn-ea"/>
                <a:ea typeface="+mn-ea"/>
              </a:rPr>
              <a:t>来刻画人物群像。</a:t>
            </a:r>
          </a:p>
          <a:p>
            <a:pPr marL="342900" indent="-342900" algn="just" eaLnBrk="1" fontAlgn="auto" hangingPunct="1">
              <a:lnSpc>
                <a:spcPct val="120000"/>
              </a:lnSpc>
              <a:spcBef>
                <a:spcPts val="0"/>
              </a:spcBef>
              <a:spcAft>
                <a:spcPts val="0"/>
              </a:spcAft>
              <a:buFont typeface="Arial" panose="020B0604020202020204" pitchFamily="34" charset="0"/>
              <a:buChar char="•"/>
              <a:tabLst>
                <a:tab pos="355600" algn="l"/>
              </a:tabLst>
              <a:defRPr/>
            </a:pPr>
            <a:r>
              <a:rPr lang="en-US" altLang="zh-CN" sz="2000" dirty="0">
                <a:latin typeface="+mn-ea"/>
                <a:ea typeface="+mn-ea"/>
              </a:rPr>
              <a:t>	</a:t>
            </a:r>
            <a:r>
              <a:rPr lang="zh-CN" altLang="zh-CN" sz="2000" dirty="0">
                <a:latin typeface="+mn-ea"/>
                <a:ea typeface="+mn-ea"/>
              </a:rPr>
              <a:t>本文是一个家庭在年三十在家准备过年的热闹场景；《红楼梦》中贾府元宵节夜宴的场景。</a:t>
            </a:r>
          </a:p>
          <a:p>
            <a:pPr algn="just" eaLnBrk="1" fontAlgn="auto" hangingPunct="1">
              <a:lnSpc>
                <a:spcPct val="120000"/>
              </a:lnSpc>
              <a:spcBef>
                <a:spcPts val="1000"/>
              </a:spcBef>
              <a:spcAft>
                <a:spcPts val="0"/>
              </a:spcAft>
              <a:defRPr/>
            </a:pPr>
            <a:r>
              <a:rPr lang="zh-CN" altLang="en-US" sz="2000" dirty="0">
                <a:latin typeface="+mn-ea"/>
                <a:ea typeface="+mn-ea"/>
              </a:rPr>
              <a:t>❷ </a:t>
            </a:r>
            <a:r>
              <a:rPr lang="zh-CN" altLang="zh-CN" sz="2000" dirty="0">
                <a:latin typeface="+mn-ea"/>
                <a:ea typeface="+mn-ea"/>
              </a:rPr>
              <a:t>本文和材料</a:t>
            </a:r>
            <a:r>
              <a:rPr lang="zh-CN" altLang="zh-CN" sz="2000" b="1" dirty="0">
                <a:solidFill>
                  <a:srgbClr val="FF0000"/>
                </a:solidFill>
                <a:latin typeface="+mn-ea"/>
                <a:ea typeface="+mn-ea"/>
              </a:rPr>
              <a:t>都运用了语言、动作、神态（肖像）描写</a:t>
            </a:r>
            <a:r>
              <a:rPr lang="zh-CN" altLang="zh-CN" sz="2000" dirty="0">
                <a:latin typeface="+mn-ea"/>
                <a:ea typeface="+mn-ea"/>
              </a:rPr>
              <a:t>来表现人物及人物关系。</a:t>
            </a:r>
          </a:p>
          <a:p>
            <a:pPr marL="342900" indent="-342900" algn="just" eaLnBrk="1" fontAlgn="auto" hangingPunct="1">
              <a:lnSpc>
                <a:spcPct val="120000"/>
              </a:lnSpc>
              <a:spcBef>
                <a:spcPts val="0"/>
              </a:spcBef>
              <a:spcAft>
                <a:spcPts val="0"/>
              </a:spcAft>
              <a:buFont typeface="Arial" panose="020B0604020202020204" pitchFamily="34" charset="0"/>
              <a:buChar char="•"/>
              <a:tabLst>
                <a:tab pos="355600" algn="l"/>
              </a:tabLst>
              <a:defRPr/>
            </a:pPr>
            <a:r>
              <a:rPr lang="en-US" altLang="zh-CN" sz="2000" dirty="0">
                <a:latin typeface="+mn-ea"/>
                <a:ea typeface="+mn-ea"/>
              </a:rPr>
              <a:t>	</a:t>
            </a:r>
            <a:r>
              <a:rPr lang="zh-CN" altLang="zh-CN" sz="2000" dirty="0">
                <a:latin typeface="+mn-ea"/>
                <a:ea typeface="+mn-ea"/>
              </a:rPr>
              <a:t>本文中如“你管不管他？”“你打不打他？”生动凝练地刻画出二姐直率（强势、泼辣）的形象；“我妈飞快地从一个大白瓷盆里拿出另一块肉骨头，递给我”写出了妈妈的偏爱与息事宁人。</a:t>
            </a:r>
          </a:p>
          <a:p>
            <a:pPr marL="342900" indent="-342900" algn="just" eaLnBrk="1" fontAlgn="auto" hangingPunct="1">
              <a:lnSpc>
                <a:spcPct val="120000"/>
              </a:lnSpc>
              <a:spcBef>
                <a:spcPts val="0"/>
              </a:spcBef>
              <a:spcAft>
                <a:spcPts val="0"/>
              </a:spcAft>
              <a:buFont typeface="Arial" panose="020B0604020202020204" pitchFamily="34" charset="0"/>
              <a:buChar char="•"/>
              <a:tabLst>
                <a:tab pos="268288" algn="l"/>
              </a:tabLst>
              <a:defRPr/>
            </a:pPr>
            <a:r>
              <a:rPr lang="zh-CN" altLang="zh-CN" sz="2000" dirty="0">
                <a:latin typeface="+mn-ea"/>
                <a:ea typeface="+mn-ea"/>
              </a:rPr>
              <a:t>《红楼梦》中“湘云笑道：‘我不怕。’”写出了她豪爽胆大；“黛玉禀气柔弱，不毕驳之声，贾母便搂他在怀内”则写出了黛玉的柔弱和贾母的溺爱。</a:t>
            </a: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3.5</a:t>
            </a:r>
            <a:r>
              <a:rPr lang="zh-CN" altLang="zh-CN" sz="4400" b="1" dirty="0">
                <a:latin typeface="+mj-lt"/>
                <a:ea typeface="+mj-ea"/>
                <a:cs typeface="+mj-cs"/>
              </a:rPr>
              <a:t>评析艺术形象</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376867" y="1183365"/>
            <a:ext cx="11682455" cy="5825242"/>
          </a:xfrm>
          <a:prstGeom prst="rect">
            <a:avLst/>
          </a:prstGeom>
        </p:spPr>
        <p:txBody>
          <a:bodyPr>
            <a:noAutofit/>
          </a:bodyPr>
          <a:lstStyle/>
          <a:p>
            <a:pPr marL="266700" indent="-266700">
              <a:buFont typeface="Arial" panose="020B0604020202020204" pitchFamily="34" charset="0"/>
              <a:buChar char="•"/>
            </a:pPr>
            <a:r>
              <a:rPr lang="en-US" altLang="zh-CN" sz="2400" dirty="0">
                <a:solidFill>
                  <a:srgbClr val="002060"/>
                </a:solidFill>
                <a:latin typeface="华光标题宋_CNKI" panose="02000500000000000000" pitchFamily="2" charset="-122"/>
                <a:ea typeface="华光标题宋_CNKI" panose="02000500000000000000" pitchFamily="2" charset="-122"/>
              </a:rPr>
              <a:t>[2022</a:t>
            </a:r>
            <a:r>
              <a:rPr lang="zh-CN" altLang="zh-CN" sz="2400" dirty="0">
                <a:solidFill>
                  <a:srgbClr val="002060"/>
                </a:solidFill>
                <a:latin typeface="华光标题宋_CNKI" panose="02000500000000000000" pitchFamily="2" charset="-122"/>
                <a:ea typeface="华光标题宋_CNKI" panose="02000500000000000000" pitchFamily="2" charset="-122"/>
              </a:rPr>
              <a:t>闵行一模 那个年三十</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66700" indent="-266700">
              <a:buFont typeface="Arial" panose="020B0604020202020204" pitchFamily="34" charset="0"/>
              <a:buChar char="•"/>
            </a:pPr>
            <a:r>
              <a:rPr lang="en-US" altLang="zh-CN" sz="2400" dirty="0">
                <a:latin typeface="思源宋体 CN Heavy" panose="02020900000000000000" pitchFamily="18" charset="-122"/>
                <a:ea typeface="思源宋体 CN Heavy" panose="02020900000000000000" pitchFamily="18" charset="-122"/>
              </a:rPr>
              <a:t>11.</a:t>
            </a:r>
            <a:r>
              <a:rPr lang="zh-CN" altLang="zh-CN" sz="2400" dirty="0">
                <a:latin typeface="思源宋体 CN Heavy" panose="02020900000000000000" pitchFamily="18" charset="-122"/>
                <a:ea typeface="思源宋体 CN Heavy" panose="02020900000000000000" pitchFamily="18" charset="-122"/>
              </a:rPr>
              <a:t>本文和下面材料在刻画人物</a:t>
            </a:r>
            <a:r>
              <a:rPr lang="zh-CN" altLang="zh-CN" sz="2400" dirty="0">
                <a:solidFill>
                  <a:srgbClr val="FF0000"/>
                </a:solidFill>
                <a:latin typeface="思源宋体 CN Heavy" panose="02020900000000000000" pitchFamily="18" charset="-122"/>
                <a:ea typeface="思源宋体 CN Heavy" panose="02020900000000000000" pitchFamily="18" charset="-122"/>
              </a:rPr>
              <a:t>群像</a:t>
            </a:r>
            <a:r>
              <a:rPr lang="zh-CN" altLang="zh-CN" sz="2400" dirty="0">
                <a:latin typeface="思源宋体 CN Heavy" panose="02020900000000000000" pitchFamily="18" charset="-122"/>
                <a:ea typeface="思源宋体 CN Heavy" panose="02020900000000000000" pitchFamily="18" charset="-122"/>
              </a:rPr>
              <a:t>时有</a:t>
            </a:r>
            <a:r>
              <a:rPr lang="zh-CN" altLang="zh-CN" sz="2400" dirty="0">
                <a:solidFill>
                  <a:srgbClr val="FF0000"/>
                </a:solidFill>
                <a:latin typeface="思源宋体 CN Heavy" panose="02020900000000000000" pitchFamily="18" charset="-122"/>
                <a:ea typeface="思源宋体 CN Heavy" panose="02020900000000000000" pitchFamily="18" charset="-122"/>
              </a:rPr>
              <a:t>共同特点</a:t>
            </a:r>
            <a:r>
              <a:rPr lang="zh-CN" altLang="zh-CN" sz="2400" dirty="0">
                <a:latin typeface="思源宋体 CN Heavy" panose="02020900000000000000" pitchFamily="18" charset="-122"/>
                <a:ea typeface="思源宋体 CN Heavy" panose="02020900000000000000" pitchFamily="18" charset="-122"/>
              </a:rPr>
              <a:t>，请对此加以探究。（</a:t>
            </a:r>
            <a:r>
              <a:rPr lang="en-US" altLang="zh-CN" sz="2400" dirty="0">
                <a:latin typeface="思源宋体 CN Heavy" panose="02020900000000000000" pitchFamily="18" charset="-122"/>
                <a:ea typeface="思源宋体 CN Heavy" panose="02020900000000000000" pitchFamily="18" charset="-122"/>
              </a:rPr>
              <a:t>6</a:t>
            </a:r>
            <a:r>
              <a:rPr lang="zh-CN" altLang="zh-CN" sz="2400" dirty="0">
                <a:latin typeface="思源宋体 CN Heavy" panose="02020900000000000000" pitchFamily="18" charset="-122"/>
                <a:ea typeface="思源宋体 CN Heavy" panose="02020900000000000000" pitchFamily="18" charset="-122"/>
              </a:rPr>
              <a:t>分）</a:t>
            </a:r>
          </a:p>
          <a:p>
            <a:pPr fontAlgn="ctr"/>
            <a:r>
              <a:rPr lang="zh-CN" altLang="zh-CN" sz="2000" dirty="0">
                <a:solidFill>
                  <a:srgbClr val="FF0000"/>
                </a:solidFill>
                <a:latin typeface="楷体" panose="02010609060101010101" pitchFamily="49" charset="-122"/>
                <a:ea typeface="楷体" panose="02010609060101010101" pitchFamily="49" charset="-122"/>
              </a:rPr>
              <a:t>（贾母）</a:t>
            </a:r>
            <a:r>
              <a:rPr lang="zh-CN" altLang="zh-CN" sz="2000" dirty="0">
                <a:latin typeface="楷体" panose="02010609060101010101" pitchFamily="49" charset="-122"/>
                <a:ea typeface="楷体" panose="02010609060101010101" pitchFamily="49" charset="-122"/>
              </a:rPr>
              <a:t>吩咐道：“咱们也把烟火放了解解酒。”</a:t>
            </a:r>
            <a:r>
              <a:rPr lang="zh-CN" altLang="zh-CN" sz="2000" dirty="0">
                <a:solidFill>
                  <a:srgbClr val="FF0000"/>
                </a:solidFill>
                <a:latin typeface="楷体" panose="02010609060101010101" pitchFamily="49" charset="-122"/>
                <a:ea typeface="楷体" panose="02010609060101010101" pitchFamily="49" charset="-122"/>
              </a:rPr>
              <a:t>贾蓉</a:t>
            </a:r>
            <a:r>
              <a:rPr lang="zh-CN" altLang="zh-CN" sz="2000" dirty="0">
                <a:latin typeface="楷体" panose="02010609060101010101" pitchFamily="49" charset="-122"/>
                <a:ea typeface="楷体" panose="02010609060101010101" pitchFamily="49" charset="-122"/>
              </a:rPr>
              <a:t>听了，忙出去带着小厮们就在院子内安下屏架，将烟火设吊齐备。……</a:t>
            </a:r>
            <a:r>
              <a:rPr lang="zh-CN" altLang="zh-CN" sz="2000" dirty="0">
                <a:solidFill>
                  <a:srgbClr val="FF0000"/>
                </a:solidFill>
                <a:latin typeface="楷体" panose="02010609060101010101" pitchFamily="49" charset="-122"/>
                <a:ea typeface="楷体" panose="02010609060101010101" pitchFamily="49" charset="-122"/>
              </a:rPr>
              <a:t>黛玉禀气柔弱，不毕驳之声，贾母便搂他在怀内。薛姨妈便搂湘云。</a:t>
            </a:r>
            <a:r>
              <a:rPr lang="zh-CN" altLang="zh-CN" sz="2000" dirty="0">
                <a:latin typeface="楷体" panose="02010609060101010101" pitchFamily="49" charset="-122"/>
                <a:ea typeface="楷体" panose="02010609060101010101" pitchFamily="49" charset="-122"/>
              </a:rPr>
              <a:t>湘云笑道：“我不怕。”</a:t>
            </a:r>
            <a:r>
              <a:rPr lang="zh-CN" altLang="zh-CN" sz="2000" dirty="0">
                <a:solidFill>
                  <a:srgbClr val="FF0000"/>
                </a:solidFill>
                <a:latin typeface="楷体" panose="02010609060101010101" pitchFamily="49" charset="-122"/>
                <a:ea typeface="楷体" panose="02010609060101010101" pitchFamily="49" charset="-122"/>
              </a:rPr>
              <a:t>宝钗</a:t>
            </a:r>
            <a:r>
              <a:rPr lang="zh-CN" altLang="zh-CN" sz="2000" dirty="0">
                <a:latin typeface="楷体" panose="02010609060101010101" pitchFamily="49" charset="-122"/>
                <a:ea typeface="楷体" panose="02010609060101010101" pitchFamily="49" charset="-122"/>
              </a:rPr>
              <a:t>等笑道：“他专爱自己放大炮仗，还怕这个呢。”</a:t>
            </a:r>
            <a:r>
              <a:rPr lang="zh-CN" altLang="zh-CN" sz="2000" dirty="0">
                <a:solidFill>
                  <a:srgbClr val="FF0000"/>
                </a:solidFill>
                <a:latin typeface="楷体" panose="02010609060101010101" pitchFamily="49" charset="-122"/>
                <a:ea typeface="楷体" panose="02010609060101010101" pitchFamily="49" charset="-122"/>
              </a:rPr>
              <a:t>王夫人便将宝玉搂入怀内。凤姐儿笑道：“我们是没人疼的了。”尤氏</a:t>
            </a:r>
            <a:r>
              <a:rPr lang="zh-CN" altLang="zh-CN" sz="2000" dirty="0">
                <a:latin typeface="楷体" panose="02010609060101010101" pitchFamily="49" charset="-122"/>
                <a:ea typeface="楷体" panose="02010609060101010101" pitchFamily="49" charset="-122"/>
              </a:rPr>
              <a:t>笑道：“有我呢，我搂着你。也不怕臊，你这会子又撒娇了，听见放炮仗，吃了蜜蜂儿屎的，今儿又轻狂起来。”凤姐儿笑道：“等散了，咱们园子里放去。我比小厮们还放的好呢。”</a:t>
            </a:r>
          </a:p>
          <a:p>
            <a:pPr fontAlgn="ctr"/>
            <a:r>
              <a:rPr lang="zh-CN" altLang="zh-CN" sz="2000" dirty="0">
                <a:latin typeface="楷体" panose="02010609060101010101" pitchFamily="49" charset="-122"/>
                <a:ea typeface="楷体" panose="02010609060101010101" pitchFamily="49" charset="-122"/>
              </a:rPr>
              <a:t>（节选自《红楼梦》第五十四回）</a:t>
            </a:r>
          </a:p>
          <a:p>
            <a:pPr algn="just" eaLnBrk="1" fontAlgn="auto" hangingPunct="1">
              <a:lnSpc>
                <a:spcPct val="120000"/>
              </a:lnSpc>
              <a:spcBef>
                <a:spcPts val="600"/>
              </a:spcBef>
              <a:spcAft>
                <a:spcPts val="0"/>
              </a:spcAft>
              <a:tabLst>
                <a:tab pos="268288" algn="l"/>
              </a:tabLst>
              <a:defRPr/>
            </a:pPr>
            <a:r>
              <a:rPr lang="zh-CN" altLang="en-US" sz="2000" dirty="0">
                <a:latin typeface="+mn-ea"/>
                <a:ea typeface="+mn-ea"/>
              </a:rPr>
              <a:t>❸ 本文和材料中的群像都是眉目分明，性格各异的。</a:t>
            </a:r>
            <a:r>
              <a:rPr lang="zh-CN" altLang="en-US" sz="2000" b="1" dirty="0">
                <a:solidFill>
                  <a:srgbClr val="FF0000"/>
                </a:solidFill>
                <a:latin typeface="+mn-ea"/>
                <a:ea typeface="+mn-ea"/>
              </a:rPr>
              <a:t>（塑造的人物特点）</a:t>
            </a:r>
          </a:p>
          <a:p>
            <a:pPr marL="342900" indent="-342900" algn="just" eaLnBrk="1" fontAlgn="auto" hangingPunct="1">
              <a:lnSpc>
                <a:spcPct val="120000"/>
              </a:lnSpc>
              <a:spcBef>
                <a:spcPts val="0"/>
              </a:spcBef>
              <a:spcAft>
                <a:spcPts val="0"/>
              </a:spcAft>
              <a:buFont typeface="Arial" panose="020B0604020202020204" pitchFamily="34" charset="0"/>
              <a:buChar char="•"/>
              <a:tabLst>
                <a:tab pos="268288" algn="l"/>
              </a:tabLst>
              <a:defRPr/>
            </a:pPr>
            <a:r>
              <a:rPr lang="zh-CN" altLang="en-US" sz="2000" dirty="0">
                <a:latin typeface="+mn-ea"/>
                <a:ea typeface="+mn-ea"/>
              </a:rPr>
              <a:t>本文中调皮捣蛋的二哥、老实本分的大姐，</a:t>
            </a:r>
            <a:r>
              <a:rPr lang="en-US" altLang="zh-CN" sz="2000" dirty="0">
                <a:latin typeface="+mn-ea"/>
                <a:ea typeface="+mn-ea"/>
              </a:rPr>
              <a:t>《</a:t>
            </a:r>
            <a:r>
              <a:rPr lang="zh-CN" altLang="en-US" sz="2000" dirty="0">
                <a:latin typeface="+mn-ea"/>
                <a:ea typeface="+mn-ea"/>
              </a:rPr>
              <a:t>红楼梦</a:t>
            </a:r>
            <a:r>
              <a:rPr lang="en-US" altLang="zh-CN" sz="2000" dirty="0">
                <a:latin typeface="+mn-ea"/>
                <a:ea typeface="+mn-ea"/>
              </a:rPr>
              <a:t>》</a:t>
            </a:r>
            <a:r>
              <a:rPr lang="zh-CN" altLang="en-US" sz="2000" dirty="0">
                <a:latin typeface="+mn-ea"/>
                <a:ea typeface="+mn-ea"/>
              </a:rPr>
              <a:t>中柔弱的黛玉、八面玲珑的王熙凤等，都是性格鲜明、形象生动的人物。</a:t>
            </a:r>
          </a:p>
          <a:p>
            <a:pPr algn="just" eaLnBrk="1" fontAlgn="auto" hangingPunct="1">
              <a:lnSpc>
                <a:spcPct val="120000"/>
              </a:lnSpc>
              <a:spcBef>
                <a:spcPts val="1000"/>
              </a:spcBef>
              <a:spcAft>
                <a:spcPts val="0"/>
              </a:spcAft>
              <a:tabLst>
                <a:tab pos="268288" algn="l"/>
              </a:tabLst>
              <a:defRPr/>
            </a:pPr>
            <a:r>
              <a:rPr lang="zh-CN" altLang="en-US" sz="2000" dirty="0">
                <a:latin typeface="+mn-ea"/>
                <a:ea typeface="+mn-ea"/>
              </a:rPr>
              <a:t>❹ 以人物间的互动（衬托），表现出彼此亲疏远近的关系。</a:t>
            </a:r>
            <a:r>
              <a:rPr lang="zh-CN" altLang="en-US" sz="2000" b="1" dirty="0">
                <a:solidFill>
                  <a:srgbClr val="FF0000"/>
                </a:solidFill>
                <a:latin typeface="+mn-ea"/>
                <a:ea typeface="+mn-ea"/>
              </a:rPr>
              <a:t>（人物关系）</a:t>
            </a:r>
          </a:p>
          <a:p>
            <a:pPr marL="342900" indent="-342900" algn="just" eaLnBrk="1" fontAlgn="auto" hangingPunct="1">
              <a:lnSpc>
                <a:spcPct val="120000"/>
              </a:lnSpc>
              <a:spcBef>
                <a:spcPts val="0"/>
              </a:spcBef>
              <a:spcAft>
                <a:spcPts val="0"/>
              </a:spcAft>
              <a:buFont typeface="Arial" panose="020B0604020202020204" pitchFamily="34" charset="0"/>
              <a:buChar char="•"/>
              <a:tabLst>
                <a:tab pos="268288" algn="l"/>
              </a:tabLst>
              <a:defRPr/>
            </a:pPr>
            <a:r>
              <a:rPr lang="zh-CN" altLang="en-US" sz="2000" dirty="0">
                <a:latin typeface="+mn-ea"/>
                <a:ea typeface="+mn-ea"/>
              </a:rPr>
              <a:t>如偷偷给儿子塞肉吃的妈妈，把宝玉搂在怀里的王夫人，都表现出对孩子的偏宠。</a:t>
            </a:r>
          </a:p>
          <a:p>
            <a:pPr algn="just" eaLnBrk="1" fontAlgn="auto" hangingPunct="1">
              <a:lnSpc>
                <a:spcPct val="120000"/>
              </a:lnSpc>
              <a:spcBef>
                <a:spcPts val="0"/>
              </a:spcBef>
              <a:spcAft>
                <a:spcPts val="0"/>
              </a:spcAft>
              <a:tabLst>
                <a:tab pos="268288" algn="l"/>
              </a:tabLst>
              <a:defRPr/>
            </a:pPr>
            <a:endParaRPr lang="zh-CN" altLang="zh-CN" sz="2000" dirty="0">
              <a:latin typeface="+mn-ea"/>
              <a:ea typeface="+mn-ea"/>
            </a:endParaRP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3.5</a:t>
            </a:r>
            <a:r>
              <a:rPr lang="zh-CN" altLang="zh-CN" sz="4400" b="1" dirty="0">
                <a:latin typeface="+mj-lt"/>
                <a:ea typeface="+mj-ea"/>
                <a:cs typeface="+mj-cs"/>
              </a:rPr>
              <a:t>评析艺术形象</a:t>
            </a:r>
          </a:p>
        </p:txBody>
      </p:sp>
    </p:spTree>
    <p:extLst>
      <p:ext uri="{BB962C8B-B14F-4D97-AF65-F5344CB8AC3E}">
        <p14:creationId xmlns:p14="http://schemas.microsoft.com/office/powerpoint/2010/main" xmlns="" val="2629321966"/>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616772" y="1480017"/>
            <a:ext cx="10737028" cy="4750539"/>
          </a:xfrm>
          <a:prstGeom prst="rect">
            <a:avLst/>
          </a:prstGeom>
        </p:spPr>
        <p:txBody>
          <a:bodyPr>
            <a:normAutofit/>
          </a:bodyPr>
          <a:lstStyle/>
          <a:p>
            <a:pPr marL="266700" indent="-266700">
              <a:spcBef>
                <a:spcPts val="600"/>
              </a:spcBef>
              <a:buFont typeface="Arial" panose="020B0604020202020204" pitchFamily="34" charset="0"/>
              <a:buChar char="•"/>
            </a:pPr>
            <a:r>
              <a:rPr lang="en-US" altLang="zh-CN" sz="2600" dirty="0">
                <a:solidFill>
                  <a:srgbClr val="002060"/>
                </a:solidFill>
                <a:latin typeface="华光标题宋_CNKI" panose="02000500000000000000" pitchFamily="2" charset="-122"/>
                <a:ea typeface="华光标题宋_CNKI" panose="02000500000000000000" pitchFamily="2" charset="-122"/>
              </a:rPr>
              <a:t>[2021</a:t>
            </a:r>
            <a:r>
              <a:rPr lang="zh-CN" altLang="en-US" sz="2600" dirty="0">
                <a:solidFill>
                  <a:srgbClr val="002060"/>
                </a:solidFill>
                <a:latin typeface="华光标题宋_CNKI" panose="02000500000000000000" pitchFamily="2" charset="-122"/>
                <a:ea typeface="华光标题宋_CNKI" panose="02000500000000000000" pitchFamily="2" charset="-122"/>
              </a:rPr>
              <a:t>奉贤二模 月夜与风筝</a:t>
            </a:r>
            <a:r>
              <a:rPr lang="en-US" altLang="zh-CN" sz="2600" dirty="0">
                <a:solidFill>
                  <a:srgbClr val="002060"/>
                </a:solidFill>
                <a:latin typeface="华光标题宋_CNKI" panose="02000500000000000000" pitchFamily="2" charset="-122"/>
                <a:ea typeface="华光标题宋_CNKI" panose="02000500000000000000" pitchFamily="2" charset="-122"/>
              </a:rPr>
              <a:t>] </a:t>
            </a:r>
          </a:p>
          <a:p>
            <a:pPr marL="266700" indent="-266700">
              <a:spcBef>
                <a:spcPts val="600"/>
              </a:spcBef>
              <a:buFont typeface="Arial" panose="020B0604020202020204" pitchFamily="34" charset="0"/>
              <a:buChar char="•"/>
            </a:pPr>
            <a:r>
              <a:rPr lang="en-US" altLang="zh-CN" sz="2600" dirty="0">
                <a:latin typeface="华光标题宋_CNKI" panose="02000500000000000000" pitchFamily="2" charset="-122"/>
                <a:ea typeface="华光标题宋_CNKI" panose="02000500000000000000" pitchFamily="2" charset="-122"/>
              </a:rPr>
              <a:t>9.</a:t>
            </a:r>
            <a:r>
              <a:rPr lang="zh-CN" altLang="zh-CN" sz="2600" dirty="0">
                <a:latin typeface="华光标题宋_CNKI" panose="02000500000000000000" pitchFamily="2" charset="-122"/>
                <a:ea typeface="华光标题宋_CNKI" panose="02000500000000000000" pitchFamily="2" charset="-122"/>
              </a:rPr>
              <a:t>分析第⑤⑥段中孩子群像的</a:t>
            </a:r>
            <a:r>
              <a:rPr lang="zh-CN" altLang="zh-CN" sz="2600" dirty="0">
                <a:solidFill>
                  <a:srgbClr val="FF0000"/>
                </a:solidFill>
                <a:latin typeface="华光标题宋_CNKI" panose="02000500000000000000" pitchFamily="2" charset="-122"/>
                <a:ea typeface="华光标题宋_CNKI" panose="02000500000000000000" pitchFamily="2" charset="-122"/>
              </a:rPr>
              <a:t>作用</a:t>
            </a:r>
            <a:r>
              <a:rPr lang="zh-CN" altLang="zh-CN" sz="2600" dirty="0">
                <a:latin typeface="华光标题宋_CNKI" panose="02000500000000000000" pitchFamily="2" charset="-122"/>
                <a:ea typeface="华光标题宋_CNKI" panose="02000500000000000000" pitchFamily="2" charset="-122"/>
              </a:rPr>
              <a:t>。（</a:t>
            </a:r>
            <a:r>
              <a:rPr lang="en-US" altLang="zh-CN" sz="2600" dirty="0">
                <a:latin typeface="华光标题宋_CNKI" panose="02000500000000000000" pitchFamily="2" charset="-122"/>
                <a:ea typeface="华光标题宋_CNKI" panose="02000500000000000000" pitchFamily="2" charset="-122"/>
              </a:rPr>
              <a:t>3</a:t>
            </a:r>
            <a:r>
              <a:rPr lang="zh-CN" altLang="zh-CN" sz="2600" dirty="0">
                <a:latin typeface="华光标题宋_CNKI" panose="02000500000000000000" pitchFamily="2" charset="-122"/>
                <a:ea typeface="华光标题宋_CNKI" panose="02000500000000000000" pitchFamily="2" charset="-122"/>
              </a:rPr>
              <a:t>分）</a:t>
            </a:r>
          </a:p>
          <a:p>
            <a:pPr marL="266700" indent="-266700">
              <a:spcBef>
                <a:spcPts val="600"/>
              </a:spcBef>
              <a:buFont typeface="Arial" panose="020B0604020202020204" pitchFamily="34" charset="0"/>
              <a:buChar char="•"/>
            </a:pPr>
            <a:r>
              <a:rPr lang="zh-CN" altLang="zh-CN" sz="2600" dirty="0">
                <a:latin typeface="+mn-ea"/>
                <a:ea typeface="+mn-ea"/>
              </a:rPr>
              <a:t>孩子群像构成了父亲和我在月夜放风筝的环境；</a:t>
            </a:r>
            <a:r>
              <a:rPr lang="zh-CN" altLang="en-US" sz="2600" b="1" dirty="0">
                <a:solidFill>
                  <a:srgbClr val="FF0000"/>
                </a:solidFill>
                <a:latin typeface="+mn-ea"/>
                <a:ea typeface="+mn-ea"/>
              </a:rPr>
              <a:t>（内容）</a:t>
            </a:r>
            <a:endParaRPr lang="zh-CN" altLang="zh-CN" sz="2600" b="1" dirty="0">
              <a:solidFill>
                <a:srgbClr val="FF0000"/>
              </a:solidFill>
              <a:latin typeface="+mn-ea"/>
              <a:ea typeface="+mn-ea"/>
            </a:endParaRPr>
          </a:p>
          <a:p>
            <a:pPr marL="266700" indent="-266700">
              <a:spcBef>
                <a:spcPts val="600"/>
              </a:spcBef>
              <a:buFont typeface="Arial" panose="020B0604020202020204" pitchFamily="34" charset="0"/>
              <a:buChar char="•"/>
            </a:pPr>
            <a:r>
              <a:rPr lang="zh-CN" altLang="zh-CN" sz="2600" dirty="0">
                <a:latin typeface="+mn-ea"/>
                <a:ea typeface="+mn-ea"/>
              </a:rPr>
              <a:t>孩子们的吵吵嚷嚷和欢呼声，</a:t>
            </a:r>
            <a:r>
              <a:rPr lang="zh-CN" altLang="zh-CN" sz="2600" b="1" dirty="0">
                <a:solidFill>
                  <a:srgbClr val="FF0000"/>
                </a:solidFill>
                <a:latin typeface="+mn-ea"/>
                <a:ea typeface="+mn-ea"/>
              </a:rPr>
              <a:t>营造了热闹、欢快的氛围</a:t>
            </a:r>
            <a:r>
              <a:rPr lang="zh-CN" altLang="zh-CN" sz="2600" dirty="0">
                <a:latin typeface="+mn-ea"/>
                <a:ea typeface="+mn-ea"/>
              </a:rPr>
              <a:t>，使本文安静的画面具有了一丝灵动的色彩；</a:t>
            </a:r>
          </a:p>
          <a:p>
            <a:pPr marL="266700" indent="-266700">
              <a:spcBef>
                <a:spcPts val="600"/>
              </a:spcBef>
              <a:buFont typeface="Arial" panose="020B0604020202020204" pitchFamily="34" charset="0"/>
              <a:buChar char="•"/>
            </a:pPr>
            <a:r>
              <a:rPr lang="zh-CN" altLang="zh-CN" sz="2600" dirty="0">
                <a:latin typeface="+mn-ea"/>
                <a:ea typeface="+mn-ea"/>
              </a:rPr>
              <a:t>孩子的欢闹和父亲的深沉的不同特点，共同构成了月夜放风筝的美好画面；</a:t>
            </a:r>
            <a:r>
              <a:rPr lang="zh-CN" altLang="en-US" sz="2600" b="1" dirty="0">
                <a:solidFill>
                  <a:srgbClr val="FF0000"/>
                </a:solidFill>
                <a:latin typeface="+mn-ea"/>
                <a:ea typeface="+mn-ea"/>
              </a:rPr>
              <a:t>（主旨）</a:t>
            </a:r>
            <a:endParaRPr lang="en-US" altLang="zh-CN" sz="2600" b="1" dirty="0">
              <a:solidFill>
                <a:srgbClr val="FF0000"/>
              </a:solidFill>
              <a:latin typeface="+mn-ea"/>
              <a:ea typeface="+mn-ea"/>
            </a:endParaRPr>
          </a:p>
          <a:p>
            <a:pPr marL="266700" indent="-266700">
              <a:spcBef>
                <a:spcPts val="600"/>
              </a:spcBef>
              <a:buFont typeface="Arial" panose="020B0604020202020204" pitchFamily="34" charset="0"/>
              <a:buChar char="•"/>
            </a:pPr>
            <a:r>
              <a:rPr lang="zh-CN" altLang="zh-CN" sz="2600" dirty="0">
                <a:latin typeface="+mn-ea"/>
                <a:ea typeface="+mn-ea"/>
              </a:rPr>
              <a:t>孩子的出现、期待、欢呼、回家串联了放风筝的整个过程。</a:t>
            </a:r>
            <a:r>
              <a:rPr lang="zh-CN" altLang="en-US" sz="2600" b="1" dirty="0">
                <a:solidFill>
                  <a:srgbClr val="FF0000"/>
                </a:solidFill>
                <a:latin typeface="+mn-ea"/>
                <a:ea typeface="+mn-ea"/>
              </a:rPr>
              <a:t>（结构）</a:t>
            </a:r>
            <a:endParaRPr lang="zh-CN" altLang="zh-CN" sz="2600" b="1" dirty="0">
              <a:solidFill>
                <a:srgbClr val="FF0000"/>
              </a:solidFill>
              <a:latin typeface="+mn-ea"/>
              <a:ea typeface="+mn-ea"/>
            </a:endParaRP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3.5</a:t>
            </a:r>
            <a:r>
              <a:rPr lang="zh-CN" altLang="zh-CN" sz="4400" b="1" dirty="0">
                <a:latin typeface="+mj-lt"/>
                <a:ea typeface="+mj-ea"/>
                <a:cs typeface="+mj-cs"/>
              </a:rPr>
              <a:t>评析艺术形象</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610492" y="3861048"/>
            <a:ext cx="2974205" cy="1800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文章主旨：</a:t>
            </a:r>
            <a:endParaRPr lang="en-US" altLang="zh-CN" sz="1600" dirty="0"/>
          </a:p>
          <a:p>
            <a:pPr algn="ctr"/>
            <a:r>
              <a:rPr lang="zh-CN" altLang="en-US" sz="1600" dirty="0"/>
              <a:t>月夜活动的美好</a:t>
            </a:r>
            <a:endParaRPr lang="en-US" altLang="zh-CN" sz="1600" dirty="0"/>
          </a:p>
        </p:txBody>
      </p:sp>
      <p:cxnSp>
        <p:nvCxnSpPr>
          <p:cNvPr id="3" name="直接箭头连接符 2"/>
          <p:cNvCxnSpPr>
            <a:stCxn id="6" idx="2"/>
            <a:endCxn id="2" idx="5"/>
          </p:cNvCxnSpPr>
          <p:nvPr/>
        </p:nvCxnSpPr>
        <p:spPr>
          <a:xfrm flipH="1">
            <a:off x="7149134" y="5346119"/>
            <a:ext cx="1004637" cy="5149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2"/>
          </p:cNvCxnSpPr>
          <p:nvPr/>
        </p:nvCxnSpPr>
        <p:spPr>
          <a:xfrm flipV="1">
            <a:off x="3929301" y="4761148"/>
            <a:ext cx="681191" cy="248694"/>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5" name="直接箭头连接符 4"/>
          <p:cNvCxnSpPr>
            <a:stCxn id="7" idx="4"/>
            <a:endCxn id="2" idx="0"/>
          </p:cNvCxnSpPr>
          <p:nvPr/>
        </p:nvCxnSpPr>
        <p:spPr>
          <a:xfrm>
            <a:off x="6083167" y="3352000"/>
            <a:ext cx="14428" cy="509048"/>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sp>
        <p:nvSpPr>
          <p:cNvPr id="6" name="椭圆 5"/>
          <p:cNvSpPr/>
          <p:nvPr/>
        </p:nvSpPr>
        <p:spPr>
          <a:xfrm>
            <a:off x="8153771" y="4590035"/>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环境描写</a:t>
            </a:r>
            <a:endParaRPr lang="en-US" altLang="zh-CN" sz="1600" dirty="0"/>
          </a:p>
        </p:txBody>
      </p:sp>
      <p:sp>
        <p:nvSpPr>
          <p:cNvPr id="7" name="椭圆 6"/>
          <p:cNvSpPr/>
          <p:nvPr/>
        </p:nvSpPr>
        <p:spPr>
          <a:xfrm>
            <a:off x="4302493" y="1551800"/>
            <a:ext cx="3561347"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latin typeface="+mn-ea"/>
              </a:rPr>
              <a:t>孩子特点：欢闹</a:t>
            </a:r>
            <a:endParaRPr lang="en-US" altLang="zh-CN" sz="1600" dirty="0">
              <a:latin typeface="+mn-ea"/>
            </a:endParaRPr>
          </a:p>
          <a:p>
            <a:pPr algn="ctr"/>
            <a:r>
              <a:rPr lang="zh-CN" altLang="en-US" sz="1600" dirty="0">
                <a:latin typeface="+mn-ea"/>
              </a:rPr>
              <a:t>父亲特点：深沉</a:t>
            </a:r>
            <a:endParaRPr lang="en-US" altLang="zh-CN" sz="1600" dirty="0">
              <a:latin typeface="+mn-ea"/>
            </a:endParaRPr>
          </a:p>
        </p:txBody>
      </p:sp>
      <p:cxnSp>
        <p:nvCxnSpPr>
          <p:cNvPr id="8" name="直接箭头连接符 7"/>
          <p:cNvCxnSpPr>
            <a:stCxn id="7" idx="5"/>
            <a:endCxn id="6" idx="1"/>
          </p:cNvCxnSpPr>
          <p:nvPr/>
        </p:nvCxnSpPr>
        <p:spPr>
          <a:xfrm>
            <a:off x="7342292" y="3088367"/>
            <a:ext cx="1191111" cy="172312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flipV="1">
            <a:off x="3463814" y="5877540"/>
            <a:ext cx="5069589" cy="3211"/>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754058" y="398435"/>
            <a:ext cx="3230802" cy="283565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内容概括：</a:t>
            </a:r>
            <a:endParaRPr lang="en-US" altLang="zh-CN" sz="1600" dirty="0"/>
          </a:p>
          <a:p>
            <a:pPr algn="ctr"/>
            <a:r>
              <a:rPr lang="zh-CN" altLang="zh-CN" sz="1600" dirty="0"/>
              <a:t>孩子群像构成了父亲和我在月夜放风筝的</a:t>
            </a:r>
            <a:r>
              <a:rPr lang="zh-CN" altLang="en-US" sz="1600" dirty="0"/>
              <a:t>背景</a:t>
            </a:r>
            <a:endParaRPr lang="zh-CN" altLang="zh-CN" sz="1600" dirty="0"/>
          </a:p>
          <a:p>
            <a:pPr algn="ctr"/>
            <a:r>
              <a:rPr lang="zh-CN" altLang="zh-CN" sz="1600" dirty="0"/>
              <a:t>孩子们吵吵嚷嚷</a:t>
            </a:r>
            <a:r>
              <a:rPr lang="zh-CN" altLang="en-US" sz="1600" dirty="0"/>
              <a:t>，</a:t>
            </a:r>
            <a:r>
              <a:rPr lang="zh-CN" altLang="zh-CN" sz="1600" dirty="0"/>
              <a:t>欢呼</a:t>
            </a:r>
            <a:r>
              <a:rPr lang="zh-CN" altLang="en-US" sz="1600" dirty="0"/>
              <a:t>不止</a:t>
            </a:r>
            <a:endParaRPr lang="zh-CN" altLang="zh-CN" sz="1600" dirty="0"/>
          </a:p>
        </p:txBody>
      </p:sp>
      <p:sp>
        <p:nvSpPr>
          <p:cNvPr id="12" name="椭圆 11"/>
          <p:cNvSpPr/>
          <p:nvPr/>
        </p:nvSpPr>
        <p:spPr>
          <a:xfrm>
            <a:off x="8639175" y="408777"/>
            <a:ext cx="2933699" cy="2782098"/>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语言、氛围：</a:t>
            </a:r>
            <a:endParaRPr lang="en-US" altLang="zh-CN" sz="1600" dirty="0"/>
          </a:p>
          <a:p>
            <a:pPr algn="ctr"/>
            <a:r>
              <a:rPr lang="zh-CN" altLang="en-US" sz="1600" dirty="0"/>
              <a:t>热闹、欢快、诗意</a:t>
            </a:r>
            <a:endParaRPr lang="en-US" altLang="zh-CN" sz="1600" dirty="0"/>
          </a:p>
          <a:p>
            <a:pPr algn="ctr"/>
            <a:r>
              <a:rPr lang="zh-CN" altLang="en-US" sz="1600" dirty="0"/>
              <a:t>从安静到灵动</a:t>
            </a:r>
            <a:endParaRPr lang="en-US" altLang="zh-CN" sz="1600" dirty="0"/>
          </a:p>
        </p:txBody>
      </p:sp>
      <p:sp>
        <p:nvSpPr>
          <p:cNvPr id="13" name="椭圆 12"/>
          <p:cNvSpPr/>
          <p:nvPr/>
        </p:nvSpPr>
        <p:spPr>
          <a:xfrm>
            <a:off x="750761" y="3782731"/>
            <a:ext cx="3178540" cy="2454221"/>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结构与情节：</a:t>
            </a:r>
            <a:endParaRPr lang="en-US" altLang="zh-CN" sz="1600" dirty="0"/>
          </a:p>
          <a:p>
            <a:pPr algn="ctr"/>
            <a:r>
              <a:rPr lang="zh-CN" altLang="zh-CN" sz="1600" dirty="0"/>
              <a:t>孩子的出现、期待、欢呼、回家串联了放风筝的过程。</a:t>
            </a:r>
          </a:p>
        </p:txBody>
      </p:sp>
      <p:cxnSp>
        <p:nvCxnSpPr>
          <p:cNvPr id="14" name="直接箭头连接符 13"/>
          <p:cNvCxnSpPr>
            <a:stCxn id="7" idx="2"/>
            <a:endCxn id="13" idx="0"/>
          </p:cNvCxnSpPr>
          <p:nvPr/>
        </p:nvCxnSpPr>
        <p:spPr>
          <a:xfrm flipH="1">
            <a:off x="2340031" y="2451900"/>
            <a:ext cx="1962462" cy="1330831"/>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33" name="直接箭头连接符 32"/>
          <p:cNvCxnSpPr>
            <a:stCxn id="10" idx="3"/>
            <a:endCxn id="13" idx="1"/>
          </p:cNvCxnSpPr>
          <p:nvPr/>
        </p:nvCxnSpPr>
        <p:spPr>
          <a:xfrm flipH="1">
            <a:off x="1216248" y="2818817"/>
            <a:ext cx="10950" cy="1323326"/>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8" name="直接箭头连接符 17"/>
          <p:cNvCxnSpPr>
            <a:stCxn id="10" idx="6"/>
            <a:endCxn id="7" idx="1"/>
          </p:cNvCxnSpPr>
          <p:nvPr/>
        </p:nvCxnSpPr>
        <p:spPr>
          <a:xfrm flipV="1">
            <a:off x="3984860" y="1815433"/>
            <a:ext cx="839181" cy="829"/>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16" name="直接箭头连接符 15"/>
          <p:cNvCxnSpPr>
            <a:stCxn id="12" idx="3"/>
            <a:endCxn id="13" idx="7"/>
          </p:cNvCxnSpPr>
          <p:nvPr/>
        </p:nvCxnSpPr>
        <p:spPr>
          <a:xfrm flipH="1">
            <a:off x="3463814" y="2783446"/>
            <a:ext cx="5604992" cy="1358697"/>
          </a:xfrm>
          <a:prstGeom prst="straightConnector1">
            <a:avLst/>
          </a:prstGeom>
          <a:ln>
            <a:headEnd type="arrow"/>
            <a:tailEnd type="arrow"/>
          </a:ln>
        </p:spPr>
        <p:style>
          <a:lnRef idx="2">
            <a:schemeClr val="accent3">
              <a:shade val="50000"/>
            </a:schemeClr>
          </a:lnRef>
          <a:fillRef idx="1">
            <a:schemeClr val="accent3"/>
          </a:fillRef>
          <a:effectRef idx="0">
            <a:schemeClr val="accent3"/>
          </a:effectRef>
          <a:fontRef idx="minor">
            <a:schemeClr val="lt1"/>
          </a:fontRef>
        </p:style>
      </p:cxnSp>
      <p:cxnSp>
        <p:nvCxnSpPr>
          <p:cNvPr id="20" name="直接箭头连接符 19"/>
          <p:cNvCxnSpPr>
            <a:stCxn id="10" idx="7"/>
            <a:endCxn id="12" idx="1"/>
          </p:cNvCxnSpPr>
          <p:nvPr/>
        </p:nvCxnSpPr>
        <p:spPr>
          <a:xfrm>
            <a:off x="3511720" y="813707"/>
            <a:ext cx="5557086" cy="2499"/>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4922874" y="1516960"/>
            <a:ext cx="2020186" cy="2167299"/>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822956" y="1579201"/>
            <a:ext cx="2020186" cy="216729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4"/>
          <p:cNvSpPr>
            <a:spLocks noChangeArrowheads="1"/>
          </p:cNvSpPr>
          <p:nvPr/>
        </p:nvSpPr>
        <p:spPr bwMode="auto">
          <a:xfrm>
            <a:off x="4850386" y="1655048"/>
            <a:ext cx="2165161" cy="1862048"/>
          </a:xfrm>
          <a:prstGeom prst="rect">
            <a:avLst/>
          </a:prstGeom>
          <a:noFill/>
          <a:ln w="9525">
            <a:noFill/>
            <a:miter lim="800000"/>
            <a:headEnd/>
            <a:tailEnd/>
          </a:ln>
        </p:spPr>
        <p:txBody>
          <a:bodyPr wrap="square" lIns="91440" tIns="45720" rIns="91440" bIns="45720">
            <a:spAutoFit/>
          </a:bodyPr>
          <a:lstStyle/>
          <a:p>
            <a:pPr algn="ctr"/>
            <a:r>
              <a:rPr lang="zh-CN" altLang="en-US" sz="11500" dirty="0">
                <a:solidFill>
                  <a:schemeClr val="tx1">
                    <a:lumMod val="75000"/>
                    <a:lumOff val="25000"/>
                  </a:schemeClr>
                </a:solidFill>
                <a:effectLst>
                  <a:outerShdw blurRad="50800" dist="38100" dir="16200000" rotWithShape="0">
                    <a:prstClr val="black">
                      <a:alpha val="40000"/>
                    </a:prstClr>
                  </a:outerShdw>
                </a:effectLst>
                <a:latin typeface="Agency FB" panose="020B0503020202020204" pitchFamily="34" charset="0"/>
                <a:cs typeface="+mn-ea"/>
                <a:sym typeface="+mn-lt"/>
              </a:rPr>
              <a:t>肆</a:t>
            </a:r>
          </a:p>
        </p:txBody>
      </p:sp>
      <p:sp>
        <p:nvSpPr>
          <p:cNvPr id="8" name="TextBox 64"/>
          <p:cNvSpPr>
            <a:spLocks noChangeArrowheads="1"/>
          </p:cNvSpPr>
          <p:nvPr/>
        </p:nvSpPr>
        <p:spPr bwMode="auto">
          <a:xfrm>
            <a:off x="4224255" y="3884588"/>
            <a:ext cx="3429148" cy="590931"/>
          </a:xfrm>
          <a:prstGeom prst="rect">
            <a:avLst/>
          </a:prstGeom>
          <a:noFill/>
          <a:ln w="9525">
            <a:noFill/>
            <a:miter lim="800000"/>
            <a:headEnd/>
            <a:tailEnd/>
          </a:ln>
        </p:spPr>
        <p:txBody>
          <a:bodyPr wrap="square" lIns="91440" tIns="45720" rIns="91440" bIns="45720">
            <a:spAutoFit/>
          </a:bodyPr>
          <a:lstStyle/>
          <a:p>
            <a:pPr lvl="0" eaLnBrk="1" fontAlgn="auto" hangingPunct="1">
              <a:lnSpc>
                <a:spcPct val="90000"/>
              </a:lnSpc>
              <a:spcAft>
                <a:spcPts val="0"/>
              </a:spcAft>
              <a:defRPr/>
            </a:pPr>
            <a:r>
              <a:rPr lang="zh-CN" altLang="en-US" sz="3600" b="1" dirty="0">
                <a:latin typeface="+mn-ea"/>
                <a:ea typeface="+mn-ea"/>
              </a:rPr>
              <a:t>全文主旨与情思</a:t>
            </a:r>
          </a:p>
        </p:txBody>
      </p:sp>
      <p:cxnSp>
        <p:nvCxnSpPr>
          <p:cNvPr id="10" name="直接连接符 9"/>
          <p:cNvCxnSpPr/>
          <p:nvPr/>
        </p:nvCxnSpPr>
        <p:spPr>
          <a:xfrm flipH="1">
            <a:off x="2231573" y="3746500"/>
            <a:ext cx="1680892" cy="2860892"/>
          </a:xfrm>
          <a:prstGeom prst="line">
            <a:avLst/>
          </a:prstGeom>
          <a:ln>
            <a:solidFill>
              <a:schemeClr val="tx1">
                <a:lumMod val="75000"/>
                <a:lumOff val="25000"/>
                <a:alpha val="48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7558589" y="1761037"/>
            <a:ext cx="986828" cy="1679583"/>
          </a:xfrm>
          <a:prstGeom prst="line">
            <a:avLst/>
          </a:prstGeom>
          <a:ln w="571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165806" y="2600828"/>
            <a:ext cx="718815" cy="1223425"/>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xmlns="" val="2105019892"/>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par>
                                <p:cTn id="18" presetID="14" presetClass="entr" presetSubtype="10"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randombar(horizontal)">
                                      <p:cBhvr>
                                        <p:cTn id="20" dur="500"/>
                                        <p:tgtEl>
                                          <p:spTgt spid="10"/>
                                        </p:tgtEl>
                                      </p:cBhvr>
                                    </p:animEffect>
                                  </p:childTnLst>
                                </p:cTn>
                              </p:par>
                              <p:par>
                                <p:cTn id="21" presetID="14" presetClass="entr" presetSubtype="1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randombar(horizontal)">
                                      <p:cBhvr>
                                        <p:cTn id="23" dur="500"/>
                                        <p:tgtEl>
                                          <p:spTgt spid="11"/>
                                        </p:tgtEl>
                                      </p:cBhvr>
                                    </p:animEffect>
                                  </p:childTnLst>
                                </p:cTn>
                              </p:par>
                              <p:par>
                                <p:cTn id="24" presetID="14" presetClass="entr" presetSubtype="1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randombar(horizontal)">
                                      <p:cBhvr>
                                        <p:cTn id="26" dur="500"/>
                                        <p:tgtEl>
                                          <p:spTgt spid="12"/>
                                        </p:tgtEl>
                                      </p:cBhvr>
                                    </p:animEffect>
                                  </p:childTnLst>
                                </p:cTn>
                              </p:par>
                              <p:par>
                                <p:cTn id="27" presetID="2" presetClass="entr" presetSubtype="2" accel="38000" fill="hold" grpId="0" nodeType="withEffect">
                                  <p:stCondLst>
                                    <p:cond delay="0"/>
                                  </p:stCondLst>
                                  <p:iterate type="lt">
                                    <p:tmPct val="10000"/>
                                  </p:iterate>
                                  <p:childTnLst>
                                    <p:set>
                                      <p:cBhvr>
                                        <p:cTn id="28" dur="1" fill="hold">
                                          <p:stCondLst>
                                            <p:cond delay="0"/>
                                          </p:stCondLst>
                                        </p:cTn>
                                        <p:tgtEl>
                                          <p:spTgt spid="8"/>
                                        </p:tgtEl>
                                        <p:attrNameLst>
                                          <p:attrName>style.visibility</p:attrName>
                                        </p:attrNameLst>
                                      </p:cBhvr>
                                      <p:to>
                                        <p:strVal val="visible"/>
                                      </p:to>
                                    </p:set>
                                    <p:anim calcmode="lin" valueType="num">
                                      <p:cBhvr additive="base">
                                        <p:cTn id="29" dur="750" fill="hold"/>
                                        <p:tgtEl>
                                          <p:spTgt spid="8"/>
                                        </p:tgtEl>
                                        <p:attrNameLst>
                                          <p:attrName>ppt_x</p:attrName>
                                        </p:attrNameLst>
                                      </p:cBhvr>
                                      <p:tavLst>
                                        <p:tav tm="0">
                                          <p:val>
                                            <p:strVal val="1+#ppt_w/2"/>
                                          </p:val>
                                        </p:tav>
                                        <p:tav tm="100000">
                                          <p:val>
                                            <p:strVal val="#ppt_x"/>
                                          </p:val>
                                        </p:tav>
                                      </p:tavLst>
                                    </p:anim>
                                    <p:anim calcmode="lin" valueType="num">
                                      <p:cBhvr additive="base">
                                        <p:cTn id="30" dur="7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7" grpId="0"/>
      <p:bldP spid="8"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838200" y="365125"/>
            <a:ext cx="10515600" cy="1325563"/>
          </a:xfrm>
          <a:prstGeom prst="rect">
            <a:avLst/>
          </a:prstGeom>
        </p:spPr>
        <p:txBody>
          <a:bodyP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zh-CN" altLang="zh-CN" sz="4400" b="1" dirty="0">
                <a:latin typeface="+mj-lt"/>
                <a:ea typeface="+mj-ea"/>
                <a:cs typeface="+mj-cs"/>
              </a:rPr>
              <a:t>相关考点</a:t>
            </a:r>
            <a:endParaRPr lang="zh-CN" altLang="en-US" sz="4400" b="1" dirty="0">
              <a:latin typeface="+mj-lt"/>
              <a:ea typeface="+mj-ea"/>
              <a:cs typeface="+mj-cs"/>
            </a:endParaRPr>
          </a:p>
        </p:txBody>
      </p:sp>
      <p:sp>
        <p:nvSpPr>
          <p:cNvPr id="4" name="内容占位符 2"/>
          <p:cNvSpPr txBox="1">
            <a:spLocks/>
          </p:cNvSpPr>
          <p:nvPr/>
        </p:nvSpPr>
        <p:spPr>
          <a:xfrm>
            <a:off x="838200" y="1690688"/>
            <a:ext cx="10515600" cy="4351338"/>
          </a:xfrm>
          <a:prstGeom prst="rect">
            <a:avLst/>
          </a:prstGeom>
        </p:spPr>
        <p:txBody>
          <a:bodyPr>
            <a:normAutofit/>
          </a:bodyPr>
          <a:lstStyle/>
          <a:p>
            <a:pPr marL="22860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2.5</a:t>
            </a:r>
            <a:r>
              <a:rPr lang="zh-CN" altLang="zh-CN" sz="2800" b="1" dirty="0">
                <a:latin typeface="+mn-ea"/>
                <a:ea typeface="+mn-ea"/>
              </a:rPr>
              <a:t>写作目的与情感</a:t>
            </a:r>
          </a:p>
          <a:p>
            <a:pPr marL="22860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3.7</a:t>
            </a:r>
            <a:r>
              <a:rPr lang="zh-CN" altLang="zh-CN" sz="2800" b="1" dirty="0">
                <a:latin typeface="+mn-ea"/>
                <a:ea typeface="+mn-ea"/>
              </a:rPr>
              <a:t>评析思想意义价值</a:t>
            </a:r>
          </a:p>
          <a:p>
            <a:pPr marL="228600" indent="-228600" eaLnBrk="1" fontAlgn="auto" hangingPunct="1">
              <a:lnSpc>
                <a:spcPct val="90000"/>
              </a:lnSpc>
              <a:spcBef>
                <a:spcPts val="1000"/>
              </a:spcBef>
              <a:spcAft>
                <a:spcPts val="0"/>
              </a:spcAft>
              <a:buFont typeface="Arial" panose="020B0604020202020204" pitchFamily="34" charset="0"/>
              <a:buChar char="•"/>
              <a:defRPr/>
            </a:pPr>
            <a:r>
              <a:rPr lang="en-US" altLang="zh-CN" sz="2800" b="1" dirty="0">
                <a:latin typeface="+mn-ea"/>
                <a:ea typeface="+mn-ea"/>
              </a:rPr>
              <a:t>3.9</a:t>
            </a:r>
            <a:r>
              <a:rPr lang="zh-CN" altLang="zh-CN" sz="2800" b="1" dirty="0">
                <a:latin typeface="+mn-ea"/>
                <a:ea typeface="+mn-ea"/>
              </a:rPr>
              <a:t>探究内涵 形成自我见解</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a:spLocks/>
          </p:cNvSpPr>
          <p:nvPr/>
        </p:nvSpPr>
        <p:spPr>
          <a:xfrm>
            <a:off x="457200" y="274638"/>
            <a:ext cx="8229600" cy="1143000"/>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sz="4400" b="0" i="0" u="none" strike="noStrike" kern="1200" cap="none" spc="0" normalizeH="0" baseline="0" noProof="0" dirty="0">
                <a:ln>
                  <a:noFill/>
                </a:ln>
                <a:solidFill>
                  <a:schemeClr val="tx1"/>
                </a:solidFill>
                <a:effectLst/>
                <a:uLnTx/>
                <a:uFillTx/>
                <a:latin typeface="+mj-lt"/>
                <a:ea typeface="+mj-ea"/>
                <a:cs typeface="+mj-cs"/>
              </a:rPr>
              <a:t>结构梳理</a:t>
            </a:r>
          </a:p>
        </p:txBody>
      </p:sp>
      <p:sp>
        <p:nvSpPr>
          <p:cNvPr id="3" name="内容占位符 2"/>
          <p:cNvSpPr txBox="1">
            <a:spLocks/>
          </p:cNvSpPr>
          <p:nvPr/>
        </p:nvSpPr>
        <p:spPr>
          <a:xfrm>
            <a:off x="457200" y="1417638"/>
            <a:ext cx="11218244" cy="4525963"/>
          </a:xfrm>
          <a:prstGeom prst="rect">
            <a:avLst/>
          </a:prstGeom>
        </p:spPr>
        <p:txBody>
          <a:bodyPr>
            <a:normAutofit fontScale="85000" lnSpcReduction="20000"/>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1</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2</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3</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段——在冬去春来的过程中赏花</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4</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总结</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1</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2</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3 </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并提出了“凭持的，唯一点静心的等待而已”，引出</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5</a:t>
            </a:r>
            <a:endPar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5</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6</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7</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8</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具体写“等待”，诠释等待的内涵</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5</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：等待的特征“间或更有焦急，甚至失落”，从花草树木“屏息的等待”中感悟生命的选择</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6</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7</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8</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写作者等待女儿，借此回忆联大文科研究所的搬迁，古镇的重建</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6</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顺承</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5</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给出等待的内涵“从容而有耐心，不分季节也不分日夜”</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7</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“既叫人窒闷，又叫人满怀某种似无着落的热望”</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8</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“对天道的顺应”</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9</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结构上呼应</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1</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2</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a:t>
            </a:r>
            <a:r>
              <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3</a:t>
            </a:r>
            <a:r>
              <a:rPr kumimoji="0" lang="zh-CN"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rPr>
              <a:t>段赏花的叙述，再抒情</a:t>
            </a:r>
            <a:endParaRPr kumimoji="0" lang="en-US" altLang="zh-CN" sz="28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zh-CN" sz="2800" b="0" i="0" u="none" strike="noStrike" kern="1200" cap="none" spc="0" normalizeH="0" baseline="0" noProof="0" dirty="0">
              <a:ln>
                <a:noFill/>
              </a:ln>
              <a:solidFill>
                <a:schemeClr val="tx1"/>
              </a:solidFill>
              <a:effectLst/>
              <a:uLnTx/>
              <a:uFillTx/>
              <a:latin typeface="微软雅黑 Light" pitchFamily="34" charset="-122"/>
              <a:ea typeface="微软雅黑 Light" pitchFamily="34" charset="-122"/>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zh-CN" altLang="zh-CN" sz="28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初读准备做到这样的程度就差不多了</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zh-CN" altLang="en-US" sz="28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838200" y="365125"/>
            <a:ext cx="10515600" cy="1325563"/>
          </a:xfrm>
          <a:prstGeom prst="rect">
            <a:avLst/>
          </a:prstGeom>
        </p:spPr>
        <p:txBody>
          <a:bodyPr>
            <a:noAutofit/>
          </a:bodyPr>
          <a:lstStyle/>
          <a:p>
            <a:r>
              <a:rPr lang="en-US" altLang="zh-CN" sz="4400" b="1" dirty="0">
                <a:latin typeface="+mj-lt"/>
                <a:ea typeface="+mj-ea"/>
                <a:cs typeface="+mj-cs"/>
              </a:rPr>
              <a:t>2.5</a:t>
            </a:r>
            <a:r>
              <a:rPr lang="zh-CN" altLang="zh-CN" sz="4400" b="1" dirty="0">
                <a:latin typeface="+mj-lt"/>
                <a:ea typeface="+mj-ea"/>
                <a:cs typeface="+mj-cs"/>
              </a:rPr>
              <a:t>写作目的与情感</a:t>
            </a:r>
          </a:p>
        </p:txBody>
      </p:sp>
      <p:sp>
        <p:nvSpPr>
          <p:cNvPr id="4" name="内容占位符 2"/>
          <p:cNvSpPr txBox="1">
            <a:spLocks/>
          </p:cNvSpPr>
          <p:nvPr/>
        </p:nvSpPr>
        <p:spPr>
          <a:xfrm>
            <a:off x="838200" y="1518565"/>
            <a:ext cx="10515600" cy="5167312"/>
          </a:xfrm>
          <a:prstGeom prst="rect">
            <a:avLst/>
          </a:prstGeom>
        </p:spPr>
        <p:txBody>
          <a:bodyPr>
            <a:noAutofit/>
          </a:bodyPr>
          <a:lstStyle/>
          <a:p>
            <a:pPr marL="355600" indent="-355600">
              <a:buFont typeface="Arial" panose="020B0604020202020204" pitchFamily="34" charset="0"/>
              <a:buChar char="•"/>
            </a:pPr>
            <a:r>
              <a:rPr lang="zh-CN" altLang="zh-CN" sz="2600" dirty="0">
                <a:latin typeface="+mn-ea"/>
                <a:ea typeface="+mn-ea"/>
              </a:rPr>
              <a:t>核心：通过分析得出作者的情感，写作目的</a:t>
            </a:r>
          </a:p>
          <a:p>
            <a:pPr marL="355600" indent="-355600">
              <a:buFont typeface="Arial" panose="020B0604020202020204" pitchFamily="34" charset="0"/>
              <a:buChar char="•"/>
            </a:pPr>
            <a:r>
              <a:rPr lang="zh-CN" altLang="zh-CN" sz="2600" dirty="0">
                <a:latin typeface="+mn-ea"/>
                <a:ea typeface="+mn-ea"/>
              </a:rPr>
              <a:t>在本题型中，</a:t>
            </a:r>
            <a:r>
              <a:rPr lang="zh-CN" altLang="zh-CN" sz="2600" b="1" dirty="0">
                <a:solidFill>
                  <a:srgbClr val="FF0000"/>
                </a:solidFill>
                <a:latin typeface="+mn-ea"/>
                <a:ea typeface="+mn-ea"/>
              </a:rPr>
              <a:t>总结性的语句</a:t>
            </a:r>
            <a:r>
              <a:rPr lang="zh-CN" altLang="zh-CN" sz="2600" dirty="0">
                <a:latin typeface="+mn-ea"/>
                <a:ea typeface="+mn-ea"/>
              </a:rPr>
              <a:t>很重要：例如抒发了</a:t>
            </a:r>
            <a:r>
              <a:rPr lang="en-US" altLang="zh-CN" sz="2600" dirty="0">
                <a:latin typeface="+mn-ea"/>
                <a:ea typeface="+mn-ea"/>
              </a:rPr>
              <a:t>xx</a:t>
            </a:r>
            <a:r>
              <a:rPr lang="zh-CN" altLang="zh-CN" sz="2600" dirty="0">
                <a:latin typeface="+mn-ea"/>
                <a:ea typeface="+mn-ea"/>
              </a:rPr>
              <a:t>情感，表达了</a:t>
            </a:r>
            <a:r>
              <a:rPr lang="en-US" altLang="zh-CN" sz="2600" dirty="0">
                <a:latin typeface="+mn-ea"/>
                <a:ea typeface="+mn-ea"/>
              </a:rPr>
              <a:t>xx</a:t>
            </a:r>
            <a:r>
              <a:rPr lang="zh-CN" altLang="zh-CN" sz="2600" dirty="0">
                <a:latin typeface="+mn-ea"/>
                <a:ea typeface="+mn-ea"/>
              </a:rPr>
              <a:t>目的之类的（前者常见）</a:t>
            </a:r>
          </a:p>
          <a:p>
            <a:pPr marL="355600" indent="-355600">
              <a:buFont typeface="Arial" panose="020B0604020202020204" pitchFamily="34" charset="0"/>
              <a:buChar char="•"/>
            </a:pPr>
            <a:r>
              <a:rPr lang="zh-CN" altLang="zh-CN" sz="2600" dirty="0">
                <a:latin typeface="+mn-ea"/>
                <a:ea typeface="+mn-ea"/>
              </a:rPr>
              <a:t>参考在阅读文章时画下的句子分析出大致情感，目的</a:t>
            </a:r>
          </a:p>
          <a:p>
            <a:pPr marL="355600" indent="-355600">
              <a:buFont typeface="Arial" panose="020B0604020202020204" pitchFamily="34" charset="0"/>
              <a:buChar char="•"/>
            </a:pPr>
            <a:r>
              <a:rPr lang="zh-CN" altLang="zh-CN" sz="2600" dirty="0">
                <a:latin typeface="+mn-ea"/>
                <a:ea typeface="+mn-ea"/>
              </a:rPr>
              <a:t>针对题目给你的方向，以“内容”</a:t>
            </a:r>
            <a:r>
              <a:rPr lang="en-US" altLang="zh-CN" sz="2600" dirty="0">
                <a:latin typeface="+mn-ea"/>
                <a:ea typeface="+mn-ea"/>
              </a:rPr>
              <a:t>+</a:t>
            </a:r>
            <a:r>
              <a:rPr lang="zh-CN" altLang="zh-CN" sz="2600" dirty="0">
                <a:latin typeface="+mn-ea"/>
                <a:ea typeface="+mn-ea"/>
              </a:rPr>
              <a:t>“情感”的方式答题</a:t>
            </a:r>
          </a:p>
          <a:p>
            <a:pPr marL="355600" indent="-355600">
              <a:buFont typeface="Arial" panose="020B0604020202020204" pitchFamily="34" charset="0"/>
              <a:buChar char="•"/>
            </a:pPr>
            <a:r>
              <a:rPr lang="zh-CN" altLang="zh-CN" sz="2600" dirty="0">
                <a:latin typeface="+mn-ea"/>
                <a:ea typeface="+mn-ea"/>
              </a:rPr>
              <a:t>但是，分析也是很重要的，还记得读文章的时候，核心在于画出“人物塑造”（心情</a:t>
            </a:r>
            <a:r>
              <a:rPr lang="en-US" altLang="zh-CN" sz="2600" dirty="0">
                <a:latin typeface="+mn-ea"/>
                <a:ea typeface="+mn-ea"/>
              </a:rPr>
              <a:t>+</a:t>
            </a:r>
            <a:r>
              <a:rPr lang="zh-CN" altLang="zh-CN" sz="2600" dirty="0">
                <a:latin typeface="+mn-ea"/>
                <a:ea typeface="+mn-ea"/>
              </a:rPr>
              <a:t>性格），以及议论抒情类句子么？是参考它们的时候了，纵使你答题时分析对象不是它们，它们也可以帮助你形成整体的理解</a:t>
            </a:r>
            <a:endParaRPr lang="en-US" altLang="zh-CN" sz="2600" dirty="0">
              <a:latin typeface="+mn-ea"/>
              <a:ea typeface="+mn-ea"/>
            </a:endParaRPr>
          </a:p>
          <a:p>
            <a:pPr marL="355600" indent="-355600">
              <a:buFont typeface="Arial" panose="020B0604020202020204" pitchFamily="34" charset="0"/>
              <a:buChar char="•"/>
            </a:pPr>
            <a:endParaRPr lang="en-US" altLang="zh-CN" sz="2600" dirty="0">
              <a:latin typeface="+mn-ea"/>
              <a:ea typeface="+mn-ea"/>
            </a:endParaRPr>
          </a:p>
          <a:p>
            <a:pPr marL="355600" indent="-355600">
              <a:buFont typeface="Arial" panose="020B0604020202020204" pitchFamily="34" charset="0"/>
              <a:buChar char="•"/>
            </a:pPr>
            <a:r>
              <a:rPr lang="zh-CN" altLang="en-US" sz="2600" b="1" dirty="0">
                <a:solidFill>
                  <a:srgbClr val="FF0000"/>
                </a:solidFill>
                <a:latin typeface="+mn-ea"/>
                <a:ea typeface="+mn-ea"/>
              </a:rPr>
              <a:t>标题</a:t>
            </a:r>
            <a:r>
              <a:rPr lang="zh-CN" altLang="en-US" sz="2600" dirty="0">
                <a:latin typeface="+mn-ea"/>
                <a:ea typeface="+mn-ea"/>
              </a:rPr>
              <a:t>的形式（修辞、象征、倒装等）、含义、作用（点明写作对象、概括文章大义、揭示中心主旨、奠定感情基调、统领全文、设置悬念、具体词语的作用）</a:t>
            </a:r>
            <a:endParaRPr lang="en-US" altLang="zh-CN" sz="2600" dirty="0">
              <a:latin typeface="+mn-ea"/>
              <a:ea typeface="+mn-ea"/>
            </a:endParaRPr>
          </a:p>
          <a:p>
            <a:pPr marL="355600" indent="-355600">
              <a:buFont typeface="Arial" panose="020B0604020202020204" pitchFamily="34" charset="0"/>
              <a:buChar char="•"/>
            </a:pPr>
            <a:endParaRPr lang="zh-CN" altLang="zh-CN" sz="2600" dirty="0">
              <a:latin typeface="+mn-ea"/>
              <a:ea typeface="+mn-ea"/>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825624"/>
            <a:ext cx="10923740" cy="4750539"/>
          </a:xfrm>
          <a:prstGeom prst="rect">
            <a:avLst/>
          </a:prstGeom>
        </p:spPr>
        <p:txBody>
          <a:bodyPr>
            <a:normAutofit/>
          </a:bodyPr>
          <a:lstStyle/>
          <a:p>
            <a:pPr marL="358775" indent="-358775">
              <a:spcBef>
                <a:spcPts val="600"/>
              </a:spcBef>
              <a:buFont typeface="Arial" panose="020B0604020202020204" pitchFamily="34" charset="0"/>
              <a:buChar char="•"/>
            </a:pPr>
            <a:r>
              <a:rPr lang="en-US" altLang="zh-CN" sz="2600" dirty="0">
                <a:solidFill>
                  <a:srgbClr val="002060"/>
                </a:solidFill>
                <a:latin typeface="华光标题宋_CNKI" panose="02000500000000000000" pitchFamily="2" charset="-122"/>
                <a:ea typeface="华光标题宋_CNKI" panose="02000500000000000000" pitchFamily="2" charset="-122"/>
              </a:rPr>
              <a:t>[2021</a:t>
            </a:r>
            <a:r>
              <a:rPr lang="zh-CN" altLang="zh-CN" sz="2600" dirty="0">
                <a:solidFill>
                  <a:srgbClr val="002060"/>
                </a:solidFill>
                <a:latin typeface="华光标题宋_CNKI" panose="02000500000000000000" pitchFamily="2" charset="-122"/>
                <a:ea typeface="华光标题宋_CNKI" panose="02000500000000000000" pitchFamily="2" charset="-122"/>
              </a:rPr>
              <a:t>长宁一模 </a:t>
            </a:r>
            <a:r>
              <a:rPr lang="en-US" altLang="zh-CN" sz="2600" dirty="0">
                <a:solidFill>
                  <a:srgbClr val="002060"/>
                </a:solidFill>
                <a:latin typeface="华光标题宋_CNKI" panose="02000500000000000000" pitchFamily="2" charset="-122"/>
                <a:ea typeface="华光标题宋_CNKI" panose="02000500000000000000" pitchFamily="2" charset="-122"/>
              </a:rPr>
              <a:t>《</a:t>
            </a:r>
            <a:r>
              <a:rPr lang="zh-CN" altLang="zh-CN" sz="2600" dirty="0">
                <a:solidFill>
                  <a:srgbClr val="002060"/>
                </a:solidFill>
                <a:latin typeface="华光标题宋_CNKI" panose="02000500000000000000" pitchFamily="2" charset="-122"/>
                <a:ea typeface="华光标题宋_CNKI" panose="02000500000000000000" pitchFamily="2" charset="-122"/>
              </a:rPr>
              <a:t>牧归</a:t>
            </a:r>
            <a:r>
              <a:rPr lang="en-US" altLang="zh-CN" sz="2600" dirty="0">
                <a:solidFill>
                  <a:srgbClr val="002060"/>
                </a:solidFill>
                <a:latin typeface="华光标题宋_CNKI" panose="02000500000000000000" pitchFamily="2" charset="-122"/>
                <a:ea typeface="华光标题宋_CNKI" panose="02000500000000000000" pitchFamily="2" charset="-122"/>
              </a:rPr>
              <a:t>》]</a:t>
            </a:r>
          </a:p>
          <a:p>
            <a:pPr marL="358775" indent="-358775">
              <a:spcBef>
                <a:spcPts val="600"/>
              </a:spcBef>
              <a:buFont typeface="Arial" panose="020B0604020202020204" pitchFamily="34" charset="0"/>
              <a:buChar char="•"/>
            </a:pPr>
            <a:r>
              <a:rPr lang="en-US" altLang="zh-CN" sz="2600" dirty="0">
                <a:latin typeface="思源宋体 CN Heavy" panose="02020900000000000000" pitchFamily="18" charset="-122"/>
                <a:ea typeface="思源宋体 CN Heavy" panose="02020900000000000000" pitchFamily="18" charset="-122"/>
              </a:rPr>
              <a:t>9.</a:t>
            </a:r>
            <a:r>
              <a:rPr lang="zh-CN" altLang="zh-CN" sz="2600" dirty="0">
                <a:latin typeface="思源宋体 CN Heavy" panose="02020900000000000000" pitchFamily="18" charset="-122"/>
                <a:ea typeface="思源宋体 CN Heavy" panose="02020900000000000000" pitchFamily="18" charset="-122"/>
              </a:rPr>
              <a:t>标题</a:t>
            </a:r>
            <a:r>
              <a:rPr lang="ar-SA" altLang="zh-CN" sz="2600" dirty="0">
                <a:latin typeface="思源宋体 CN Heavy" panose="02020900000000000000" pitchFamily="18" charset="-122"/>
                <a:ea typeface="思源宋体 CN Heavy" panose="02020900000000000000" pitchFamily="18" charset="-122"/>
              </a:rPr>
              <a:t>“</a:t>
            </a:r>
            <a:r>
              <a:rPr lang="zh-CN" altLang="zh-CN" sz="2600" dirty="0">
                <a:latin typeface="思源宋体 CN Heavy" panose="02020900000000000000" pitchFamily="18" charset="-122"/>
                <a:ea typeface="思源宋体 CN Heavy" panose="02020900000000000000" pitchFamily="18" charset="-122"/>
              </a:rPr>
              <a:t>牧归</a:t>
            </a:r>
            <a:r>
              <a:rPr lang="en-US" altLang="zh-CN" sz="2600" dirty="0">
                <a:latin typeface="思源宋体 CN Heavy" panose="02020900000000000000" pitchFamily="18" charset="-122"/>
                <a:ea typeface="思源宋体 CN Heavy" panose="02020900000000000000" pitchFamily="18" charset="-122"/>
              </a:rPr>
              <a:t>”</a:t>
            </a:r>
            <a:r>
              <a:rPr lang="zh-CN" altLang="zh-CN" sz="2600" dirty="0">
                <a:latin typeface="思源宋体 CN Heavy" panose="02020900000000000000" pitchFamily="18" charset="-122"/>
                <a:ea typeface="思源宋体 CN Heavy" panose="02020900000000000000" pitchFamily="18" charset="-122"/>
              </a:rPr>
              <a:t>蕴含着丰富的情思，请结合作品内容加以分析。（</a:t>
            </a:r>
            <a:r>
              <a:rPr lang="en-US" altLang="zh-CN" sz="2600" dirty="0">
                <a:latin typeface="思源宋体 CN Heavy" panose="02020900000000000000" pitchFamily="18" charset="-122"/>
                <a:ea typeface="思源宋体 CN Heavy" panose="02020900000000000000" pitchFamily="18" charset="-122"/>
              </a:rPr>
              <a:t>3</a:t>
            </a:r>
            <a:r>
              <a:rPr lang="zh-CN" altLang="zh-CN" sz="2600" dirty="0">
                <a:latin typeface="思源宋体 CN Heavy" panose="02020900000000000000" pitchFamily="18" charset="-122"/>
                <a:ea typeface="思源宋体 CN Heavy" panose="02020900000000000000" pitchFamily="18" charset="-122"/>
              </a:rPr>
              <a:t>分）</a:t>
            </a:r>
          </a:p>
          <a:p>
            <a:pPr marL="358775" indent="-358775">
              <a:spcBef>
                <a:spcPts val="600"/>
              </a:spcBef>
              <a:buFont typeface="Arial" panose="020B0604020202020204" pitchFamily="34" charset="0"/>
              <a:buChar char="•"/>
            </a:pPr>
            <a:r>
              <a:rPr lang="zh-CN" altLang="zh-CN" sz="2600" dirty="0">
                <a:latin typeface="+mn-ea"/>
                <a:ea typeface="+mn-ea"/>
              </a:rPr>
              <a:t>“牧归”勾勒出日暮时牧人归来牛羊回圈的画面</a:t>
            </a:r>
            <a:r>
              <a:rPr lang="zh-CN" altLang="zh-CN" sz="2600" b="1" dirty="0">
                <a:solidFill>
                  <a:srgbClr val="FF0000"/>
                </a:solidFill>
                <a:latin typeface="+mn-ea"/>
                <a:ea typeface="+mn-ea"/>
              </a:rPr>
              <a:t>（</a:t>
            </a:r>
            <a:r>
              <a:rPr lang="zh-CN" altLang="en-US" sz="2600" b="1" dirty="0">
                <a:solidFill>
                  <a:srgbClr val="FF0000"/>
                </a:solidFill>
                <a:latin typeface="+mn-ea"/>
                <a:ea typeface="+mn-ea"/>
              </a:rPr>
              <a:t>浅层含义</a:t>
            </a:r>
            <a:r>
              <a:rPr lang="zh-CN" altLang="zh-CN" sz="2600" b="1" dirty="0">
                <a:solidFill>
                  <a:srgbClr val="FF0000"/>
                </a:solidFill>
                <a:latin typeface="+mn-ea"/>
                <a:ea typeface="+mn-ea"/>
              </a:rPr>
              <a:t>）</a:t>
            </a:r>
            <a:r>
              <a:rPr lang="zh-CN" altLang="en-US" sz="2600" b="1" dirty="0">
                <a:solidFill>
                  <a:srgbClr val="FF0000"/>
                </a:solidFill>
                <a:latin typeface="+mn-ea"/>
                <a:ea typeface="+mn-ea"/>
              </a:rPr>
              <a:t>，</a:t>
            </a:r>
            <a:endParaRPr lang="zh-CN" altLang="zh-CN" sz="2600" b="1" dirty="0">
              <a:solidFill>
                <a:srgbClr val="FF0000"/>
              </a:solidFill>
              <a:latin typeface="+mn-ea"/>
              <a:ea typeface="+mn-ea"/>
            </a:endParaRPr>
          </a:p>
          <a:p>
            <a:pPr marL="358775" indent="-358775">
              <a:spcBef>
                <a:spcPts val="600"/>
              </a:spcBef>
              <a:buFont typeface="Arial" panose="020B0604020202020204" pitchFamily="34" charset="0"/>
              <a:buChar char="•"/>
            </a:pPr>
            <a:r>
              <a:rPr lang="zh-CN" altLang="zh-CN" sz="2600" dirty="0">
                <a:latin typeface="+mn-ea"/>
                <a:ea typeface="+mn-ea"/>
              </a:rPr>
              <a:t>蕴含着空巢老人和留守儿童对</a:t>
            </a:r>
            <a:r>
              <a:rPr lang="ar-SA" altLang="zh-CN" sz="2600" dirty="0">
                <a:latin typeface="+mn-ea"/>
                <a:ea typeface="+mn-ea"/>
              </a:rPr>
              <a:t>“</a:t>
            </a:r>
            <a:r>
              <a:rPr lang="zh-CN" altLang="zh-CN" sz="2600" dirty="0">
                <a:latin typeface="+mn-ea"/>
                <a:ea typeface="+mn-ea"/>
              </a:rPr>
              <a:t>我”父母归来的期盼</a:t>
            </a:r>
            <a:r>
              <a:rPr lang="zh-CN" altLang="en-US" sz="2600" b="1" dirty="0">
                <a:solidFill>
                  <a:srgbClr val="FF0000"/>
                </a:solidFill>
                <a:latin typeface="+mn-ea"/>
                <a:ea typeface="+mn-ea"/>
              </a:rPr>
              <a:t>（深层含义），</a:t>
            </a:r>
            <a:endParaRPr lang="zh-CN" altLang="zh-CN" sz="2600" b="1" dirty="0">
              <a:solidFill>
                <a:srgbClr val="FF0000"/>
              </a:solidFill>
              <a:latin typeface="+mn-ea"/>
              <a:ea typeface="+mn-ea"/>
            </a:endParaRPr>
          </a:p>
          <a:p>
            <a:pPr marL="358775" indent="-358775">
              <a:spcBef>
                <a:spcPts val="600"/>
              </a:spcBef>
              <a:buFont typeface="Arial" panose="020B0604020202020204" pitchFamily="34" charset="0"/>
              <a:buChar char="•"/>
            </a:pPr>
            <a:r>
              <a:rPr lang="zh-CN" altLang="zh-CN" sz="2600" dirty="0">
                <a:latin typeface="+mn-ea"/>
                <a:ea typeface="+mn-ea"/>
              </a:rPr>
              <a:t>传递出亲人两地分隔（牧归而亲人未归）的感伤</a:t>
            </a:r>
            <a:r>
              <a:rPr lang="zh-CN" altLang="en-US" sz="2600" b="1" dirty="0">
                <a:solidFill>
                  <a:srgbClr val="FF0000"/>
                </a:solidFill>
                <a:latin typeface="+mn-ea"/>
                <a:ea typeface="+mn-ea"/>
              </a:rPr>
              <a:t>（情感），</a:t>
            </a:r>
            <a:endParaRPr lang="zh-CN" altLang="zh-CN" sz="2600" b="1" dirty="0">
              <a:solidFill>
                <a:srgbClr val="FF0000"/>
              </a:solidFill>
              <a:latin typeface="+mn-ea"/>
              <a:ea typeface="+mn-ea"/>
            </a:endParaRPr>
          </a:p>
          <a:p>
            <a:pPr marL="358775" indent="-358775">
              <a:spcBef>
                <a:spcPts val="600"/>
              </a:spcBef>
              <a:buFont typeface="Arial" panose="020B0604020202020204" pitchFamily="34" charset="0"/>
              <a:buChar char="•"/>
            </a:pPr>
            <a:r>
              <a:rPr lang="zh-CN" altLang="zh-CN" sz="2600" dirty="0">
                <a:latin typeface="+mn-ea"/>
                <a:ea typeface="+mn-ea"/>
              </a:rPr>
              <a:t>并传达了对草原传统生活形态的留恋和对其回归的渴望</a:t>
            </a:r>
            <a:r>
              <a:rPr lang="zh-CN" altLang="en-US" sz="2600" b="1" dirty="0">
                <a:solidFill>
                  <a:srgbClr val="FF0000"/>
                </a:solidFill>
                <a:latin typeface="+mn-ea"/>
                <a:ea typeface="+mn-ea"/>
              </a:rPr>
              <a:t>（主旨）。</a:t>
            </a:r>
            <a:endParaRPr lang="zh-CN" altLang="zh-CN" sz="2600" b="1" dirty="0">
              <a:solidFill>
                <a:srgbClr val="FF0000"/>
              </a:solidFill>
              <a:latin typeface="+mn-ea"/>
              <a:ea typeface="+mn-ea"/>
            </a:endParaRPr>
          </a:p>
          <a:p>
            <a:pPr marL="358775" marR="0" lvl="0" indent="-358775" algn="l" defTabSz="914400" rtl="0" eaLnBrk="1" fontAlgn="auto" latinLnBrk="0" hangingPunct="1">
              <a:lnSpc>
                <a:spcPct val="90000"/>
              </a:lnSpc>
              <a:spcBef>
                <a:spcPts val="600"/>
              </a:spcBef>
              <a:spcAft>
                <a:spcPts val="0"/>
              </a:spcAft>
              <a:buClrTx/>
              <a:buSzTx/>
              <a:buFont typeface="Arial" panose="020B0604020202020204" pitchFamily="34" charset="0"/>
              <a:buChar char="•"/>
              <a:tabLst/>
              <a:defRPr/>
            </a:pPr>
            <a:endParaRPr kumimoji="0" lang="zh-CN" altLang="zh-CN" sz="2600" i="0" u="none" strike="noStrike" kern="1200" cap="none" spc="0" normalizeH="0" baseline="0" noProof="0" dirty="0">
              <a:ln>
                <a:noFill/>
              </a:ln>
              <a:solidFill>
                <a:schemeClr val="tx1"/>
              </a:solidFill>
              <a:effectLst/>
              <a:uLnTx/>
              <a:uFillTx/>
              <a:latin typeface="+mn-lt"/>
              <a:ea typeface="+mn-ea"/>
              <a:cs typeface="+mn-cs"/>
            </a:endParaRP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2.5</a:t>
            </a:r>
            <a:r>
              <a:rPr lang="zh-CN" altLang="zh-CN" sz="4400" b="1" dirty="0">
                <a:latin typeface="+mj-lt"/>
                <a:ea typeface="+mj-ea"/>
                <a:cs typeface="+mj-cs"/>
              </a:rPr>
              <a:t>写作目的与情感</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514850" y="3861048"/>
            <a:ext cx="3162300"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文章主旨</a:t>
            </a:r>
            <a:endParaRPr lang="en-US" altLang="zh-CN" sz="1600" dirty="0"/>
          </a:p>
          <a:p>
            <a:pPr algn="ctr"/>
            <a:r>
              <a:rPr lang="zh-CN" altLang="zh-CN" sz="1600" dirty="0"/>
              <a:t>牧归而亲人未归的感伤</a:t>
            </a:r>
          </a:p>
          <a:p>
            <a:pPr algn="ctr"/>
            <a:r>
              <a:rPr lang="zh-CN" altLang="zh-CN" sz="1600" dirty="0"/>
              <a:t>对草原传统生活形态的留恋和对回归的渴望</a:t>
            </a:r>
            <a:endParaRPr lang="en-US" altLang="zh-CN" sz="1600" dirty="0"/>
          </a:p>
        </p:txBody>
      </p:sp>
      <p:cxnSp>
        <p:nvCxnSpPr>
          <p:cNvPr id="3" name="直接箭头连接符 2"/>
          <p:cNvCxnSpPr>
            <a:stCxn id="6" idx="2"/>
            <a:endCxn id="2" idx="6"/>
          </p:cNvCxnSpPr>
          <p:nvPr/>
        </p:nvCxnSpPr>
        <p:spPr>
          <a:xfrm flipH="1" flipV="1">
            <a:off x="7677150" y="4761148"/>
            <a:ext cx="476621" cy="58497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2"/>
          </p:cNvCxnSpPr>
          <p:nvPr/>
        </p:nvCxnSpPr>
        <p:spPr>
          <a:xfrm flipV="1">
            <a:off x="3929301" y="4761148"/>
            <a:ext cx="585549" cy="248694"/>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5" name="直接箭头连接符 4"/>
          <p:cNvCxnSpPr>
            <a:stCxn id="7" idx="4"/>
            <a:endCxn id="2" idx="0"/>
          </p:cNvCxnSpPr>
          <p:nvPr/>
        </p:nvCxnSpPr>
        <p:spPr>
          <a:xfrm>
            <a:off x="6086475" y="3352000"/>
            <a:ext cx="9525" cy="509048"/>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6" name="椭圆 5"/>
          <p:cNvSpPr/>
          <p:nvPr/>
        </p:nvSpPr>
        <p:spPr>
          <a:xfrm>
            <a:off x="8153771" y="4590035"/>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171950" y="1551800"/>
            <a:ext cx="3829049"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latin typeface="+mn-ea"/>
              </a:rPr>
              <a:t>“我”代表的牧民的特点：</a:t>
            </a:r>
            <a:endParaRPr lang="en-US" altLang="zh-CN" sz="1600" dirty="0">
              <a:latin typeface="+mn-ea"/>
            </a:endParaRPr>
          </a:p>
          <a:p>
            <a:pPr algn="ctr"/>
            <a:r>
              <a:rPr lang="zh-CN" altLang="zh-CN" sz="1600" dirty="0"/>
              <a:t>空巢老人和留守儿童对</a:t>
            </a:r>
            <a:r>
              <a:rPr lang="ar-SA" altLang="zh-CN" sz="1600" dirty="0"/>
              <a:t>“</a:t>
            </a:r>
            <a:r>
              <a:rPr lang="zh-CN" altLang="en-US" sz="1600" dirty="0"/>
              <a:t>亲人</a:t>
            </a:r>
            <a:r>
              <a:rPr lang="zh-CN" altLang="zh-CN" sz="1600" dirty="0"/>
              <a:t>归来的期盼</a:t>
            </a:r>
          </a:p>
          <a:p>
            <a:pPr algn="ctr"/>
            <a:r>
              <a:rPr lang="zh-CN" altLang="zh-CN" sz="1600" dirty="0"/>
              <a:t>亲人两地分隔的感伤</a:t>
            </a:r>
            <a:endParaRPr lang="en-US" altLang="zh-CN" sz="1600" dirty="0">
              <a:latin typeface="+mn-ea"/>
            </a:endParaRPr>
          </a:p>
        </p:txBody>
      </p:sp>
      <p:cxnSp>
        <p:nvCxnSpPr>
          <p:cNvPr id="8" name="直接箭头连接符 7"/>
          <p:cNvCxnSpPr>
            <a:stCxn id="7" idx="5"/>
            <a:endCxn id="6" idx="1"/>
          </p:cNvCxnSpPr>
          <p:nvPr/>
        </p:nvCxnSpPr>
        <p:spPr>
          <a:xfrm>
            <a:off x="7440247" y="3088367"/>
            <a:ext cx="1093156" cy="172312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flipV="1">
            <a:off x="3463814" y="5877540"/>
            <a:ext cx="5069589" cy="3211"/>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735008" y="398435"/>
            <a:ext cx="3230802" cy="283565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内容概括：</a:t>
            </a:r>
            <a:endParaRPr lang="en-US" altLang="zh-CN" sz="1600" dirty="0"/>
          </a:p>
          <a:p>
            <a:pPr algn="ctr"/>
            <a:r>
              <a:rPr lang="zh-CN" altLang="zh-CN" sz="1600" dirty="0"/>
              <a:t>“牧归”勾勒日暮时牧人归来牛羊回圈的画面</a:t>
            </a:r>
          </a:p>
        </p:txBody>
      </p:sp>
      <p:sp>
        <p:nvSpPr>
          <p:cNvPr id="12" name="椭圆 11"/>
          <p:cNvSpPr/>
          <p:nvPr/>
        </p:nvSpPr>
        <p:spPr>
          <a:xfrm>
            <a:off x="8639175" y="408777"/>
            <a:ext cx="2933699" cy="27820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语言</a:t>
            </a:r>
            <a:endParaRPr lang="en-US" altLang="zh-CN" sz="1600" dirty="0"/>
          </a:p>
        </p:txBody>
      </p:sp>
      <p:sp>
        <p:nvSpPr>
          <p:cNvPr id="13" name="椭圆 12"/>
          <p:cNvSpPr/>
          <p:nvPr/>
        </p:nvSpPr>
        <p:spPr>
          <a:xfrm>
            <a:off x="750761" y="3782731"/>
            <a:ext cx="3178540" cy="24542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结构与情节</a:t>
            </a:r>
            <a:endParaRPr lang="en-US" altLang="zh-CN" sz="1600" dirty="0"/>
          </a:p>
        </p:txBody>
      </p:sp>
      <p:cxnSp>
        <p:nvCxnSpPr>
          <p:cNvPr id="14" name="直接箭头连接符 13"/>
          <p:cNvCxnSpPr>
            <a:stCxn id="7" idx="3"/>
            <a:endCxn id="13" idx="7"/>
          </p:cNvCxnSpPr>
          <p:nvPr/>
        </p:nvCxnSpPr>
        <p:spPr>
          <a:xfrm flipH="1">
            <a:off x="3463814" y="3088367"/>
            <a:ext cx="1268888" cy="1053776"/>
          </a:xfrm>
          <a:prstGeom prst="straightConnector1">
            <a:avLst/>
          </a:prstGeom>
          <a:ln>
            <a:headEnd type="arrow"/>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33" name="直接箭头连接符 32"/>
          <p:cNvCxnSpPr>
            <a:stCxn id="10" idx="4"/>
            <a:endCxn id="13" idx="0"/>
          </p:cNvCxnSpPr>
          <p:nvPr/>
        </p:nvCxnSpPr>
        <p:spPr>
          <a:xfrm flipH="1">
            <a:off x="2340031" y="3234089"/>
            <a:ext cx="10378" cy="548642"/>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18" name="直接箭头连接符 17"/>
          <p:cNvCxnSpPr>
            <a:stCxn id="10" idx="6"/>
            <a:endCxn id="7" idx="1"/>
          </p:cNvCxnSpPr>
          <p:nvPr/>
        </p:nvCxnSpPr>
        <p:spPr>
          <a:xfrm flipV="1">
            <a:off x="3965810" y="1815433"/>
            <a:ext cx="766892" cy="829"/>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199" y="1825624"/>
            <a:ext cx="11095299" cy="4750539"/>
          </a:xfrm>
          <a:prstGeom prst="rect">
            <a:avLst/>
          </a:prstGeom>
        </p:spPr>
        <p:txBody>
          <a:bodyPr>
            <a:normAutofit/>
          </a:bodyPr>
          <a:lstStyle/>
          <a:p>
            <a:pPr marL="266700" indent="-266700">
              <a:spcBef>
                <a:spcPts val="600"/>
              </a:spcBef>
              <a:buFont typeface="Arial" panose="020B0604020202020204" pitchFamily="34" charset="0"/>
              <a:buChar char="•"/>
            </a:pPr>
            <a:r>
              <a:rPr lang="en-US" altLang="zh-CN" sz="2600" dirty="0">
                <a:solidFill>
                  <a:srgbClr val="002060"/>
                </a:solidFill>
                <a:latin typeface="华光标题宋_CNKI" panose="02000500000000000000" pitchFamily="2" charset="-122"/>
                <a:ea typeface="华光标题宋_CNKI" panose="02000500000000000000" pitchFamily="2" charset="-122"/>
              </a:rPr>
              <a:t>[2021</a:t>
            </a:r>
            <a:r>
              <a:rPr lang="zh-CN" altLang="zh-CN" sz="2600" dirty="0">
                <a:solidFill>
                  <a:srgbClr val="002060"/>
                </a:solidFill>
                <a:latin typeface="华光标题宋_CNKI" panose="02000500000000000000" pitchFamily="2" charset="-122"/>
                <a:ea typeface="华光标题宋_CNKI" panose="02000500000000000000" pitchFamily="2" charset="-122"/>
              </a:rPr>
              <a:t>松江一模 </a:t>
            </a:r>
            <a:r>
              <a:rPr lang="en-US" altLang="zh-CN" sz="2600" dirty="0">
                <a:solidFill>
                  <a:srgbClr val="002060"/>
                </a:solidFill>
                <a:latin typeface="华光标题宋_CNKI" panose="02000500000000000000" pitchFamily="2" charset="-122"/>
                <a:ea typeface="华光标题宋_CNKI" panose="02000500000000000000" pitchFamily="2" charset="-122"/>
              </a:rPr>
              <a:t>《</a:t>
            </a:r>
            <a:r>
              <a:rPr lang="zh-CN" altLang="zh-CN" sz="2600" dirty="0">
                <a:solidFill>
                  <a:srgbClr val="002060"/>
                </a:solidFill>
                <a:latin typeface="华光标题宋_CNKI" panose="02000500000000000000" pitchFamily="2" charset="-122"/>
                <a:ea typeface="华光标题宋_CNKI" panose="02000500000000000000" pitchFamily="2" charset="-122"/>
              </a:rPr>
              <a:t>那时我是弟弟</a:t>
            </a:r>
            <a:r>
              <a:rPr lang="en-US" altLang="zh-CN" sz="2600" dirty="0">
                <a:solidFill>
                  <a:srgbClr val="002060"/>
                </a:solidFill>
                <a:latin typeface="华光标题宋_CNKI" panose="02000500000000000000" pitchFamily="2" charset="-122"/>
                <a:ea typeface="华光标题宋_CNKI" panose="02000500000000000000" pitchFamily="2" charset="-122"/>
              </a:rPr>
              <a:t>》]</a:t>
            </a:r>
          </a:p>
          <a:p>
            <a:pPr marL="266700" indent="-266700">
              <a:spcBef>
                <a:spcPts val="600"/>
              </a:spcBef>
              <a:buFont typeface="Arial" panose="020B0604020202020204" pitchFamily="34" charset="0"/>
              <a:buChar char="•"/>
            </a:pPr>
            <a:r>
              <a:rPr lang="en-US" altLang="zh-CN" sz="2600" dirty="0">
                <a:latin typeface="思源宋体 CN Heavy" panose="02020900000000000000" pitchFamily="18" charset="-122"/>
                <a:ea typeface="思源宋体 CN Heavy" panose="02020900000000000000" pitchFamily="18" charset="-122"/>
              </a:rPr>
              <a:t>9.</a:t>
            </a:r>
            <a:r>
              <a:rPr lang="zh-CN" altLang="zh-CN" sz="2600" dirty="0">
                <a:latin typeface="思源宋体 CN Heavy" panose="02020900000000000000" pitchFamily="18" charset="-122"/>
                <a:ea typeface="思源宋体 CN Heavy" panose="02020900000000000000" pitchFamily="18" charset="-122"/>
              </a:rPr>
              <a:t>结合作品内容，分析标题</a:t>
            </a:r>
            <a:r>
              <a:rPr lang="zh-CN" altLang="en-US" sz="2600" dirty="0">
                <a:latin typeface="思源宋体 CN Heavy" panose="02020900000000000000" pitchFamily="18" charset="-122"/>
                <a:ea typeface="思源宋体 CN Heavy" panose="02020900000000000000" pitchFamily="18" charset="-122"/>
              </a:rPr>
              <a:t>“</a:t>
            </a:r>
            <a:r>
              <a:rPr lang="zh-CN" altLang="zh-CN" sz="2600" dirty="0">
                <a:latin typeface="思源宋体 CN Heavy" panose="02020900000000000000" pitchFamily="18" charset="-122"/>
                <a:ea typeface="思源宋体 CN Heavy" panose="02020900000000000000" pitchFamily="18" charset="-122"/>
              </a:rPr>
              <a:t>那时我是弟弟</a:t>
            </a:r>
            <a:r>
              <a:rPr lang="en-US" altLang="zh-CN" sz="2600" dirty="0">
                <a:latin typeface="思源宋体 CN Heavy" panose="02020900000000000000" pitchFamily="18" charset="-122"/>
                <a:ea typeface="思源宋体 CN Heavy" panose="02020900000000000000" pitchFamily="18" charset="-122"/>
              </a:rPr>
              <a:t>”</a:t>
            </a:r>
            <a:r>
              <a:rPr lang="zh-CN" altLang="zh-CN" sz="2600" dirty="0">
                <a:latin typeface="思源宋体 CN Heavy" panose="02020900000000000000" pitchFamily="18" charset="-122"/>
                <a:ea typeface="思源宋体 CN Heavy" panose="02020900000000000000" pitchFamily="18" charset="-122"/>
              </a:rPr>
              <a:t>所蕴含的情感。（</a:t>
            </a:r>
            <a:r>
              <a:rPr lang="en-US" altLang="zh-CN" sz="2600" dirty="0">
                <a:latin typeface="思源宋体 CN Heavy" panose="02020900000000000000" pitchFamily="18" charset="-122"/>
                <a:ea typeface="思源宋体 CN Heavy" panose="02020900000000000000" pitchFamily="18" charset="-122"/>
              </a:rPr>
              <a:t>3</a:t>
            </a:r>
            <a:r>
              <a:rPr lang="zh-CN" altLang="zh-CN" sz="2600" dirty="0">
                <a:latin typeface="思源宋体 CN Heavy" panose="02020900000000000000" pitchFamily="18" charset="-122"/>
                <a:ea typeface="思源宋体 CN Heavy" panose="02020900000000000000" pitchFamily="18" charset="-122"/>
              </a:rPr>
              <a:t>分）</a:t>
            </a:r>
          </a:p>
          <a:p>
            <a:pPr marL="266700" indent="-266700">
              <a:spcBef>
                <a:spcPts val="600"/>
              </a:spcBef>
              <a:buFont typeface="Arial" panose="020B0604020202020204" pitchFamily="34" charset="0"/>
              <a:buChar char="•"/>
            </a:pPr>
            <a:r>
              <a:rPr lang="zh-CN" altLang="zh-CN" sz="2600" dirty="0">
                <a:latin typeface="+mn-ea"/>
                <a:ea typeface="+mn-ea"/>
              </a:rPr>
              <a:t>“弟弟”是文中阿姨对“我”的称呼，表达了对阿姨的怀念和感激之情；</a:t>
            </a:r>
            <a:r>
              <a:rPr lang="zh-CN" altLang="en-US" sz="2600" b="1" dirty="0">
                <a:solidFill>
                  <a:srgbClr val="FF0000"/>
                </a:solidFill>
                <a:latin typeface="+mn-ea"/>
                <a:ea typeface="+mn-ea"/>
              </a:rPr>
              <a:t>（具体词语</a:t>
            </a:r>
            <a:r>
              <a:rPr lang="en-US" altLang="zh-CN" sz="2600" b="1" dirty="0">
                <a:solidFill>
                  <a:srgbClr val="FF0000"/>
                </a:solidFill>
                <a:latin typeface="+mn-ea"/>
                <a:ea typeface="+mn-ea"/>
              </a:rPr>
              <a:t>+</a:t>
            </a:r>
            <a:r>
              <a:rPr lang="zh-CN" altLang="en-US" sz="2600" b="1" dirty="0">
                <a:solidFill>
                  <a:srgbClr val="FF0000"/>
                </a:solidFill>
                <a:latin typeface="+mn-ea"/>
                <a:ea typeface="+mn-ea"/>
              </a:rPr>
              <a:t>情感）</a:t>
            </a:r>
            <a:endParaRPr lang="zh-CN" altLang="zh-CN" sz="2600" b="1" dirty="0">
              <a:solidFill>
                <a:srgbClr val="FF0000"/>
              </a:solidFill>
              <a:latin typeface="+mn-ea"/>
              <a:ea typeface="+mn-ea"/>
            </a:endParaRPr>
          </a:p>
          <a:p>
            <a:pPr marL="266700" indent="-266700">
              <a:spcBef>
                <a:spcPts val="600"/>
              </a:spcBef>
              <a:buFont typeface="Arial" panose="020B0604020202020204" pitchFamily="34" charset="0"/>
              <a:buChar char="•"/>
            </a:pPr>
            <a:r>
              <a:rPr lang="zh-CN" altLang="zh-CN" sz="2600" dirty="0">
                <a:latin typeface="+mn-ea"/>
                <a:ea typeface="+mn-ea"/>
              </a:rPr>
              <a:t> “那时”表明本文是回忆少年生活</a:t>
            </a:r>
            <a:r>
              <a:rPr lang="zh-CN" altLang="en-US" sz="2600" dirty="0">
                <a:latin typeface="+mn-ea"/>
                <a:ea typeface="+mn-ea"/>
              </a:rPr>
              <a:t>，</a:t>
            </a:r>
            <a:r>
              <a:rPr lang="zh-CN" altLang="zh-CN" sz="2600" dirty="0">
                <a:latin typeface="+mn-ea"/>
                <a:ea typeface="+mn-ea"/>
              </a:rPr>
              <a:t>表达了我对少年时代的怀想感念之情；</a:t>
            </a:r>
            <a:r>
              <a:rPr lang="zh-CN" altLang="en-US" sz="2600" b="1" dirty="0">
                <a:solidFill>
                  <a:srgbClr val="FF0000"/>
                </a:solidFill>
                <a:latin typeface="+mn-ea"/>
                <a:ea typeface="+mn-ea"/>
              </a:rPr>
              <a:t>（具体词语</a:t>
            </a:r>
            <a:r>
              <a:rPr lang="en-US" altLang="zh-CN" sz="2600" b="1" dirty="0">
                <a:solidFill>
                  <a:srgbClr val="FF0000"/>
                </a:solidFill>
                <a:latin typeface="+mn-ea"/>
                <a:ea typeface="+mn-ea"/>
              </a:rPr>
              <a:t>+</a:t>
            </a:r>
            <a:r>
              <a:rPr lang="zh-CN" altLang="en-US" sz="2600" b="1" dirty="0">
                <a:solidFill>
                  <a:srgbClr val="FF0000"/>
                </a:solidFill>
                <a:latin typeface="+mn-ea"/>
                <a:ea typeface="+mn-ea"/>
              </a:rPr>
              <a:t>情感）</a:t>
            </a:r>
            <a:endParaRPr lang="zh-CN" altLang="zh-CN" sz="2600" b="1" dirty="0">
              <a:solidFill>
                <a:srgbClr val="FF0000"/>
              </a:solidFill>
              <a:latin typeface="+mn-ea"/>
              <a:ea typeface="+mn-ea"/>
            </a:endParaRPr>
          </a:p>
          <a:p>
            <a:pPr marL="266700" indent="-266700">
              <a:spcBef>
                <a:spcPts val="600"/>
              </a:spcBef>
              <a:buFont typeface="Arial" panose="020B0604020202020204" pitchFamily="34" charset="0"/>
              <a:buChar char="•"/>
            </a:pPr>
            <a:r>
              <a:rPr lang="zh-CN" altLang="zh-CN" sz="2600" dirty="0">
                <a:latin typeface="+mn-ea"/>
                <a:ea typeface="+mn-ea"/>
              </a:rPr>
              <a:t>同时暗含着对温暖人情的赞美之情。</a:t>
            </a:r>
            <a:r>
              <a:rPr lang="zh-CN" altLang="en-US" sz="2600" b="1" dirty="0">
                <a:solidFill>
                  <a:srgbClr val="FF0000"/>
                </a:solidFill>
                <a:latin typeface="+mn-ea"/>
                <a:ea typeface="+mn-ea"/>
              </a:rPr>
              <a:t>（主旨）</a:t>
            </a:r>
            <a:endParaRPr lang="zh-CN" altLang="zh-CN" sz="2600" b="1" dirty="0">
              <a:solidFill>
                <a:srgbClr val="FF0000"/>
              </a:solidFill>
              <a:latin typeface="+mn-ea"/>
              <a:ea typeface="+mn-ea"/>
            </a:endParaRPr>
          </a:p>
        </p:txBody>
      </p:sp>
      <p:sp>
        <p:nvSpPr>
          <p:cNvPr id="4" name="标题 1"/>
          <p:cNvSpPr txBox="1">
            <a:spLocks/>
          </p:cNvSpPr>
          <p:nvPr/>
        </p:nvSpPr>
        <p:spPr>
          <a:xfrm>
            <a:off x="838200" y="365125"/>
            <a:ext cx="10515600" cy="1325563"/>
          </a:xfrm>
          <a:prstGeom prst="rect">
            <a:avLst/>
          </a:prstGeom>
        </p:spPr>
        <p:txBody>
          <a:bodyPr>
            <a:normAutofit/>
          </a:bodyPr>
          <a:lstStyle/>
          <a:p>
            <a:r>
              <a:rPr lang="en-US" altLang="zh-CN" sz="4400" b="1" dirty="0">
                <a:latin typeface="+mj-lt"/>
                <a:ea typeface="+mj-ea"/>
                <a:cs typeface="+mj-cs"/>
              </a:rPr>
              <a:t>2.5</a:t>
            </a:r>
            <a:r>
              <a:rPr lang="zh-CN" altLang="zh-CN" sz="4400" b="1" dirty="0">
                <a:latin typeface="+mj-lt"/>
                <a:ea typeface="+mj-ea"/>
                <a:cs typeface="+mj-cs"/>
              </a:rPr>
              <a:t>写作目的与情感</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514850" y="3861048"/>
            <a:ext cx="3162300"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文章主旨：</a:t>
            </a:r>
            <a:endParaRPr lang="en-US" altLang="zh-CN" sz="1600" dirty="0"/>
          </a:p>
          <a:p>
            <a:pPr algn="ctr"/>
            <a:r>
              <a:rPr lang="zh-CN" altLang="en-US" sz="1600" dirty="0"/>
              <a:t>对</a:t>
            </a:r>
            <a:r>
              <a:rPr lang="zh-CN" altLang="zh-CN" sz="1600" dirty="0"/>
              <a:t>温暖人情的赞美</a:t>
            </a:r>
            <a:endParaRPr lang="en-US" altLang="zh-CN" sz="1600" dirty="0"/>
          </a:p>
        </p:txBody>
      </p:sp>
      <p:cxnSp>
        <p:nvCxnSpPr>
          <p:cNvPr id="3" name="直接箭头连接符 2"/>
          <p:cNvCxnSpPr>
            <a:stCxn id="6" idx="2"/>
            <a:endCxn id="2" idx="6"/>
          </p:cNvCxnSpPr>
          <p:nvPr/>
        </p:nvCxnSpPr>
        <p:spPr>
          <a:xfrm flipH="1" flipV="1">
            <a:off x="7677150" y="4761148"/>
            <a:ext cx="476621" cy="58497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2"/>
          </p:cNvCxnSpPr>
          <p:nvPr/>
        </p:nvCxnSpPr>
        <p:spPr>
          <a:xfrm flipV="1">
            <a:off x="3929301" y="4761148"/>
            <a:ext cx="585549" cy="248694"/>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5" name="直接箭头连接符 4"/>
          <p:cNvCxnSpPr>
            <a:stCxn id="7" idx="4"/>
            <a:endCxn id="2" idx="0"/>
          </p:cNvCxnSpPr>
          <p:nvPr/>
        </p:nvCxnSpPr>
        <p:spPr>
          <a:xfrm>
            <a:off x="6086475" y="3352000"/>
            <a:ext cx="9525" cy="509048"/>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6" name="椭圆 5"/>
          <p:cNvSpPr/>
          <p:nvPr/>
        </p:nvSpPr>
        <p:spPr>
          <a:xfrm>
            <a:off x="8153771" y="4590035"/>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171950" y="1551800"/>
            <a:ext cx="3829049"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latin typeface="+mn-ea"/>
              </a:rPr>
              <a:t>“我” 的特点：</a:t>
            </a:r>
            <a:endParaRPr lang="en-US" altLang="zh-CN" sz="1600" dirty="0">
              <a:latin typeface="+mn-ea"/>
            </a:endParaRPr>
          </a:p>
          <a:p>
            <a:pPr algn="ctr"/>
            <a:r>
              <a:rPr lang="zh-CN" altLang="zh-CN" sz="1600" dirty="0"/>
              <a:t>对阿姨怀念感激</a:t>
            </a:r>
          </a:p>
          <a:p>
            <a:pPr algn="ctr"/>
            <a:r>
              <a:rPr lang="zh-CN" altLang="zh-CN" sz="1600" dirty="0"/>
              <a:t>对少年时代怀想感念</a:t>
            </a:r>
            <a:endParaRPr lang="en-US" altLang="zh-CN" sz="1600" dirty="0">
              <a:latin typeface="+mn-ea"/>
            </a:endParaRPr>
          </a:p>
        </p:txBody>
      </p:sp>
      <p:cxnSp>
        <p:nvCxnSpPr>
          <p:cNvPr id="8" name="直接箭头连接符 7"/>
          <p:cNvCxnSpPr>
            <a:stCxn id="7" idx="5"/>
            <a:endCxn id="6" idx="1"/>
          </p:cNvCxnSpPr>
          <p:nvPr/>
        </p:nvCxnSpPr>
        <p:spPr>
          <a:xfrm>
            <a:off x="7440247" y="3088367"/>
            <a:ext cx="1093156" cy="172312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flipV="1">
            <a:off x="3463814" y="5877540"/>
            <a:ext cx="5069589" cy="3211"/>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735008" y="398435"/>
            <a:ext cx="3230802" cy="283565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内容概括：</a:t>
            </a:r>
            <a:endParaRPr lang="en-US" altLang="zh-CN" sz="1600" dirty="0"/>
          </a:p>
          <a:p>
            <a:r>
              <a:rPr lang="zh-CN" altLang="zh-CN" sz="1600" dirty="0"/>
              <a:t>“弟弟”是文中阿姨对“我”的称呼</a:t>
            </a:r>
          </a:p>
          <a:p>
            <a:r>
              <a:rPr lang="zh-CN" altLang="zh-CN" sz="1600" dirty="0"/>
              <a:t>“那时”表明本文回忆少年生活</a:t>
            </a:r>
          </a:p>
        </p:txBody>
      </p:sp>
      <p:sp>
        <p:nvSpPr>
          <p:cNvPr id="12" name="椭圆 11"/>
          <p:cNvSpPr/>
          <p:nvPr/>
        </p:nvSpPr>
        <p:spPr>
          <a:xfrm>
            <a:off x="8639175" y="408777"/>
            <a:ext cx="2933699" cy="27820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语言</a:t>
            </a:r>
            <a:endParaRPr lang="en-US" altLang="zh-CN" sz="1600" dirty="0"/>
          </a:p>
        </p:txBody>
      </p:sp>
      <p:sp>
        <p:nvSpPr>
          <p:cNvPr id="13" name="椭圆 12"/>
          <p:cNvSpPr/>
          <p:nvPr/>
        </p:nvSpPr>
        <p:spPr>
          <a:xfrm>
            <a:off x="750761" y="3782731"/>
            <a:ext cx="3178540" cy="24542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结构与情节</a:t>
            </a:r>
            <a:endParaRPr lang="en-US" altLang="zh-CN" sz="1600" dirty="0"/>
          </a:p>
        </p:txBody>
      </p:sp>
      <p:cxnSp>
        <p:nvCxnSpPr>
          <p:cNvPr id="14" name="直接箭头连接符 13"/>
          <p:cNvCxnSpPr>
            <a:stCxn id="7" idx="3"/>
            <a:endCxn id="13" idx="7"/>
          </p:cNvCxnSpPr>
          <p:nvPr/>
        </p:nvCxnSpPr>
        <p:spPr>
          <a:xfrm flipH="1">
            <a:off x="3463814" y="3088367"/>
            <a:ext cx="1268888" cy="1053776"/>
          </a:xfrm>
          <a:prstGeom prst="straightConnector1">
            <a:avLst/>
          </a:prstGeom>
          <a:ln>
            <a:headEnd type="arrow"/>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33" name="直接箭头连接符 32"/>
          <p:cNvCxnSpPr>
            <a:stCxn id="10" idx="4"/>
            <a:endCxn id="13" idx="0"/>
          </p:cNvCxnSpPr>
          <p:nvPr/>
        </p:nvCxnSpPr>
        <p:spPr>
          <a:xfrm flipH="1">
            <a:off x="2340031" y="3234089"/>
            <a:ext cx="10378" cy="548642"/>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18" name="直接箭头连接符 17"/>
          <p:cNvCxnSpPr>
            <a:stCxn id="10" idx="6"/>
            <a:endCxn id="7" idx="1"/>
          </p:cNvCxnSpPr>
          <p:nvPr/>
        </p:nvCxnSpPr>
        <p:spPr>
          <a:xfrm flipV="1">
            <a:off x="3965810" y="1815433"/>
            <a:ext cx="766892" cy="829"/>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a:xfrm>
            <a:off x="838200" y="365125"/>
            <a:ext cx="10515600" cy="1325563"/>
          </a:xfrm>
          <a:prstGeom prst="rect">
            <a:avLst/>
          </a:prstGeom>
        </p:spPr>
        <p:txBody>
          <a:bodyPr>
            <a:noAutofit/>
          </a:bodyPr>
          <a:lstStyle/>
          <a:p>
            <a:r>
              <a:rPr lang="en-US" altLang="zh-CN" sz="4400" b="1" dirty="0">
                <a:latin typeface="+mj-lt"/>
                <a:ea typeface="+mj-ea"/>
                <a:cs typeface="+mj-cs"/>
              </a:rPr>
              <a:t>3.7</a:t>
            </a:r>
            <a:r>
              <a:rPr lang="zh-CN" altLang="zh-CN" sz="4400" b="1" dirty="0">
                <a:solidFill>
                  <a:srgbClr val="FF0000"/>
                </a:solidFill>
                <a:latin typeface="+mj-lt"/>
                <a:ea typeface="+mj-ea"/>
                <a:cs typeface="+mj-cs"/>
              </a:rPr>
              <a:t>评析</a:t>
            </a:r>
            <a:r>
              <a:rPr lang="zh-CN" altLang="zh-CN" sz="4400" b="1" dirty="0">
                <a:latin typeface="+mj-lt"/>
                <a:ea typeface="+mj-ea"/>
                <a:cs typeface="+mj-cs"/>
              </a:rPr>
              <a:t>思想意义价值</a:t>
            </a:r>
          </a:p>
        </p:txBody>
      </p:sp>
      <p:sp>
        <p:nvSpPr>
          <p:cNvPr id="4" name="内容占位符 2"/>
          <p:cNvSpPr txBox="1">
            <a:spLocks/>
          </p:cNvSpPr>
          <p:nvPr/>
        </p:nvSpPr>
        <p:spPr>
          <a:xfrm>
            <a:off x="838200" y="1371600"/>
            <a:ext cx="11199472" cy="5486400"/>
          </a:xfrm>
          <a:prstGeom prst="rect">
            <a:avLst/>
          </a:prstGeom>
        </p:spPr>
        <p:txBody>
          <a:bodyPr>
            <a:noAutofit/>
          </a:bodyPr>
          <a:lstStyle/>
          <a:p>
            <a:pPr marL="266700" indent="-266700">
              <a:lnSpc>
                <a:spcPct val="120000"/>
              </a:lnSpc>
              <a:buFont typeface="Arial" panose="020B0604020202020204" pitchFamily="34" charset="0"/>
              <a:buChar char="•"/>
            </a:pPr>
            <a:r>
              <a:rPr lang="zh-CN" altLang="zh-CN" sz="2600" dirty="0">
                <a:latin typeface="+mn-ea"/>
                <a:ea typeface="+mn-ea"/>
              </a:rPr>
              <a:t>出题的方式：</a:t>
            </a:r>
            <a:r>
              <a:rPr lang="zh-CN" altLang="en-US" sz="2600" b="1" dirty="0">
                <a:latin typeface="+mn-ea"/>
                <a:ea typeface="+mn-ea"/>
              </a:rPr>
              <a:t>评析本文思想主旨。</a:t>
            </a:r>
            <a:endParaRPr lang="en-US" altLang="zh-CN" sz="2600" b="1" dirty="0">
              <a:latin typeface="+mn-ea"/>
              <a:ea typeface="+mn-ea"/>
            </a:endParaRPr>
          </a:p>
          <a:p>
            <a:pPr marL="266700" indent="-266700">
              <a:lnSpc>
                <a:spcPct val="120000"/>
              </a:lnSpc>
              <a:buFont typeface="Arial" panose="020B0604020202020204" pitchFamily="34" charset="0"/>
              <a:buChar char="•"/>
            </a:pPr>
            <a:r>
              <a:rPr lang="zh-CN" altLang="zh-CN" sz="2600" dirty="0">
                <a:latin typeface="+mn-ea"/>
                <a:ea typeface="+mn-ea"/>
              </a:rPr>
              <a:t>答题要点：</a:t>
            </a:r>
          </a:p>
          <a:p>
            <a:pPr>
              <a:lnSpc>
                <a:spcPct val="120000"/>
              </a:lnSpc>
            </a:pPr>
            <a:r>
              <a:rPr lang="zh-CN" altLang="en-US" sz="2600" dirty="0">
                <a:latin typeface="+mn-ea"/>
                <a:ea typeface="+mn-ea"/>
              </a:rPr>
              <a:t>❶</a:t>
            </a:r>
            <a:r>
              <a:rPr lang="zh-CN" altLang="zh-CN" sz="2600" b="1" dirty="0">
                <a:latin typeface="+mn-ea"/>
                <a:ea typeface="+mn-ea"/>
              </a:rPr>
              <a:t>概括文章大义</a:t>
            </a:r>
          </a:p>
          <a:p>
            <a:pPr>
              <a:lnSpc>
                <a:spcPct val="120000"/>
              </a:lnSpc>
            </a:pPr>
            <a:r>
              <a:rPr lang="zh-CN" altLang="en-US" sz="2600" dirty="0">
                <a:latin typeface="+mn-ea"/>
                <a:ea typeface="+mn-ea"/>
              </a:rPr>
              <a:t>❷</a:t>
            </a:r>
            <a:r>
              <a:rPr lang="zh-CN" altLang="zh-CN" sz="2600" b="1" dirty="0">
                <a:latin typeface="+mn-ea"/>
                <a:ea typeface="+mn-ea"/>
              </a:rPr>
              <a:t>点明文章中心</a:t>
            </a:r>
            <a:r>
              <a:rPr lang="zh-CN" altLang="zh-CN" sz="2600" dirty="0">
                <a:latin typeface="+mn-ea"/>
                <a:ea typeface="+mn-ea"/>
              </a:rPr>
              <a:t>（情感</a:t>
            </a:r>
            <a:r>
              <a:rPr lang="en-US" altLang="zh-CN" sz="2600" dirty="0">
                <a:latin typeface="+mn-ea"/>
                <a:ea typeface="+mn-ea"/>
              </a:rPr>
              <a:t>/</a:t>
            </a:r>
            <a:r>
              <a:rPr lang="zh-CN" altLang="zh-CN" sz="2600" dirty="0">
                <a:latin typeface="+mn-ea"/>
                <a:ea typeface="+mn-ea"/>
              </a:rPr>
              <a:t>作者态度→内涵→主旨）</a:t>
            </a:r>
          </a:p>
          <a:p>
            <a:pPr>
              <a:lnSpc>
                <a:spcPct val="120000"/>
              </a:lnSpc>
            </a:pPr>
            <a:r>
              <a:rPr lang="zh-CN" altLang="en-US" sz="2600" dirty="0">
                <a:latin typeface="+mn-ea"/>
                <a:ea typeface="+mn-ea"/>
              </a:rPr>
              <a:t>❸</a:t>
            </a:r>
            <a:r>
              <a:rPr lang="zh-CN" altLang="zh-CN" sz="2600" b="1" dirty="0">
                <a:latin typeface="+mn-ea"/>
                <a:ea typeface="+mn-ea"/>
              </a:rPr>
              <a:t>结合</a:t>
            </a:r>
            <a:r>
              <a:rPr lang="zh-CN" altLang="en-US" sz="2600" b="1" dirty="0">
                <a:latin typeface="+mn-ea"/>
                <a:ea typeface="+mn-ea"/>
              </a:rPr>
              <a:t>社会背景得出</a:t>
            </a:r>
            <a:r>
              <a:rPr lang="zh-CN" altLang="zh-CN" sz="2600" b="1" dirty="0">
                <a:latin typeface="+mn-ea"/>
                <a:ea typeface="+mn-ea"/>
              </a:rPr>
              <a:t>现实意义</a:t>
            </a:r>
            <a:r>
              <a:rPr lang="zh-CN" altLang="en-US" sz="2600" dirty="0">
                <a:latin typeface="+mn-ea"/>
                <a:ea typeface="+mn-ea"/>
              </a:rPr>
              <a:t>（</a:t>
            </a:r>
            <a:r>
              <a:rPr lang="zh-CN" altLang="zh-CN" sz="2600" dirty="0">
                <a:latin typeface="+mn-ea"/>
                <a:ea typeface="+mn-ea"/>
              </a:rPr>
              <a:t>正面的启发意义</a:t>
            </a:r>
            <a:r>
              <a:rPr lang="en-US" altLang="zh-CN" sz="2600" dirty="0">
                <a:latin typeface="+mn-ea"/>
                <a:ea typeface="+mn-ea"/>
              </a:rPr>
              <a:t>/</a:t>
            </a:r>
            <a:r>
              <a:rPr lang="zh-CN" altLang="zh-CN" sz="2600" dirty="0">
                <a:latin typeface="+mn-ea"/>
                <a:ea typeface="+mn-ea"/>
              </a:rPr>
              <a:t>反面的警示意义</a:t>
            </a:r>
            <a:r>
              <a:rPr lang="zh-CN" altLang="en-US" sz="2600" dirty="0">
                <a:latin typeface="+mn-ea"/>
                <a:ea typeface="+mn-ea"/>
              </a:rPr>
              <a:t>）</a:t>
            </a:r>
            <a:endParaRPr lang="zh-CN" altLang="zh-CN" sz="2600" dirty="0">
              <a:latin typeface="+mn-ea"/>
              <a:ea typeface="+mn-ea"/>
            </a:endParaRPr>
          </a:p>
          <a:p>
            <a:pPr marL="266700" indent="-266700">
              <a:lnSpc>
                <a:spcPct val="120000"/>
              </a:lnSpc>
              <a:buFont typeface="Arial" panose="020B0604020202020204" pitchFamily="34" charset="0"/>
              <a:buChar char="•"/>
            </a:pPr>
            <a:r>
              <a:rPr lang="zh-CN" altLang="zh-CN" sz="2600" dirty="0">
                <a:latin typeface="+mn-ea"/>
                <a:ea typeface="+mn-ea"/>
              </a:rPr>
              <a:t>常见主旨：</a:t>
            </a:r>
            <a:r>
              <a:rPr lang="zh-CN" altLang="en-US" sz="2600" dirty="0">
                <a:latin typeface="+mn-ea"/>
                <a:ea typeface="+mn-ea"/>
              </a:rPr>
              <a:t>（当然，真正的难点在读懂文章咯）</a:t>
            </a:r>
            <a:endParaRPr lang="zh-CN" altLang="zh-CN" sz="2600" dirty="0">
              <a:latin typeface="+mn-ea"/>
              <a:ea typeface="+mn-ea"/>
            </a:endParaRPr>
          </a:p>
          <a:p>
            <a:pPr>
              <a:lnSpc>
                <a:spcPct val="120000"/>
              </a:lnSpc>
            </a:pPr>
            <a:r>
              <a:rPr lang="zh-CN" altLang="en-US" sz="2600" dirty="0">
                <a:latin typeface="+mn-ea"/>
                <a:ea typeface="+mn-ea"/>
              </a:rPr>
              <a:t>❶</a:t>
            </a:r>
            <a:r>
              <a:rPr lang="zh-CN" altLang="zh-CN" sz="2600" b="1" dirty="0">
                <a:latin typeface="+mn-ea"/>
                <a:ea typeface="+mn-ea"/>
              </a:rPr>
              <a:t>人与自然：</a:t>
            </a:r>
            <a:r>
              <a:rPr lang="zh-CN" altLang="zh-CN" sz="2600" dirty="0">
                <a:latin typeface="+mn-ea"/>
                <a:ea typeface="+mn-ea"/>
              </a:rPr>
              <a:t>保护自然环境</a:t>
            </a:r>
            <a:r>
              <a:rPr lang="en-US" altLang="zh-CN" sz="2600" dirty="0">
                <a:latin typeface="+mn-ea"/>
                <a:ea typeface="+mn-ea"/>
              </a:rPr>
              <a:t>/</a:t>
            </a:r>
            <a:r>
              <a:rPr lang="zh-CN" altLang="zh-CN" sz="2600" dirty="0">
                <a:latin typeface="+mn-ea"/>
                <a:ea typeface="+mn-ea"/>
              </a:rPr>
              <a:t>顺应自然发展（尽人事听天命）</a:t>
            </a:r>
            <a:r>
              <a:rPr lang="en-US" altLang="zh-CN" sz="2600" dirty="0">
                <a:latin typeface="+mn-ea"/>
                <a:ea typeface="+mn-ea"/>
              </a:rPr>
              <a:t>/..……</a:t>
            </a:r>
            <a:endParaRPr lang="zh-CN" altLang="zh-CN" sz="2600" dirty="0">
              <a:latin typeface="+mn-ea"/>
              <a:ea typeface="+mn-ea"/>
            </a:endParaRPr>
          </a:p>
          <a:p>
            <a:pPr marL="358775" indent="-358775">
              <a:lnSpc>
                <a:spcPct val="120000"/>
              </a:lnSpc>
            </a:pPr>
            <a:r>
              <a:rPr lang="zh-CN" altLang="en-US" sz="2600" dirty="0">
                <a:latin typeface="+mn-ea"/>
                <a:ea typeface="+mn-ea"/>
              </a:rPr>
              <a:t>❷</a:t>
            </a:r>
            <a:r>
              <a:rPr lang="zh-CN" altLang="zh-CN" sz="2600" b="1" dirty="0">
                <a:latin typeface="+mn-ea"/>
                <a:ea typeface="+mn-ea"/>
              </a:rPr>
              <a:t>人与社会：</a:t>
            </a:r>
            <a:r>
              <a:rPr lang="zh-CN" altLang="zh-CN" sz="2600" dirty="0">
                <a:latin typeface="+mn-ea"/>
                <a:ea typeface="+mn-ea"/>
              </a:rPr>
              <a:t>传统文化的留存</a:t>
            </a:r>
            <a:r>
              <a:rPr lang="en-US" altLang="zh-CN" sz="2600" dirty="0">
                <a:latin typeface="+mn-ea"/>
                <a:ea typeface="+mn-ea"/>
              </a:rPr>
              <a:t>/</a:t>
            </a:r>
            <a:r>
              <a:rPr lang="zh-CN" altLang="zh-CN" sz="2600" dirty="0">
                <a:latin typeface="+mn-ea"/>
                <a:ea typeface="+mn-ea"/>
              </a:rPr>
              <a:t>中西方文化差异</a:t>
            </a:r>
            <a:r>
              <a:rPr lang="en-US" altLang="zh-CN" sz="2600" dirty="0">
                <a:latin typeface="+mn-ea"/>
                <a:ea typeface="+mn-ea"/>
              </a:rPr>
              <a:t>/</a:t>
            </a:r>
            <a:r>
              <a:rPr lang="zh-CN" altLang="zh-CN" sz="2600" dirty="0">
                <a:latin typeface="+mn-ea"/>
                <a:ea typeface="+mn-ea"/>
              </a:rPr>
              <a:t>特定历史时期的文化现象</a:t>
            </a:r>
            <a:r>
              <a:rPr lang="en-US" altLang="zh-CN" sz="2600" dirty="0">
                <a:latin typeface="+mn-ea"/>
                <a:ea typeface="+mn-ea"/>
              </a:rPr>
              <a:t>/</a:t>
            </a:r>
            <a:r>
              <a:rPr lang="zh-CN" altLang="zh-CN" sz="2600" dirty="0">
                <a:latin typeface="+mn-ea"/>
                <a:ea typeface="+mn-ea"/>
              </a:rPr>
              <a:t>人际交往的变化（</a:t>
            </a:r>
            <a:r>
              <a:rPr lang="zh-CN" altLang="en-US" sz="2600" dirty="0">
                <a:latin typeface="+mn-ea"/>
                <a:ea typeface="+mn-ea"/>
              </a:rPr>
              <a:t>如</a:t>
            </a:r>
            <a:r>
              <a:rPr lang="zh-CN" altLang="zh-CN" sz="2600" dirty="0">
                <a:latin typeface="+mn-ea"/>
                <a:ea typeface="+mn-ea"/>
              </a:rPr>
              <a:t>唯利是图、感情</a:t>
            </a:r>
            <a:r>
              <a:rPr lang="zh-CN" altLang="en-US" sz="2600" dirty="0">
                <a:latin typeface="+mn-ea"/>
                <a:ea typeface="+mn-ea"/>
              </a:rPr>
              <a:t>淡漠</a:t>
            </a:r>
            <a:r>
              <a:rPr lang="zh-CN" altLang="zh-CN" sz="2600" dirty="0">
                <a:latin typeface="+mn-ea"/>
                <a:ea typeface="+mn-ea"/>
              </a:rPr>
              <a:t>）</a:t>
            </a:r>
            <a:r>
              <a:rPr lang="en-US" altLang="zh-CN" sz="2600" dirty="0">
                <a:latin typeface="+mn-ea"/>
                <a:ea typeface="+mn-ea"/>
              </a:rPr>
              <a:t>/</a:t>
            </a:r>
            <a:r>
              <a:rPr lang="zh-CN" altLang="zh-CN" sz="2600" dirty="0">
                <a:latin typeface="+mn-ea"/>
                <a:ea typeface="+mn-ea"/>
              </a:rPr>
              <a:t>社会发展的弊端（</a:t>
            </a:r>
            <a:r>
              <a:rPr lang="en-US" altLang="zh-CN" sz="2600" dirty="0">
                <a:latin typeface="+mn-ea"/>
                <a:ea typeface="+mn-ea"/>
              </a:rPr>
              <a:t>e.g.</a:t>
            </a:r>
            <a:r>
              <a:rPr lang="zh-CN" altLang="zh-CN" sz="2600" dirty="0">
                <a:latin typeface="+mn-ea"/>
                <a:ea typeface="+mn-ea"/>
              </a:rPr>
              <a:t>留守</a:t>
            </a:r>
            <a:r>
              <a:rPr lang="zh-CN" altLang="en-US" sz="2600" dirty="0">
                <a:latin typeface="+mn-ea"/>
                <a:ea typeface="+mn-ea"/>
              </a:rPr>
              <a:t>）</a:t>
            </a:r>
            <a:endParaRPr lang="en-US" altLang="zh-CN" sz="2600" dirty="0">
              <a:latin typeface="+mn-ea"/>
              <a:ea typeface="+mn-ea"/>
            </a:endParaRPr>
          </a:p>
          <a:p>
            <a:pPr>
              <a:lnSpc>
                <a:spcPct val="120000"/>
              </a:lnSpc>
            </a:pPr>
            <a:r>
              <a:rPr lang="zh-CN" altLang="en-US" sz="2600" dirty="0">
                <a:latin typeface="+mn-ea"/>
                <a:ea typeface="+mn-ea"/>
              </a:rPr>
              <a:t>❸</a:t>
            </a:r>
            <a:r>
              <a:rPr lang="zh-CN" altLang="zh-CN" sz="2600" b="1" dirty="0">
                <a:latin typeface="+mn-ea"/>
                <a:ea typeface="+mn-ea"/>
              </a:rPr>
              <a:t>生命的意义</a:t>
            </a:r>
            <a:endParaRPr lang="en-US" altLang="zh-CN" sz="2600" b="1" dirty="0">
              <a:latin typeface="+mn-ea"/>
              <a:ea typeface="+mn-ea"/>
            </a:endParaRPr>
          </a:p>
          <a:p>
            <a:pPr marL="266700" indent="-266700">
              <a:lnSpc>
                <a:spcPct val="120000"/>
              </a:lnSpc>
              <a:buFont typeface="Arial" panose="020B0604020202020204" pitchFamily="34" charset="0"/>
              <a:buChar char="•"/>
            </a:pPr>
            <a:r>
              <a:rPr lang="zh-CN" altLang="en-US" sz="2600" b="1" dirty="0">
                <a:latin typeface="+mn-ea"/>
                <a:ea typeface="+mn-ea"/>
              </a:rPr>
              <a:t>新题型：和</a:t>
            </a:r>
            <a:r>
              <a:rPr lang="en-US" altLang="zh-CN" sz="2600" b="1" dirty="0">
                <a:latin typeface="+mn-ea"/>
                <a:ea typeface="+mn-ea"/>
              </a:rPr>
              <a:t>《</a:t>
            </a:r>
            <a:r>
              <a:rPr lang="zh-CN" altLang="en-US" sz="2600" b="1" dirty="0">
                <a:latin typeface="+mn-ea"/>
                <a:ea typeface="+mn-ea"/>
              </a:rPr>
              <a:t>乡土中国</a:t>
            </a:r>
            <a:r>
              <a:rPr lang="en-US" altLang="zh-CN" sz="2600" b="1" dirty="0">
                <a:latin typeface="+mn-ea"/>
                <a:ea typeface="+mn-ea"/>
              </a:rPr>
              <a:t>》</a:t>
            </a:r>
            <a:r>
              <a:rPr lang="zh-CN" altLang="en-US" sz="2600" b="1" dirty="0">
                <a:latin typeface="+mn-ea"/>
                <a:ea typeface="+mn-ea"/>
              </a:rPr>
              <a:t>结合的群文阅读</a:t>
            </a:r>
            <a:endParaRPr lang="en-US" altLang="zh-CN" sz="2600" b="1" dirty="0">
              <a:latin typeface="+mn-ea"/>
              <a:ea typeface="+mn-ea"/>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594130"/>
            <a:ext cx="11083724" cy="4750539"/>
          </a:xfrm>
          <a:prstGeom prst="rect">
            <a:avLst/>
          </a:prstGeom>
        </p:spPr>
        <p:txBody>
          <a:bodyPr>
            <a:normAutofit/>
          </a:bodyPr>
          <a:lstStyle/>
          <a:p>
            <a:pPr marL="266700" indent="-266700">
              <a:spcBef>
                <a:spcPts val="600"/>
              </a:spcBef>
              <a:buFont typeface="Arial" panose="020B0604020202020204" pitchFamily="34" charset="0"/>
              <a:buChar char="•"/>
            </a:pPr>
            <a:r>
              <a:rPr lang="en-US" altLang="zh-CN" sz="2600" dirty="0">
                <a:solidFill>
                  <a:srgbClr val="002060"/>
                </a:solidFill>
                <a:latin typeface="华光标题宋_CNKI" panose="02000500000000000000" pitchFamily="2" charset="-122"/>
                <a:ea typeface="华光标题宋_CNKI" panose="02000500000000000000" pitchFamily="2" charset="-122"/>
              </a:rPr>
              <a:t>[2021</a:t>
            </a:r>
            <a:r>
              <a:rPr lang="zh-CN" altLang="en-US" sz="2600" dirty="0">
                <a:solidFill>
                  <a:srgbClr val="002060"/>
                </a:solidFill>
                <a:latin typeface="华光标题宋_CNKI" panose="02000500000000000000" pitchFamily="2" charset="-122"/>
                <a:ea typeface="华光标题宋_CNKI" panose="02000500000000000000" pitchFamily="2" charset="-122"/>
              </a:rPr>
              <a:t>闵行一模 山坡上的糖</a:t>
            </a:r>
            <a:r>
              <a:rPr lang="en-US" altLang="zh-CN" sz="2600" dirty="0">
                <a:solidFill>
                  <a:srgbClr val="002060"/>
                </a:solidFill>
                <a:latin typeface="华光标题宋_CNKI" panose="02000500000000000000" pitchFamily="2" charset="-122"/>
                <a:ea typeface="华光标题宋_CNKI" panose="02000500000000000000" pitchFamily="2" charset="-122"/>
              </a:rPr>
              <a:t>]</a:t>
            </a:r>
          </a:p>
          <a:p>
            <a:pPr marL="266700" indent="-266700">
              <a:spcBef>
                <a:spcPts val="600"/>
              </a:spcBef>
              <a:buFont typeface="Arial" panose="020B0604020202020204" pitchFamily="34" charset="0"/>
              <a:buChar char="•"/>
            </a:pPr>
            <a:r>
              <a:rPr lang="zh-CN" altLang="zh-CN" sz="2600" dirty="0">
                <a:latin typeface="华光标题宋_CNKI" panose="02000500000000000000" pitchFamily="2" charset="-122"/>
                <a:ea typeface="华光标题宋_CNKI" panose="02000500000000000000" pitchFamily="2" charset="-122"/>
              </a:rPr>
              <a:t>11. 评析本文的思想意义。（5分）III.7</a:t>
            </a:r>
          </a:p>
          <a:p>
            <a:pPr marL="266700" indent="-266700">
              <a:spcBef>
                <a:spcPts val="600"/>
              </a:spcBef>
              <a:buFont typeface="Arial" panose="020B0604020202020204" pitchFamily="34" charset="0"/>
              <a:buChar char="•"/>
            </a:pPr>
            <a:r>
              <a:rPr lang="zh-CN" altLang="zh-CN" sz="2600" dirty="0">
                <a:latin typeface="微软雅黑" panose="020B0503020204020204" pitchFamily="34" charset="-122"/>
                <a:ea typeface="微软雅黑" panose="020B0503020204020204" pitchFamily="34" charset="-122"/>
              </a:rPr>
              <a:t>本文通过回忆童年的生活，表现了孩子们童年时的童真、梦想和对自由与理想的追求</a:t>
            </a:r>
            <a:r>
              <a:rPr lang="zh-CN" altLang="en-US" sz="2600" b="1" dirty="0">
                <a:solidFill>
                  <a:srgbClr val="FF0000"/>
                </a:solidFill>
                <a:latin typeface="微软雅黑" panose="020B0503020204020204" pitchFamily="34" charset="-122"/>
                <a:ea typeface="微软雅黑" panose="020B0503020204020204" pitchFamily="34" charset="-122"/>
              </a:rPr>
              <a:t>（文意），</a:t>
            </a:r>
            <a:endParaRPr lang="en-US" altLang="zh-CN" sz="2600" b="1" dirty="0">
              <a:solidFill>
                <a:srgbClr val="FF0000"/>
              </a:solidFill>
              <a:latin typeface="微软雅黑" panose="020B0503020204020204" pitchFamily="34" charset="-122"/>
              <a:ea typeface="微软雅黑" panose="020B0503020204020204" pitchFamily="34" charset="-122"/>
            </a:endParaRPr>
          </a:p>
          <a:p>
            <a:pPr marL="266700" indent="-266700">
              <a:spcBef>
                <a:spcPts val="600"/>
              </a:spcBef>
              <a:buFont typeface="Arial" panose="020B0604020202020204" pitchFamily="34" charset="0"/>
              <a:buChar char="•"/>
            </a:pPr>
            <a:r>
              <a:rPr lang="zh-CN" altLang="zh-CN" sz="2600" dirty="0">
                <a:latin typeface="微软雅黑" panose="020B0503020204020204" pitchFamily="34" charset="-122"/>
                <a:ea typeface="微软雅黑" panose="020B0503020204020204" pitchFamily="34" charset="-122"/>
              </a:rPr>
              <a:t>反思了随着人的成长，</a:t>
            </a:r>
            <a:r>
              <a:rPr lang="zh-CN" altLang="zh-CN" sz="2600" b="1" dirty="0">
                <a:solidFill>
                  <a:srgbClr val="FF0000"/>
                </a:solidFill>
                <a:latin typeface="微软雅黑" panose="020B0503020204020204" pitchFamily="34" charset="-122"/>
                <a:ea typeface="微软雅黑" panose="020B0503020204020204" pitchFamily="34" charset="-122"/>
              </a:rPr>
              <a:t>人与自然</a:t>
            </a:r>
            <a:r>
              <a:rPr lang="zh-CN" altLang="zh-CN" sz="2600" dirty="0">
                <a:latin typeface="微软雅黑" panose="020B0503020204020204" pitchFamily="34" charset="-122"/>
                <a:ea typeface="微软雅黑" panose="020B0503020204020204" pitchFamily="34" charset="-122"/>
              </a:rPr>
              <a:t>的关系的疏离，</a:t>
            </a:r>
            <a:endParaRPr lang="en-US" altLang="zh-CN" sz="2600" dirty="0">
              <a:latin typeface="微软雅黑" panose="020B0503020204020204" pitchFamily="34" charset="-122"/>
              <a:ea typeface="微软雅黑" panose="020B0503020204020204" pitchFamily="34" charset="-122"/>
            </a:endParaRPr>
          </a:p>
          <a:p>
            <a:pPr marL="266700" indent="-266700">
              <a:spcBef>
                <a:spcPts val="600"/>
              </a:spcBef>
              <a:buFont typeface="Arial" panose="020B0604020202020204" pitchFamily="34" charset="0"/>
              <a:buChar char="•"/>
            </a:pPr>
            <a:r>
              <a:rPr lang="zh-CN" altLang="en-US" sz="2600" dirty="0">
                <a:latin typeface="微软雅黑" panose="020B0503020204020204" pitchFamily="34" charset="-122"/>
                <a:ea typeface="微软雅黑" panose="020B0503020204020204" pitchFamily="34" charset="-122"/>
              </a:rPr>
              <a:t>以</a:t>
            </a:r>
            <a:r>
              <a:rPr lang="zh-CN" altLang="zh-CN" sz="2600" dirty="0">
                <a:latin typeface="微软雅黑" panose="020B0503020204020204" pitchFamily="34" charset="-122"/>
                <a:ea typeface="微软雅黑" panose="020B0503020204020204" pitchFamily="34" charset="-122"/>
              </a:rPr>
              <a:t>及由于童年得不到丰富的滋养</a:t>
            </a:r>
            <a:r>
              <a:rPr lang="zh-CN" altLang="zh-CN" sz="2600" b="1" dirty="0">
                <a:solidFill>
                  <a:srgbClr val="FF0000"/>
                </a:solidFill>
                <a:latin typeface="微软雅黑" panose="020B0503020204020204" pitchFamily="34" charset="-122"/>
                <a:ea typeface="微软雅黑" panose="020B0503020204020204" pitchFamily="34" charset="-122"/>
              </a:rPr>
              <a:t>而无法实现自己的欲望及对自由的追求</a:t>
            </a:r>
            <a:r>
              <a:rPr lang="zh-CN" altLang="zh-CN" sz="2600" dirty="0">
                <a:latin typeface="微软雅黑" panose="020B0503020204020204" pitchFamily="34" charset="-122"/>
                <a:ea typeface="微软雅黑" panose="020B0503020204020204" pitchFamily="34" charset="-122"/>
              </a:rPr>
              <a:t>，</a:t>
            </a:r>
          </a:p>
          <a:p>
            <a:pPr marL="266700" indent="-266700">
              <a:spcBef>
                <a:spcPts val="600"/>
              </a:spcBef>
              <a:buFont typeface="Arial" panose="020B0604020202020204" pitchFamily="34" charset="0"/>
              <a:buChar char="•"/>
            </a:pPr>
            <a:r>
              <a:rPr lang="zh-CN" altLang="zh-CN" sz="2600" dirty="0">
                <a:latin typeface="微软雅黑" panose="020B0503020204020204" pitchFamily="34" charset="-122"/>
                <a:ea typeface="微软雅黑" panose="020B0503020204020204" pitchFamily="34" charset="-122"/>
              </a:rPr>
              <a:t>指出了当时所处环境的恶劣，引发人们进行反思和总结。</a:t>
            </a:r>
            <a:r>
              <a:rPr lang="zh-CN" altLang="en-US" sz="2600" b="1" dirty="0">
                <a:solidFill>
                  <a:srgbClr val="FF0000"/>
                </a:solidFill>
                <a:latin typeface="微软雅黑" panose="020B0503020204020204" pitchFamily="34" charset="-122"/>
                <a:ea typeface="微软雅黑" panose="020B0503020204020204" pitchFamily="34" charset="-122"/>
              </a:rPr>
              <a:t>（主旨）</a:t>
            </a:r>
            <a:endParaRPr lang="en-US" altLang="zh-CN" sz="2600" b="1" dirty="0">
              <a:solidFill>
                <a:srgbClr val="FF0000"/>
              </a:solidFill>
              <a:latin typeface="微软雅黑" panose="020B0503020204020204" pitchFamily="34" charset="-122"/>
              <a:ea typeface="微软雅黑" panose="020B0503020204020204" pitchFamily="34" charset="-122"/>
            </a:endParaRPr>
          </a:p>
          <a:p>
            <a:pPr marL="266700" indent="-266700">
              <a:spcBef>
                <a:spcPts val="600"/>
              </a:spcBef>
              <a:buFont typeface="Arial" panose="020B0604020202020204" pitchFamily="34" charset="0"/>
              <a:buChar char="•"/>
            </a:pPr>
            <a:r>
              <a:rPr lang="zh-CN" altLang="zh-CN" sz="2600" b="1" dirty="0">
                <a:latin typeface="微软雅黑" panose="020B0503020204020204" pitchFamily="34" charset="-122"/>
                <a:ea typeface="微软雅黑" panose="020B0503020204020204" pitchFamily="34" charset="-122"/>
              </a:rPr>
              <a:t>它警示我们，在生活中要珍惜理想、滋养理想，即使在恶劣的环境中也不要放弃对理想的追求</a:t>
            </a:r>
            <a:r>
              <a:rPr lang="zh-CN" altLang="zh-CN" sz="2600" dirty="0">
                <a:latin typeface="微软雅黑" panose="020B0503020204020204" pitchFamily="34" charset="-122"/>
                <a:ea typeface="微软雅黑" panose="020B0503020204020204" pitchFamily="34" charset="-122"/>
              </a:rPr>
              <a:t>。</a:t>
            </a:r>
            <a:r>
              <a:rPr lang="zh-CN" altLang="en-US" sz="2600" b="1" dirty="0">
                <a:solidFill>
                  <a:srgbClr val="FF0000"/>
                </a:solidFill>
                <a:latin typeface="微软雅黑" panose="020B0503020204020204" pitchFamily="34" charset="-122"/>
                <a:ea typeface="微软雅黑" panose="020B0503020204020204" pitchFamily="34" charset="-122"/>
              </a:rPr>
              <a:t>（联系现实）</a:t>
            </a:r>
            <a:endParaRPr lang="zh-CN" altLang="zh-CN" sz="2600" b="1" dirty="0">
              <a:solidFill>
                <a:srgbClr val="FF0000"/>
              </a:solidFill>
              <a:latin typeface="微软雅黑" panose="020B0503020204020204" pitchFamily="34" charset="-122"/>
              <a:ea typeface="微软雅黑" panose="020B0503020204020204" pitchFamily="34" charset="-122"/>
            </a:endParaRPr>
          </a:p>
        </p:txBody>
      </p:sp>
      <p:sp>
        <p:nvSpPr>
          <p:cNvPr id="5" name="标题 1"/>
          <p:cNvSpPr txBox="1">
            <a:spLocks/>
          </p:cNvSpPr>
          <p:nvPr/>
        </p:nvSpPr>
        <p:spPr>
          <a:xfrm>
            <a:off x="838200" y="365125"/>
            <a:ext cx="10515600" cy="1325563"/>
          </a:xfrm>
          <a:prstGeom prst="rect">
            <a:avLst/>
          </a:prstGeom>
        </p:spPr>
        <p:txBody>
          <a:bodyPr>
            <a:noAutofit/>
          </a:bodyPr>
          <a:lstStyle/>
          <a:p>
            <a:r>
              <a:rPr lang="en-US" altLang="zh-CN" sz="4400" b="1" dirty="0">
                <a:latin typeface="+mj-lt"/>
                <a:ea typeface="+mj-ea"/>
                <a:cs typeface="+mj-cs"/>
              </a:rPr>
              <a:t>3.7</a:t>
            </a:r>
            <a:r>
              <a:rPr lang="zh-CN" altLang="zh-CN" sz="4400" b="1" dirty="0">
                <a:latin typeface="+mj-lt"/>
                <a:ea typeface="+mj-ea"/>
                <a:cs typeface="+mj-cs"/>
              </a:rPr>
              <a:t>评析思想意义价值</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314825" y="3124200"/>
            <a:ext cx="3800475" cy="30099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文章主旨：</a:t>
            </a:r>
            <a:endParaRPr lang="en-US" altLang="zh-CN" sz="1600" dirty="0"/>
          </a:p>
          <a:p>
            <a:pPr algn="ctr"/>
            <a:r>
              <a:rPr lang="zh-CN" altLang="zh-CN" sz="1600" dirty="0"/>
              <a:t>反思随着人的成长，人与自然的关系的疏离，</a:t>
            </a:r>
            <a:endParaRPr lang="en-US" altLang="zh-CN" sz="1600" dirty="0"/>
          </a:p>
          <a:p>
            <a:pPr algn="ctr"/>
            <a:r>
              <a:rPr lang="zh-CN" altLang="en-US" sz="1600" dirty="0"/>
              <a:t>反思</a:t>
            </a:r>
            <a:r>
              <a:rPr lang="zh-CN" altLang="zh-CN" sz="1600" dirty="0"/>
              <a:t>童年</a:t>
            </a:r>
            <a:r>
              <a:rPr lang="zh-CN" altLang="en-US" sz="1600" dirty="0"/>
              <a:t>物质精神匮乏，</a:t>
            </a:r>
            <a:r>
              <a:rPr lang="zh-CN" altLang="zh-CN" sz="1600" dirty="0"/>
              <a:t>无法实现欲望及对自由的追求</a:t>
            </a:r>
          </a:p>
          <a:p>
            <a:pPr algn="ctr"/>
            <a:r>
              <a:rPr lang="zh-CN" altLang="zh-CN" sz="1600" dirty="0"/>
              <a:t>指出当时环境的恶劣，引发人们进行反思和总结。</a:t>
            </a:r>
            <a:endParaRPr lang="en-US" altLang="zh-CN" sz="1600" dirty="0"/>
          </a:p>
          <a:p>
            <a:pPr algn="ctr"/>
            <a:r>
              <a:rPr lang="zh-CN" altLang="en-US" sz="1600" b="1" dirty="0"/>
              <a:t>现实意义：</a:t>
            </a:r>
            <a:r>
              <a:rPr lang="zh-CN" altLang="zh-CN" sz="1600" b="1" dirty="0"/>
              <a:t>在生活中要珍惜理想、滋养理想，即使在恶劣的环境中也不要放弃对理想的追求</a:t>
            </a:r>
            <a:r>
              <a:rPr lang="zh-CN" altLang="zh-CN" sz="1600" dirty="0"/>
              <a:t>。</a:t>
            </a:r>
          </a:p>
        </p:txBody>
      </p:sp>
      <p:cxnSp>
        <p:nvCxnSpPr>
          <p:cNvPr id="3" name="直接箭头连接符 2"/>
          <p:cNvCxnSpPr>
            <a:stCxn id="6" idx="2"/>
            <a:endCxn id="2" idx="6"/>
          </p:cNvCxnSpPr>
          <p:nvPr/>
        </p:nvCxnSpPr>
        <p:spPr>
          <a:xfrm flipH="1" flipV="1">
            <a:off x="8115300" y="4629150"/>
            <a:ext cx="1181471" cy="121226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2"/>
          </p:cNvCxnSpPr>
          <p:nvPr/>
        </p:nvCxnSpPr>
        <p:spPr>
          <a:xfrm flipV="1">
            <a:off x="3705225" y="4629150"/>
            <a:ext cx="609600" cy="1180138"/>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5" name="直接箭头连接符 4"/>
          <p:cNvCxnSpPr>
            <a:stCxn id="7" idx="4"/>
            <a:endCxn id="2" idx="0"/>
          </p:cNvCxnSpPr>
          <p:nvPr/>
        </p:nvCxnSpPr>
        <p:spPr>
          <a:xfrm>
            <a:off x="6200775" y="2551900"/>
            <a:ext cx="14288" cy="57230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6" name="椭圆 5"/>
          <p:cNvSpPr/>
          <p:nvPr/>
        </p:nvSpPr>
        <p:spPr>
          <a:xfrm>
            <a:off x="9296771" y="5085335"/>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648199" y="751700"/>
            <a:ext cx="3105151"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latin typeface="+mn-ea"/>
              </a:rPr>
              <a:t>孩子们的特点：</a:t>
            </a:r>
            <a:endParaRPr lang="en-US" altLang="zh-CN" sz="1600" dirty="0">
              <a:latin typeface="+mn-ea"/>
            </a:endParaRPr>
          </a:p>
          <a:p>
            <a:pPr algn="ctr"/>
            <a:r>
              <a:rPr lang="zh-CN" altLang="zh-CN" sz="1600" dirty="0"/>
              <a:t>童真、梦想</a:t>
            </a:r>
            <a:r>
              <a:rPr lang="zh-CN" altLang="en-US" sz="1600" dirty="0"/>
              <a:t>、</a:t>
            </a:r>
            <a:r>
              <a:rPr lang="zh-CN" altLang="zh-CN" sz="1600" dirty="0"/>
              <a:t>追求自由与理想</a:t>
            </a:r>
            <a:endParaRPr lang="en-US" altLang="zh-CN" sz="1600" dirty="0">
              <a:latin typeface="+mn-ea"/>
            </a:endParaRPr>
          </a:p>
        </p:txBody>
      </p:sp>
      <p:cxnSp>
        <p:nvCxnSpPr>
          <p:cNvPr id="8" name="直接箭头连接符 7"/>
          <p:cNvCxnSpPr>
            <a:stCxn id="7" idx="5"/>
            <a:endCxn id="6" idx="1"/>
          </p:cNvCxnSpPr>
          <p:nvPr/>
        </p:nvCxnSpPr>
        <p:spPr>
          <a:xfrm>
            <a:off x="7298611" y="2288267"/>
            <a:ext cx="2377792" cy="301852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flipV="1">
            <a:off x="3304636" y="6374364"/>
            <a:ext cx="6371767" cy="1687"/>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735008" y="1028699"/>
            <a:ext cx="3230802" cy="126682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内容概括：</a:t>
            </a:r>
            <a:endParaRPr lang="en-US" altLang="zh-CN" sz="1600" dirty="0"/>
          </a:p>
          <a:p>
            <a:r>
              <a:rPr lang="zh-CN" altLang="en-US" sz="1600" dirty="0"/>
              <a:t>回忆痛苦的童年生活</a:t>
            </a:r>
            <a:endParaRPr lang="zh-CN" altLang="zh-CN" sz="1600" dirty="0"/>
          </a:p>
        </p:txBody>
      </p:sp>
      <p:sp>
        <p:nvSpPr>
          <p:cNvPr id="12" name="椭圆 11"/>
          <p:cNvSpPr/>
          <p:nvPr/>
        </p:nvSpPr>
        <p:spPr>
          <a:xfrm>
            <a:off x="8648700" y="914400"/>
            <a:ext cx="2933699" cy="14859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语言</a:t>
            </a:r>
            <a:endParaRPr lang="en-US" altLang="zh-CN" sz="1600" dirty="0"/>
          </a:p>
        </p:txBody>
      </p:sp>
      <p:sp>
        <p:nvSpPr>
          <p:cNvPr id="13" name="椭圆 12"/>
          <p:cNvSpPr/>
          <p:nvPr/>
        </p:nvSpPr>
        <p:spPr>
          <a:xfrm>
            <a:off x="969836" y="5010149"/>
            <a:ext cx="2735389" cy="15982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t>结构与情节</a:t>
            </a:r>
            <a:endParaRPr lang="en-US" altLang="zh-CN" sz="1600" dirty="0"/>
          </a:p>
        </p:txBody>
      </p:sp>
      <p:cxnSp>
        <p:nvCxnSpPr>
          <p:cNvPr id="14" name="直接箭头连接符 13"/>
          <p:cNvCxnSpPr>
            <a:stCxn id="7" idx="3"/>
            <a:endCxn id="13" idx="7"/>
          </p:cNvCxnSpPr>
          <p:nvPr/>
        </p:nvCxnSpPr>
        <p:spPr>
          <a:xfrm flipH="1">
            <a:off x="3304636" y="2288267"/>
            <a:ext cx="1798302" cy="2955944"/>
          </a:xfrm>
          <a:prstGeom prst="straightConnector1">
            <a:avLst/>
          </a:prstGeom>
          <a:ln>
            <a:headEnd type="arrow"/>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33" name="直接箭头连接符 32"/>
          <p:cNvCxnSpPr>
            <a:stCxn id="10" idx="4"/>
            <a:endCxn id="13" idx="0"/>
          </p:cNvCxnSpPr>
          <p:nvPr/>
        </p:nvCxnSpPr>
        <p:spPr>
          <a:xfrm flipH="1">
            <a:off x="2337531" y="2295524"/>
            <a:ext cx="12878" cy="2714625"/>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18" name="直接箭头连接符 17"/>
          <p:cNvCxnSpPr>
            <a:stCxn id="10" idx="6"/>
            <a:endCxn id="7" idx="2"/>
          </p:cNvCxnSpPr>
          <p:nvPr/>
        </p:nvCxnSpPr>
        <p:spPr>
          <a:xfrm flipV="1">
            <a:off x="3965810" y="1651800"/>
            <a:ext cx="682389" cy="10312"/>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199" y="1420510"/>
            <a:ext cx="11164747" cy="4750539"/>
          </a:xfrm>
          <a:prstGeom prst="rect">
            <a:avLst/>
          </a:prstGeom>
        </p:spPr>
        <p:txBody>
          <a:bodyPr>
            <a:normAutofit/>
          </a:bodyPr>
          <a:lstStyle/>
          <a:p>
            <a:pPr marL="358775" indent="-358775">
              <a:spcBef>
                <a:spcPts val="600"/>
              </a:spcBef>
              <a:buFont typeface="Arial" panose="020B0604020202020204" pitchFamily="34" charset="0"/>
              <a:buChar char="•"/>
            </a:pPr>
            <a:r>
              <a:rPr lang="en-US" altLang="zh-CN" sz="2600" dirty="0">
                <a:solidFill>
                  <a:srgbClr val="002060"/>
                </a:solidFill>
                <a:latin typeface="华光标题宋_CNKI" panose="02000500000000000000" pitchFamily="2" charset="-122"/>
                <a:ea typeface="华光标题宋_CNKI" panose="02000500000000000000" pitchFamily="2" charset="-122"/>
              </a:rPr>
              <a:t>[2021</a:t>
            </a:r>
            <a:r>
              <a:rPr lang="zh-CN" altLang="en-US" sz="2600" dirty="0">
                <a:solidFill>
                  <a:srgbClr val="002060"/>
                </a:solidFill>
                <a:latin typeface="华光标题宋_CNKI" panose="02000500000000000000" pitchFamily="2" charset="-122"/>
                <a:ea typeface="华光标题宋_CNKI" panose="02000500000000000000" pitchFamily="2" charset="-122"/>
              </a:rPr>
              <a:t>金山一模 风车转了起来</a:t>
            </a:r>
            <a:r>
              <a:rPr lang="en-US" altLang="zh-CN" sz="2600" dirty="0">
                <a:solidFill>
                  <a:srgbClr val="002060"/>
                </a:solidFill>
                <a:latin typeface="华光标题宋_CNKI" panose="02000500000000000000" pitchFamily="2" charset="-122"/>
                <a:ea typeface="华光标题宋_CNKI" panose="02000500000000000000" pitchFamily="2" charset="-122"/>
              </a:rPr>
              <a:t>]</a:t>
            </a:r>
          </a:p>
          <a:p>
            <a:pPr marL="358775" indent="-358775">
              <a:spcBef>
                <a:spcPts val="600"/>
              </a:spcBef>
              <a:buFont typeface="Arial" panose="020B0604020202020204" pitchFamily="34" charset="0"/>
              <a:buChar char="•"/>
            </a:pPr>
            <a:r>
              <a:rPr lang="zh-CN" altLang="zh-CN" sz="2600" dirty="0">
                <a:latin typeface="华光标题宋_CNKI" panose="02000500000000000000" pitchFamily="2" charset="-122"/>
                <a:ea typeface="华光标题宋_CNKI" panose="02000500000000000000" pitchFamily="2" charset="-122"/>
              </a:rPr>
              <a:t>11.评价这篇小说的思想意义。（4分）III.7</a:t>
            </a:r>
          </a:p>
          <a:p>
            <a:pPr marL="358775" indent="-358775">
              <a:spcBef>
                <a:spcPts val="600"/>
              </a:spcBef>
              <a:buFont typeface="Arial" panose="020B0604020202020204" pitchFamily="34" charset="0"/>
              <a:buChar char="•"/>
            </a:pPr>
            <a:r>
              <a:rPr lang="zh-CN" altLang="zh-CN" sz="2600" dirty="0">
                <a:latin typeface="微软雅黑" panose="020B0503020204020204" pitchFamily="34" charset="-122"/>
                <a:ea typeface="微软雅黑" panose="020B0503020204020204" pitchFamily="34" charset="-122"/>
              </a:rPr>
              <a:t>小说叙述了老汉在已逝老婆的生日拒绝牌友邀请，而买了蛋糕回家进行祭奠，并做风车思念渴盼儿孙回来过年的故事</a:t>
            </a:r>
            <a:r>
              <a:rPr lang="zh-CN" altLang="en-US" sz="2600" b="1" dirty="0">
                <a:solidFill>
                  <a:srgbClr val="FF0000"/>
                </a:solidFill>
                <a:latin typeface="微软雅黑" panose="020B0503020204020204" pitchFamily="34" charset="-122"/>
                <a:ea typeface="微软雅黑" panose="020B0503020204020204" pitchFamily="34" charset="-122"/>
              </a:rPr>
              <a:t>（文意），</a:t>
            </a:r>
            <a:endParaRPr lang="zh-CN" altLang="zh-CN" sz="2600" b="1" dirty="0">
              <a:solidFill>
                <a:srgbClr val="FF0000"/>
              </a:solidFill>
              <a:latin typeface="微软雅黑" panose="020B0503020204020204" pitchFamily="34" charset="-122"/>
              <a:ea typeface="微软雅黑" panose="020B0503020204020204" pitchFamily="34" charset="-122"/>
            </a:endParaRPr>
          </a:p>
          <a:p>
            <a:pPr marL="358775" indent="-358775">
              <a:spcBef>
                <a:spcPts val="600"/>
              </a:spcBef>
              <a:buFont typeface="Arial" panose="020B0604020202020204" pitchFamily="34" charset="0"/>
              <a:buChar char="•"/>
            </a:pPr>
            <a:r>
              <a:rPr lang="zh-CN" altLang="zh-CN" sz="2600" dirty="0">
                <a:latin typeface="微软雅黑" panose="020B0503020204020204" pitchFamily="34" charset="-122"/>
                <a:ea typeface="微软雅黑" panose="020B0503020204020204" pitchFamily="34" charset="-122"/>
              </a:rPr>
              <a:t>体现了作者</a:t>
            </a:r>
            <a:r>
              <a:rPr lang="zh-CN" altLang="zh-CN" sz="2600" b="1" dirty="0">
                <a:latin typeface="微软雅黑" panose="020B0503020204020204" pitchFamily="34" charset="-122"/>
                <a:ea typeface="微软雅黑" panose="020B0503020204020204" pitchFamily="34" charset="-122"/>
              </a:rPr>
              <a:t>对农村老人孤独和寂寞生活状态的关注与同情</a:t>
            </a:r>
            <a:r>
              <a:rPr lang="zh-CN" altLang="zh-CN" sz="2600" dirty="0">
                <a:latin typeface="微软雅黑" panose="020B0503020204020204" pitchFamily="34" charset="-122"/>
                <a:ea typeface="微软雅黑" panose="020B0503020204020204" pitchFamily="34" charset="-122"/>
              </a:rPr>
              <a:t>，</a:t>
            </a:r>
            <a:r>
              <a:rPr lang="zh-CN" altLang="zh-CN" sz="2600" b="1" dirty="0">
                <a:solidFill>
                  <a:srgbClr val="FF0000"/>
                </a:solidFill>
                <a:latin typeface="微软雅黑" panose="020B0503020204020204" pitchFamily="34" charset="-122"/>
                <a:ea typeface="微软雅黑" panose="020B0503020204020204" pitchFamily="34" charset="-122"/>
              </a:rPr>
              <a:t>希望</a:t>
            </a:r>
            <a:r>
              <a:rPr lang="zh-CN" altLang="zh-CN" sz="2600" dirty="0">
                <a:latin typeface="微软雅黑" panose="020B0503020204020204" pitchFamily="34" charset="-122"/>
                <a:ea typeface="微软雅黑" panose="020B0503020204020204" pitchFamily="34" charset="-122"/>
              </a:rPr>
              <a:t>外出打工子女</a:t>
            </a:r>
            <a:r>
              <a:rPr lang="ar-SA" altLang="zh-CN" sz="2600" dirty="0">
                <a:latin typeface="微软雅黑" panose="020B0503020204020204" pitchFamily="34" charset="-122"/>
                <a:ea typeface="微软雅黑" panose="020B0503020204020204" pitchFamily="34" charset="-122"/>
              </a:rPr>
              <a:t>“</a:t>
            </a:r>
            <a:r>
              <a:rPr lang="zh-CN" altLang="zh-CN" sz="2600" dirty="0">
                <a:latin typeface="微软雅黑" panose="020B0503020204020204" pitchFamily="34" charset="-122"/>
                <a:ea typeface="微软雅黑" panose="020B0503020204020204" pitchFamily="34" charset="-122"/>
              </a:rPr>
              <a:t>常回家看看”，给老人以心灵上的抚慰</a:t>
            </a:r>
            <a:r>
              <a:rPr lang="zh-CN" altLang="en-US" sz="2600" b="1" dirty="0">
                <a:solidFill>
                  <a:srgbClr val="FF0000"/>
                </a:solidFill>
                <a:latin typeface="微软雅黑" panose="020B0503020204020204" pitchFamily="34" charset="-122"/>
                <a:ea typeface="微软雅黑" panose="020B0503020204020204" pitchFamily="34" charset="-122"/>
              </a:rPr>
              <a:t>（主旨</a:t>
            </a:r>
            <a:r>
              <a:rPr lang="en-US" altLang="zh-CN" sz="2600" b="1" dirty="0">
                <a:solidFill>
                  <a:srgbClr val="FF0000"/>
                </a:solidFill>
                <a:latin typeface="微软雅黑" panose="020B0503020204020204" pitchFamily="34" charset="-122"/>
                <a:ea typeface="微软雅黑" panose="020B0503020204020204" pitchFamily="34" charset="-122"/>
              </a:rPr>
              <a:t>&amp;</a:t>
            </a:r>
            <a:r>
              <a:rPr lang="zh-CN" altLang="en-US" sz="2600" b="1" dirty="0">
                <a:solidFill>
                  <a:srgbClr val="FF0000"/>
                </a:solidFill>
                <a:latin typeface="微软雅黑" panose="020B0503020204020204" pitchFamily="34" charset="-122"/>
                <a:ea typeface="微软雅黑" panose="020B0503020204020204" pitchFamily="34" charset="-122"/>
              </a:rPr>
              <a:t>作者情感）。</a:t>
            </a:r>
            <a:endParaRPr lang="zh-CN" altLang="zh-CN" sz="2600" b="1" dirty="0">
              <a:solidFill>
                <a:srgbClr val="FF0000"/>
              </a:solidFill>
              <a:latin typeface="微软雅黑" panose="020B0503020204020204" pitchFamily="34" charset="-122"/>
              <a:ea typeface="微软雅黑" panose="020B0503020204020204" pitchFamily="34" charset="-122"/>
            </a:endParaRPr>
          </a:p>
          <a:p>
            <a:pPr marL="358775" indent="-358775">
              <a:spcBef>
                <a:spcPts val="600"/>
              </a:spcBef>
              <a:buFont typeface="Arial" panose="020B0604020202020204" pitchFamily="34" charset="0"/>
              <a:buChar char="•"/>
            </a:pPr>
            <a:r>
              <a:rPr lang="zh-CN" altLang="zh-CN" sz="2600" dirty="0">
                <a:latin typeface="微软雅黑" panose="020B0503020204020204" pitchFamily="34" charset="-122"/>
                <a:ea typeface="微软雅黑" panose="020B0503020204020204" pitchFamily="34" charset="-122"/>
              </a:rPr>
              <a:t>本文有着深刻的现实意义：在打工族日益增多、空巢老人和空巢农村现象日益普遍的今天，我们要对空巢老人这个群体进行生活和心理的帮助。</a:t>
            </a:r>
            <a:endParaRPr lang="en-US" altLang="zh-CN" sz="2600" dirty="0">
              <a:latin typeface="微软雅黑" panose="020B0503020204020204" pitchFamily="34" charset="-122"/>
              <a:ea typeface="微软雅黑" panose="020B0503020204020204" pitchFamily="34" charset="-122"/>
            </a:endParaRPr>
          </a:p>
          <a:p>
            <a:pPr indent="173038">
              <a:spcBef>
                <a:spcPts val="0"/>
              </a:spcBef>
            </a:pPr>
            <a:r>
              <a:rPr lang="zh-CN" altLang="en-US" sz="2600" b="1" dirty="0">
                <a:solidFill>
                  <a:srgbClr val="FF0000"/>
                </a:solidFill>
                <a:latin typeface="微软雅黑" panose="020B0503020204020204" pitchFamily="34" charset="-122"/>
                <a:ea typeface="微软雅黑" panose="020B0503020204020204" pitchFamily="34" charset="-122"/>
              </a:rPr>
              <a:t>（联系现实）</a:t>
            </a:r>
            <a:endParaRPr lang="zh-CN" altLang="zh-CN" sz="2600" b="1" dirty="0">
              <a:solidFill>
                <a:srgbClr val="FF0000"/>
              </a:solidFill>
              <a:latin typeface="微软雅黑" panose="020B0503020204020204" pitchFamily="34" charset="-122"/>
              <a:ea typeface="微软雅黑" panose="020B0503020204020204" pitchFamily="34" charset="-122"/>
            </a:endParaRPr>
          </a:p>
        </p:txBody>
      </p:sp>
      <p:sp>
        <p:nvSpPr>
          <p:cNvPr id="5" name="标题 1"/>
          <p:cNvSpPr txBox="1">
            <a:spLocks/>
          </p:cNvSpPr>
          <p:nvPr/>
        </p:nvSpPr>
        <p:spPr>
          <a:xfrm>
            <a:off x="838200" y="365125"/>
            <a:ext cx="10515600" cy="1325563"/>
          </a:xfrm>
          <a:prstGeom prst="rect">
            <a:avLst/>
          </a:prstGeom>
        </p:spPr>
        <p:txBody>
          <a:bodyPr>
            <a:noAutofit/>
          </a:bodyPr>
          <a:lstStyle/>
          <a:p>
            <a:r>
              <a:rPr lang="en-US" altLang="zh-CN" sz="4400" b="1" dirty="0">
                <a:latin typeface="+mj-lt"/>
                <a:ea typeface="+mj-ea"/>
                <a:cs typeface="+mj-cs"/>
              </a:rPr>
              <a:t>3.7</a:t>
            </a:r>
            <a:r>
              <a:rPr lang="zh-CN" altLang="zh-CN" sz="4400" b="1" dirty="0">
                <a:latin typeface="+mj-lt"/>
                <a:ea typeface="+mj-ea"/>
                <a:cs typeface="+mj-cs"/>
              </a:rPr>
              <a:t>评析思想意义价值</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314825" y="3124200"/>
            <a:ext cx="3800475" cy="30099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文章主旨：</a:t>
            </a:r>
            <a:endParaRPr lang="en-US" altLang="zh-CN" sz="1600" dirty="0"/>
          </a:p>
          <a:p>
            <a:pPr algn="ctr"/>
            <a:r>
              <a:rPr lang="zh-CN" altLang="zh-CN" sz="1600" dirty="0"/>
              <a:t>作者对农村老人孤独和寂寞生活状态的关注与同情，</a:t>
            </a:r>
            <a:endParaRPr lang="en-US" altLang="zh-CN" sz="1600" dirty="0"/>
          </a:p>
          <a:p>
            <a:pPr algn="ctr"/>
            <a:r>
              <a:rPr lang="zh-CN" altLang="zh-CN" sz="1600" dirty="0"/>
              <a:t>希望外出打工子女</a:t>
            </a:r>
            <a:r>
              <a:rPr lang="ar-SA" altLang="zh-CN" sz="1600" dirty="0"/>
              <a:t>“</a:t>
            </a:r>
            <a:r>
              <a:rPr lang="zh-CN" altLang="zh-CN" sz="1600" dirty="0"/>
              <a:t>常回家看看”，给老人以心灵上的抚慰。</a:t>
            </a:r>
          </a:p>
          <a:p>
            <a:pPr algn="ctr"/>
            <a:r>
              <a:rPr lang="zh-CN" altLang="zh-CN" sz="1600" dirty="0"/>
              <a:t>现实意义：在打工族日益增多、空巢老人和空巢农村现象日益普遍的今天，我们要对空巢老人这个群体进行生活和心理的帮助。</a:t>
            </a:r>
          </a:p>
        </p:txBody>
      </p:sp>
      <p:cxnSp>
        <p:nvCxnSpPr>
          <p:cNvPr id="3" name="直接箭头连接符 2"/>
          <p:cNvCxnSpPr>
            <a:stCxn id="6" idx="2"/>
            <a:endCxn id="2" idx="6"/>
          </p:cNvCxnSpPr>
          <p:nvPr/>
        </p:nvCxnSpPr>
        <p:spPr>
          <a:xfrm flipH="1" flipV="1">
            <a:off x="8115300" y="4629150"/>
            <a:ext cx="1181471" cy="121226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a:stCxn id="13" idx="6"/>
            <a:endCxn id="2" idx="2"/>
          </p:cNvCxnSpPr>
          <p:nvPr/>
        </p:nvCxnSpPr>
        <p:spPr>
          <a:xfrm flipV="1">
            <a:off x="3705225" y="4629150"/>
            <a:ext cx="609600" cy="1180138"/>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5" name="直接箭头连接符 4"/>
          <p:cNvCxnSpPr>
            <a:stCxn id="7" idx="4"/>
            <a:endCxn id="2" idx="0"/>
          </p:cNvCxnSpPr>
          <p:nvPr/>
        </p:nvCxnSpPr>
        <p:spPr>
          <a:xfrm>
            <a:off x="6200775" y="2551900"/>
            <a:ext cx="14288" cy="572300"/>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
        <p:nvSpPr>
          <p:cNvPr id="6" name="椭圆 5"/>
          <p:cNvSpPr/>
          <p:nvPr/>
        </p:nvSpPr>
        <p:spPr>
          <a:xfrm>
            <a:off x="9296771" y="5085335"/>
            <a:ext cx="2592288"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环境描写</a:t>
            </a:r>
            <a:endParaRPr lang="en-US" altLang="zh-CN" dirty="0"/>
          </a:p>
        </p:txBody>
      </p:sp>
      <p:sp>
        <p:nvSpPr>
          <p:cNvPr id="7" name="椭圆 6"/>
          <p:cNvSpPr/>
          <p:nvPr/>
        </p:nvSpPr>
        <p:spPr>
          <a:xfrm>
            <a:off x="4648199" y="751700"/>
            <a:ext cx="3105151" cy="1800200"/>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latin typeface="+mn-ea"/>
              </a:rPr>
              <a:t>老汉代表的农村老人的特点：</a:t>
            </a:r>
            <a:r>
              <a:rPr lang="zh-CN" altLang="zh-CN" sz="1600" dirty="0"/>
              <a:t>孤独和寂寞</a:t>
            </a:r>
            <a:endParaRPr lang="en-US" altLang="zh-CN" sz="1600" dirty="0">
              <a:latin typeface="+mn-ea"/>
            </a:endParaRPr>
          </a:p>
        </p:txBody>
      </p:sp>
      <p:cxnSp>
        <p:nvCxnSpPr>
          <p:cNvPr id="8" name="直接箭头连接符 7"/>
          <p:cNvCxnSpPr>
            <a:stCxn id="7" idx="5"/>
            <a:endCxn id="6" idx="1"/>
          </p:cNvCxnSpPr>
          <p:nvPr/>
        </p:nvCxnSpPr>
        <p:spPr>
          <a:xfrm>
            <a:off x="7298611" y="2288267"/>
            <a:ext cx="2377792" cy="3018520"/>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a:stCxn id="6" idx="3"/>
            <a:endCxn id="13" idx="5"/>
          </p:cNvCxnSpPr>
          <p:nvPr/>
        </p:nvCxnSpPr>
        <p:spPr>
          <a:xfrm flipH="1" flipV="1">
            <a:off x="3304636" y="6374364"/>
            <a:ext cx="6371767" cy="1687"/>
          </a:xfrm>
          <a:prstGeom prst="straightConnector1">
            <a:avLst/>
          </a:prstGeom>
          <a:ln w="38100">
            <a:headEnd type="arrow"/>
            <a:tailEnd type="arrow"/>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735008" y="361950"/>
            <a:ext cx="3230802" cy="2590801"/>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sz="1600" dirty="0"/>
              <a:t>内容概括：</a:t>
            </a:r>
            <a:endParaRPr lang="en-US" altLang="zh-CN" sz="1600" dirty="0"/>
          </a:p>
          <a:p>
            <a:pPr algn="ctr"/>
            <a:r>
              <a:rPr lang="zh-CN" altLang="zh-CN" sz="1600" dirty="0"/>
              <a:t>老汉在已逝老婆的生日拒绝牌友邀请，买蛋糕回家进行祭奠，</a:t>
            </a:r>
            <a:endParaRPr lang="en-US" altLang="zh-CN" sz="1600" dirty="0"/>
          </a:p>
          <a:p>
            <a:pPr algn="ctr"/>
            <a:r>
              <a:rPr lang="zh-CN" altLang="zh-CN" sz="1600" dirty="0"/>
              <a:t>并</a:t>
            </a:r>
            <a:r>
              <a:rPr lang="zh-CN" altLang="en-US" sz="1600" dirty="0"/>
              <a:t>且</a:t>
            </a:r>
            <a:r>
              <a:rPr lang="zh-CN" altLang="zh-CN" sz="1600" dirty="0"/>
              <a:t>做风车思念渴盼儿孙回来过年</a:t>
            </a:r>
          </a:p>
        </p:txBody>
      </p:sp>
      <p:sp>
        <p:nvSpPr>
          <p:cNvPr id="12" name="椭圆 11"/>
          <p:cNvSpPr/>
          <p:nvPr/>
        </p:nvSpPr>
        <p:spPr>
          <a:xfrm>
            <a:off x="8648700" y="914400"/>
            <a:ext cx="2933699" cy="14859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语言</a:t>
            </a:r>
            <a:endParaRPr lang="en-US" altLang="zh-CN" dirty="0"/>
          </a:p>
        </p:txBody>
      </p:sp>
      <p:sp>
        <p:nvSpPr>
          <p:cNvPr id="13" name="椭圆 12"/>
          <p:cNvSpPr/>
          <p:nvPr/>
        </p:nvSpPr>
        <p:spPr>
          <a:xfrm>
            <a:off x="969836" y="5010149"/>
            <a:ext cx="2735389" cy="15982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结构与情节</a:t>
            </a:r>
            <a:endParaRPr lang="en-US" altLang="zh-CN" dirty="0"/>
          </a:p>
        </p:txBody>
      </p:sp>
      <p:cxnSp>
        <p:nvCxnSpPr>
          <p:cNvPr id="14" name="直接箭头连接符 13"/>
          <p:cNvCxnSpPr>
            <a:stCxn id="7" idx="3"/>
            <a:endCxn id="13" idx="7"/>
          </p:cNvCxnSpPr>
          <p:nvPr/>
        </p:nvCxnSpPr>
        <p:spPr>
          <a:xfrm flipH="1">
            <a:off x="3304636" y="2288267"/>
            <a:ext cx="1798302" cy="2955944"/>
          </a:xfrm>
          <a:prstGeom prst="straightConnector1">
            <a:avLst/>
          </a:prstGeom>
          <a:ln>
            <a:headEnd type="arrow"/>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33" name="直接箭头连接符 32"/>
          <p:cNvCxnSpPr>
            <a:stCxn id="10" idx="4"/>
            <a:endCxn id="13" idx="0"/>
          </p:cNvCxnSpPr>
          <p:nvPr/>
        </p:nvCxnSpPr>
        <p:spPr>
          <a:xfrm flipH="1">
            <a:off x="2337531" y="2952751"/>
            <a:ext cx="12878" cy="2057398"/>
          </a:xfrm>
          <a:prstGeom prst="straightConnector1">
            <a:avLst/>
          </a:prstGeom>
          <a:ln>
            <a:tailEnd type="arrow"/>
          </a:ln>
        </p:spPr>
        <p:style>
          <a:lnRef idx="2">
            <a:schemeClr val="accent1">
              <a:shade val="50000"/>
            </a:schemeClr>
          </a:lnRef>
          <a:fillRef idx="1">
            <a:schemeClr val="accent1"/>
          </a:fillRef>
          <a:effectRef idx="0">
            <a:schemeClr val="accent1"/>
          </a:effectRef>
          <a:fontRef idx="minor">
            <a:schemeClr val="lt1"/>
          </a:fontRef>
        </p:style>
      </p:cxnSp>
      <p:cxnSp>
        <p:nvCxnSpPr>
          <p:cNvPr id="18" name="直接箭头连接符 17"/>
          <p:cNvCxnSpPr>
            <a:stCxn id="10" idx="6"/>
            <a:endCxn id="7" idx="2"/>
          </p:cNvCxnSpPr>
          <p:nvPr/>
        </p:nvCxnSpPr>
        <p:spPr>
          <a:xfrm flipV="1">
            <a:off x="3965810" y="1651800"/>
            <a:ext cx="682389" cy="5551"/>
          </a:xfrm>
          <a:prstGeom prst="straightConnector1">
            <a:avLst/>
          </a:prstGeom>
          <a:ln>
            <a:tailEnd type="arrow"/>
          </a:ln>
        </p:spPr>
        <p:style>
          <a:lnRef idx="2">
            <a:schemeClr val="accent3">
              <a:shade val="50000"/>
            </a:schemeClr>
          </a:lnRef>
          <a:fillRef idx="1">
            <a:schemeClr val="accent3"/>
          </a:fillRef>
          <a:effectRef idx="0">
            <a:schemeClr val="accent3"/>
          </a:effectRef>
          <a:fontRef idx="minor">
            <a:schemeClr val="lt1"/>
          </a:fontRef>
        </p:style>
      </p:cxn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106112" y="3573016"/>
            <a:ext cx="1944216" cy="1800200"/>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zh-CN" altLang="en-US" dirty="0"/>
              <a:t>文章主旨</a:t>
            </a:r>
            <a:endParaRPr lang="en-US" altLang="zh-CN" dirty="0"/>
          </a:p>
          <a:p>
            <a:pPr algn="ctr"/>
            <a:r>
              <a:rPr lang="zh-CN" altLang="en-US" dirty="0"/>
              <a:t>作者感想</a:t>
            </a:r>
            <a:endParaRPr lang="en-US" altLang="zh-CN" dirty="0"/>
          </a:p>
          <a:p>
            <a:pPr algn="ctr"/>
            <a:r>
              <a:rPr lang="zh-CN" altLang="en-US" dirty="0"/>
              <a:t>时代特征</a:t>
            </a:r>
            <a:endParaRPr lang="en-US" altLang="zh-CN" dirty="0"/>
          </a:p>
          <a:p>
            <a:pPr algn="ctr"/>
            <a:r>
              <a:rPr lang="zh-CN" altLang="en-US" dirty="0"/>
              <a:t>人物价值</a:t>
            </a:r>
          </a:p>
        </p:txBody>
      </p:sp>
      <p:sp>
        <p:nvSpPr>
          <p:cNvPr id="3" name="椭圆 2"/>
          <p:cNvSpPr/>
          <p:nvPr/>
        </p:nvSpPr>
        <p:spPr>
          <a:xfrm>
            <a:off x="2657840" y="4869160"/>
            <a:ext cx="1944216" cy="151216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zh-CN" altLang="en-US" dirty="0"/>
              <a:t>结构与情节</a:t>
            </a:r>
          </a:p>
        </p:txBody>
      </p:sp>
      <p:cxnSp>
        <p:nvCxnSpPr>
          <p:cNvPr id="4" name="直接箭头连接符 3"/>
          <p:cNvCxnSpPr>
            <a:stCxn id="8" idx="2"/>
            <a:endCxn id="2" idx="5"/>
          </p:cNvCxnSpPr>
          <p:nvPr/>
        </p:nvCxnSpPr>
        <p:spPr>
          <a:xfrm flipH="1" flipV="1">
            <a:off x="6765604" y="5109583"/>
            <a:ext cx="860788" cy="515661"/>
          </a:xfrm>
          <a:prstGeom prst="straightConnector1">
            <a:avLst/>
          </a:prstGeom>
          <a:ln>
            <a:tailEnd type="arrow"/>
          </a:ln>
        </p:spPr>
        <p:style>
          <a:lnRef idx="1">
            <a:schemeClr val="dk1"/>
          </a:lnRef>
          <a:fillRef idx="2">
            <a:schemeClr val="dk1"/>
          </a:fillRef>
          <a:effectRef idx="1">
            <a:schemeClr val="dk1"/>
          </a:effectRef>
          <a:fontRef idx="minor">
            <a:schemeClr val="dk1"/>
          </a:fontRef>
        </p:style>
      </p:cxnSp>
      <p:cxnSp>
        <p:nvCxnSpPr>
          <p:cNvPr id="5" name="直接箭头连接符 4"/>
          <p:cNvCxnSpPr>
            <a:stCxn id="3" idx="6"/>
            <a:endCxn id="2" idx="3"/>
          </p:cNvCxnSpPr>
          <p:nvPr/>
        </p:nvCxnSpPr>
        <p:spPr>
          <a:xfrm flipV="1">
            <a:off x="4602056" y="5109583"/>
            <a:ext cx="788780" cy="515661"/>
          </a:xfrm>
          <a:prstGeom prst="straightConnector1">
            <a:avLst/>
          </a:prstGeom>
          <a:ln>
            <a:tailEnd type="arrow"/>
          </a:ln>
        </p:spPr>
        <p:style>
          <a:lnRef idx="1">
            <a:schemeClr val="dk1"/>
          </a:lnRef>
          <a:fillRef idx="2">
            <a:schemeClr val="dk1"/>
          </a:fillRef>
          <a:effectRef idx="1">
            <a:schemeClr val="dk1"/>
          </a:effectRef>
          <a:fontRef idx="minor">
            <a:schemeClr val="dk1"/>
          </a:fontRef>
        </p:style>
      </p:cxnSp>
      <p:cxnSp>
        <p:nvCxnSpPr>
          <p:cNvPr id="6" name="直接箭头连接符 5"/>
          <p:cNvCxnSpPr>
            <a:endCxn id="2" idx="0"/>
          </p:cNvCxnSpPr>
          <p:nvPr/>
        </p:nvCxnSpPr>
        <p:spPr>
          <a:xfrm>
            <a:off x="6078220" y="2996952"/>
            <a:ext cx="0" cy="576064"/>
          </a:xfrm>
          <a:prstGeom prst="straightConnector1">
            <a:avLst/>
          </a:prstGeom>
          <a:ln>
            <a:tailEnd type="arrow"/>
          </a:ln>
        </p:spPr>
        <p:style>
          <a:lnRef idx="1">
            <a:schemeClr val="dk1"/>
          </a:lnRef>
          <a:fillRef idx="2">
            <a:schemeClr val="dk1"/>
          </a:fillRef>
          <a:effectRef idx="1">
            <a:schemeClr val="dk1"/>
          </a:effectRef>
          <a:fontRef idx="minor">
            <a:schemeClr val="dk1"/>
          </a:fontRef>
        </p:style>
      </p:cxnSp>
      <p:cxnSp>
        <p:nvCxnSpPr>
          <p:cNvPr id="7" name="直接箭头连接符 6"/>
          <p:cNvCxnSpPr>
            <a:stCxn id="9" idx="3"/>
            <a:endCxn id="3" idx="7"/>
          </p:cNvCxnSpPr>
          <p:nvPr/>
        </p:nvCxnSpPr>
        <p:spPr>
          <a:xfrm flipH="1">
            <a:off x="4317332" y="2847508"/>
            <a:ext cx="1073504" cy="2243104"/>
          </a:xfrm>
          <a:prstGeom prst="straightConnector1">
            <a:avLst/>
          </a:prstGeom>
          <a:ln>
            <a:headEnd type="arrow"/>
            <a:tailEnd type="arrow"/>
          </a:ln>
        </p:spPr>
        <p:style>
          <a:lnRef idx="1">
            <a:schemeClr val="dk1"/>
          </a:lnRef>
          <a:fillRef idx="2">
            <a:schemeClr val="dk1"/>
          </a:fillRef>
          <a:effectRef idx="1">
            <a:schemeClr val="dk1"/>
          </a:effectRef>
          <a:fontRef idx="minor">
            <a:schemeClr val="dk1"/>
          </a:fontRef>
        </p:style>
      </p:cxnSp>
      <p:sp>
        <p:nvSpPr>
          <p:cNvPr id="8" name="椭圆 7"/>
          <p:cNvSpPr/>
          <p:nvPr/>
        </p:nvSpPr>
        <p:spPr>
          <a:xfrm>
            <a:off x="7626392" y="4869160"/>
            <a:ext cx="1944216" cy="151216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zh-CN" altLang="en-US" dirty="0"/>
              <a:t>环境描写</a:t>
            </a:r>
            <a:endParaRPr lang="en-US" altLang="zh-CN" dirty="0"/>
          </a:p>
          <a:p>
            <a:pPr algn="ctr"/>
            <a:r>
              <a:rPr lang="zh-CN" altLang="en-US" dirty="0"/>
              <a:t>社会背景</a:t>
            </a:r>
          </a:p>
        </p:txBody>
      </p:sp>
      <p:sp>
        <p:nvSpPr>
          <p:cNvPr id="9" name="椭圆 8"/>
          <p:cNvSpPr/>
          <p:nvPr/>
        </p:nvSpPr>
        <p:spPr>
          <a:xfrm>
            <a:off x="5106112" y="1556792"/>
            <a:ext cx="1944216" cy="151216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zh-CN" altLang="en-US" dirty="0">
                <a:latin typeface="+mn-ea"/>
              </a:rPr>
              <a:t>典型人物</a:t>
            </a:r>
            <a:endParaRPr lang="en-US" altLang="zh-CN" dirty="0">
              <a:latin typeface="+mn-ea"/>
            </a:endParaRPr>
          </a:p>
          <a:p>
            <a:pPr algn="ctr"/>
            <a:r>
              <a:rPr lang="zh-CN" altLang="en-US" dirty="0">
                <a:latin typeface="+mn-ea"/>
              </a:rPr>
              <a:t>对象特点</a:t>
            </a:r>
          </a:p>
        </p:txBody>
      </p:sp>
      <p:cxnSp>
        <p:nvCxnSpPr>
          <p:cNvPr id="10" name="直接箭头连接符 9"/>
          <p:cNvCxnSpPr>
            <a:stCxn id="9" idx="5"/>
            <a:endCxn id="8" idx="1"/>
          </p:cNvCxnSpPr>
          <p:nvPr/>
        </p:nvCxnSpPr>
        <p:spPr>
          <a:xfrm>
            <a:off x="6765604" y="2847508"/>
            <a:ext cx="1145512" cy="2243104"/>
          </a:xfrm>
          <a:prstGeom prst="straightConnector1">
            <a:avLst/>
          </a:prstGeom>
          <a:ln>
            <a:headEnd type="arrow"/>
            <a:tailEnd type="arrow"/>
          </a:ln>
        </p:spPr>
        <p:style>
          <a:lnRef idx="1">
            <a:schemeClr val="dk1"/>
          </a:lnRef>
          <a:fillRef idx="2">
            <a:schemeClr val="dk1"/>
          </a:fillRef>
          <a:effectRef idx="1">
            <a:schemeClr val="dk1"/>
          </a:effectRef>
          <a:fontRef idx="minor">
            <a:schemeClr val="dk1"/>
          </a:fontRef>
        </p:style>
      </p:cxnSp>
      <p:cxnSp>
        <p:nvCxnSpPr>
          <p:cNvPr id="11" name="直接箭头连接符 10"/>
          <p:cNvCxnSpPr>
            <a:stCxn id="8" idx="3"/>
            <a:endCxn id="3" idx="5"/>
          </p:cNvCxnSpPr>
          <p:nvPr/>
        </p:nvCxnSpPr>
        <p:spPr>
          <a:xfrm flipH="1">
            <a:off x="4317332" y="6159876"/>
            <a:ext cx="3593784" cy="0"/>
          </a:xfrm>
          <a:prstGeom prst="straightConnector1">
            <a:avLst/>
          </a:prstGeom>
          <a:ln>
            <a:headEnd type="arrow"/>
            <a:tailEnd type="arrow"/>
          </a:ln>
        </p:spPr>
        <p:style>
          <a:lnRef idx="1">
            <a:schemeClr val="dk1"/>
          </a:lnRef>
          <a:fillRef idx="2">
            <a:schemeClr val="dk1"/>
          </a:fillRef>
          <a:effectRef idx="1">
            <a:schemeClr val="dk1"/>
          </a:effectRef>
          <a:fontRef idx="minor">
            <a:schemeClr val="dk1"/>
          </a:fontRef>
        </p:style>
      </p:cxnSp>
      <p:sp>
        <p:nvSpPr>
          <p:cNvPr id="12" name="椭圆 11"/>
          <p:cNvSpPr/>
          <p:nvPr/>
        </p:nvSpPr>
        <p:spPr>
          <a:xfrm>
            <a:off x="7914424" y="404664"/>
            <a:ext cx="1944216" cy="151216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zh-CN" altLang="en-US" dirty="0"/>
              <a:t>语言手法</a:t>
            </a:r>
            <a:endParaRPr lang="en-US" altLang="zh-CN" dirty="0"/>
          </a:p>
          <a:p>
            <a:pPr algn="ctr"/>
            <a:r>
              <a:rPr lang="zh-CN" altLang="en-US" dirty="0"/>
              <a:t>作品氛围</a:t>
            </a:r>
          </a:p>
        </p:txBody>
      </p:sp>
      <p:sp>
        <p:nvSpPr>
          <p:cNvPr id="13" name="椭圆 12"/>
          <p:cNvSpPr/>
          <p:nvPr/>
        </p:nvSpPr>
        <p:spPr>
          <a:xfrm>
            <a:off x="2297800" y="404664"/>
            <a:ext cx="1944216" cy="151216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zh-CN" altLang="en-US" dirty="0"/>
              <a:t>具体内容</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p:cNvSpPr txBox="1">
            <a:spLocks/>
          </p:cNvSpPr>
          <p:nvPr/>
        </p:nvSpPr>
        <p:spPr>
          <a:xfrm>
            <a:off x="838200" y="1825625"/>
            <a:ext cx="10515600" cy="4351338"/>
          </a:xfrm>
          <a:prstGeom prst="rect">
            <a:avLst/>
          </a:prstGeom>
        </p:spPr>
        <p:txBody>
          <a:bodyPr>
            <a:normAutofit/>
          </a:bodyPr>
          <a:lstStyle/>
          <a:p>
            <a:pPr marL="358775" indent="-358775">
              <a:spcBef>
                <a:spcPts val="600"/>
              </a:spcBef>
              <a:buFont typeface="Arial" panose="020B0604020202020204" pitchFamily="34" charset="0"/>
              <a:buChar char="•"/>
            </a:pPr>
            <a:r>
              <a:rPr lang="zh-CN" altLang="zh-CN" sz="2800" b="1" dirty="0">
                <a:latin typeface="+mn-ea"/>
                <a:ea typeface="+mn-ea"/>
              </a:rPr>
              <a:t>群</a:t>
            </a:r>
            <a:r>
              <a:rPr lang="en-US" altLang="zh-CN" sz="2800" b="1" dirty="0">
                <a:latin typeface="+mn-ea"/>
                <a:ea typeface="+mn-ea"/>
              </a:rPr>
              <a:t> </a:t>
            </a:r>
            <a:r>
              <a:rPr lang="zh-CN" altLang="zh-CN" sz="2800" b="1" dirty="0">
                <a:latin typeface="+mn-ea"/>
                <a:ea typeface="+mn-ea"/>
              </a:rPr>
              <a:t>文</a:t>
            </a:r>
            <a:r>
              <a:rPr lang="en-US" altLang="zh-CN" sz="2800" b="1" dirty="0">
                <a:latin typeface="+mn-ea"/>
                <a:ea typeface="+mn-ea"/>
              </a:rPr>
              <a:t> </a:t>
            </a:r>
            <a:r>
              <a:rPr lang="zh-CN" altLang="zh-CN" sz="2800" b="1" dirty="0">
                <a:latin typeface="+mn-ea"/>
                <a:ea typeface="+mn-ea"/>
              </a:rPr>
              <a:t>阅</a:t>
            </a:r>
            <a:r>
              <a:rPr lang="en-US" altLang="zh-CN" sz="2800" b="1" dirty="0">
                <a:latin typeface="+mn-ea"/>
                <a:ea typeface="+mn-ea"/>
              </a:rPr>
              <a:t> </a:t>
            </a:r>
            <a:r>
              <a:rPr lang="zh-CN" altLang="zh-CN" sz="2800" b="1" dirty="0">
                <a:latin typeface="+mn-ea"/>
                <a:ea typeface="+mn-ea"/>
              </a:rPr>
              <a:t>读</a:t>
            </a:r>
          </a:p>
          <a:p>
            <a:pPr marL="358775" indent="-358775">
              <a:spcBef>
                <a:spcPts val="600"/>
              </a:spcBef>
              <a:buFont typeface="Arial" panose="020B0604020202020204" pitchFamily="34" charset="0"/>
              <a:buChar char="•"/>
            </a:pPr>
            <a:r>
              <a:rPr lang="zh-CN" altLang="zh-CN" sz="2800" b="1" dirty="0">
                <a:latin typeface="+mn-ea"/>
                <a:ea typeface="+mn-ea"/>
              </a:rPr>
              <a:t>明确：谁是论点？谁是论据？</a:t>
            </a:r>
          </a:p>
          <a:p>
            <a:pPr marL="358775" indent="-358775">
              <a:spcBef>
                <a:spcPts val="600"/>
              </a:spcBef>
              <a:buFont typeface="Arial" panose="020B0604020202020204" pitchFamily="34" charset="0"/>
              <a:buChar char="•"/>
            </a:pPr>
            <a:r>
              <a:rPr lang="zh-CN" altLang="zh-CN" sz="2800" dirty="0">
                <a:latin typeface="+mn-ea"/>
                <a:ea typeface="+mn-ea"/>
              </a:rPr>
              <a:t>从材料中提取观点，对考察文本进行引述，评析效果</a:t>
            </a:r>
            <a:endParaRPr lang="en-US" altLang="zh-CN" sz="2800" dirty="0">
              <a:latin typeface="+mn-ea"/>
              <a:ea typeface="+mn-ea"/>
            </a:endParaRPr>
          </a:p>
          <a:p>
            <a:pPr marL="358775" indent="-358775">
              <a:spcBef>
                <a:spcPts val="600"/>
              </a:spcBef>
              <a:buFont typeface="Arial" panose="020B0604020202020204" pitchFamily="34" charset="0"/>
              <a:buChar char="•"/>
            </a:pPr>
            <a:r>
              <a:rPr lang="en-US" altLang="zh-CN" sz="2800" dirty="0">
                <a:latin typeface="+mn-ea"/>
                <a:ea typeface="+mn-ea"/>
              </a:rPr>
              <a:t>《</a:t>
            </a:r>
            <a:r>
              <a:rPr lang="zh-CN" altLang="en-US" sz="2800" dirty="0">
                <a:latin typeface="+mn-ea"/>
                <a:ea typeface="+mn-ea"/>
              </a:rPr>
              <a:t>乡土中国</a:t>
            </a:r>
            <a:r>
              <a:rPr lang="en-US" altLang="zh-CN" sz="2800" dirty="0">
                <a:latin typeface="+mn-ea"/>
                <a:ea typeface="+mn-ea"/>
              </a:rPr>
              <a:t>》&amp;《</a:t>
            </a:r>
            <a:r>
              <a:rPr lang="zh-CN" altLang="en-US" sz="2800" dirty="0">
                <a:latin typeface="+mn-ea"/>
                <a:ea typeface="+mn-ea"/>
              </a:rPr>
              <a:t>红楼梦</a:t>
            </a:r>
            <a:r>
              <a:rPr lang="en-US" altLang="zh-CN" sz="2800" dirty="0">
                <a:latin typeface="+mn-ea"/>
                <a:ea typeface="+mn-ea"/>
              </a:rPr>
              <a:t>》</a:t>
            </a:r>
          </a:p>
          <a:p>
            <a:pPr marL="358775" indent="-358775">
              <a:spcBef>
                <a:spcPts val="600"/>
              </a:spcBef>
              <a:buFont typeface="Arial" panose="020B0604020202020204" pitchFamily="34" charset="0"/>
              <a:buChar char="•"/>
            </a:pPr>
            <a:r>
              <a:rPr lang="zh-CN" altLang="en-US" sz="2800" b="1" dirty="0">
                <a:latin typeface="+mn-ea"/>
                <a:ea typeface="+mn-ea"/>
              </a:rPr>
              <a:t>新题型 题目一定会给出线索</a:t>
            </a:r>
            <a:endParaRPr lang="zh-CN" altLang="zh-CN" sz="2800" b="1" dirty="0">
              <a:latin typeface="+mn-ea"/>
              <a:ea typeface="+mn-ea"/>
            </a:endParaRPr>
          </a:p>
        </p:txBody>
      </p:sp>
      <p:sp>
        <p:nvSpPr>
          <p:cNvPr id="5" name="标题 1"/>
          <p:cNvSpPr txBox="1">
            <a:spLocks/>
          </p:cNvSpPr>
          <p:nvPr/>
        </p:nvSpPr>
        <p:spPr>
          <a:xfrm>
            <a:off x="838200" y="365125"/>
            <a:ext cx="10515600" cy="1325563"/>
          </a:xfrm>
          <a:prstGeom prst="rect">
            <a:avLst/>
          </a:prstGeom>
        </p:spPr>
        <p:txBody>
          <a:bodyPr>
            <a:noAutofit/>
          </a:bodyPr>
          <a:lstStyle/>
          <a:p>
            <a:r>
              <a:rPr lang="en-US" altLang="zh-CN" sz="4400" b="1" dirty="0">
                <a:latin typeface="+mj-lt"/>
                <a:ea typeface="+mj-ea"/>
                <a:cs typeface="+mj-cs"/>
              </a:rPr>
              <a:t>3.9</a:t>
            </a:r>
            <a:r>
              <a:rPr lang="zh-CN" altLang="zh-CN" sz="4400" b="1" dirty="0">
                <a:latin typeface="+mj-lt"/>
                <a:ea typeface="+mj-ea"/>
                <a:cs typeface="+mj-cs"/>
              </a:rPr>
              <a:t>探究内涵 形成自我见解</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502052" y="1317249"/>
            <a:ext cx="11512470" cy="5175626"/>
          </a:xfrm>
          <a:prstGeom prst="rect">
            <a:avLst/>
          </a:prstGeom>
        </p:spPr>
        <p:txBody>
          <a:bodyPr>
            <a:noAutofit/>
          </a:bodyPr>
          <a:lstStyle/>
          <a:p>
            <a:pPr marL="266700" indent="-266700">
              <a:lnSpc>
                <a:spcPct val="110000"/>
              </a:lnSpc>
              <a:spcBef>
                <a:spcPts val="1000"/>
              </a:spcBef>
              <a:buFont typeface="Arial" panose="020B0604020202020204" pitchFamily="34" charset="0"/>
              <a:buChar char="•"/>
            </a:pPr>
            <a:r>
              <a:rPr lang="en-US" altLang="zh-CN" sz="2400" dirty="0">
                <a:solidFill>
                  <a:srgbClr val="002060"/>
                </a:solidFill>
                <a:latin typeface="华光标题宋_CNKI" panose="02000500000000000000" pitchFamily="2" charset="-122"/>
                <a:ea typeface="华光标题宋_CNKI" panose="02000500000000000000" pitchFamily="2" charset="-122"/>
              </a:rPr>
              <a:t>[2022</a:t>
            </a:r>
            <a:r>
              <a:rPr lang="zh-CN" altLang="zh-CN" sz="2400" dirty="0">
                <a:solidFill>
                  <a:srgbClr val="002060"/>
                </a:solidFill>
                <a:latin typeface="华光标题宋_CNKI" panose="02000500000000000000" pitchFamily="2" charset="-122"/>
                <a:ea typeface="华光标题宋_CNKI" panose="02000500000000000000" pitchFamily="2" charset="-122"/>
              </a:rPr>
              <a:t>金山一模 良宵</a:t>
            </a:r>
            <a:r>
              <a:rPr lang="en-US" altLang="zh-CN" sz="2400" dirty="0">
                <a:solidFill>
                  <a:srgbClr val="002060"/>
                </a:solidFill>
                <a:latin typeface="华光标题宋_CNKI" panose="02000500000000000000" pitchFamily="2" charset="-122"/>
                <a:ea typeface="华光标题宋_CNKI" panose="02000500000000000000" pitchFamily="2" charset="-122"/>
              </a:rPr>
              <a:t>]</a:t>
            </a:r>
            <a:endParaRPr lang="zh-CN" altLang="zh-CN" sz="2400" dirty="0">
              <a:solidFill>
                <a:srgbClr val="002060"/>
              </a:solidFill>
              <a:latin typeface="华光标题宋_CNKI" panose="02000500000000000000" pitchFamily="2" charset="-122"/>
              <a:ea typeface="华光标题宋_CNKI" panose="02000500000000000000" pitchFamily="2" charset="-122"/>
            </a:endParaRPr>
          </a:p>
          <a:p>
            <a:pPr marL="266700" indent="-266700">
              <a:lnSpc>
                <a:spcPct val="110000"/>
              </a:lnSpc>
              <a:spcBef>
                <a:spcPts val="1000"/>
              </a:spcBef>
              <a:buFont typeface="Arial" panose="020B0604020202020204" pitchFamily="34" charset="0"/>
              <a:buChar char="•"/>
            </a:pPr>
            <a:r>
              <a:rPr lang="en-US" altLang="zh-CN" sz="2400" dirty="0">
                <a:latin typeface="思源宋体 CN Heavy" panose="02020900000000000000" pitchFamily="18" charset="-122"/>
                <a:ea typeface="思源宋体 CN Heavy" panose="02020900000000000000" pitchFamily="18" charset="-122"/>
              </a:rPr>
              <a:t>10.</a:t>
            </a:r>
            <a:r>
              <a:rPr lang="zh-CN" altLang="zh-CN" sz="2400" dirty="0">
                <a:latin typeface="思源宋体 CN Heavy" panose="02020900000000000000" pitchFamily="18" charset="-122"/>
                <a:ea typeface="思源宋体 CN Heavy" panose="02020900000000000000" pitchFamily="18" charset="-122"/>
              </a:rPr>
              <a:t>费孝通在《乡土中国·血缘和地缘》中说到，</a:t>
            </a:r>
            <a:r>
              <a:rPr lang="zh-CN" altLang="zh-CN" sz="2400" u="sng" dirty="0">
                <a:latin typeface="思源宋体 CN Heavy" panose="02020900000000000000" pitchFamily="18" charset="-122"/>
                <a:ea typeface="思源宋体 CN Heavy" panose="02020900000000000000" pitchFamily="18" charset="-122"/>
              </a:rPr>
              <a:t>“亲属是自己人，从一个根本上长出来的枝条，原则上是应当痛痒相关的，有无相通的”</a:t>
            </a:r>
            <a:r>
              <a:rPr lang="zh-CN" altLang="zh-CN" sz="2400" dirty="0">
                <a:latin typeface="思源宋体 CN Heavy" panose="02020900000000000000" pitchFamily="18" charset="-122"/>
                <a:ea typeface="思源宋体 CN Heavy" panose="02020900000000000000" pitchFamily="18" charset="-122"/>
              </a:rPr>
              <a:t>。请</a:t>
            </a:r>
            <a:r>
              <a:rPr lang="zh-CN" altLang="zh-CN" sz="2400" u="sng" dirty="0">
                <a:solidFill>
                  <a:srgbClr val="FF0000"/>
                </a:solidFill>
                <a:latin typeface="思源宋体 CN Heavy" panose="02020900000000000000" pitchFamily="18" charset="-122"/>
                <a:ea typeface="思源宋体 CN Heavy" panose="02020900000000000000" pitchFamily="18" charset="-122"/>
              </a:rPr>
              <a:t>据此</a:t>
            </a:r>
            <a:r>
              <a:rPr lang="zh-CN" altLang="zh-CN" sz="2400" dirty="0">
                <a:solidFill>
                  <a:srgbClr val="0000FF"/>
                </a:solidFill>
                <a:latin typeface="思源宋体 CN Heavy" panose="02020900000000000000" pitchFamily="18" charset="-122"/>
                <a:ea typeface="思源宋体 CN Heavy" panose="02020900000000000000" pitchFamily="18" charset="-122"/>
              </a:rPr>
              <a:t>分析</a:t>
            </a:r>
            <a:r>
              <a:rPr lang="zh-CN" altLang="zh-CN" sz="2400" dirty="0">
                <a:latin typeface="思源宋体 CN Heavy" panose="02020900000000000000" pitchFamily="18" charset="-122"/>
                <a:ea typeface="思源宋体 CN Heavy" panose="02020900000000000000" pitchFamily="18" charset="-122"/>
              </a:rPr>
              <a:t>和</a:t>
            </a:r>
            <a:r>
              <a:rPr lang="zh-CN" altLang="zh-CN" sz="2400" dirty="0">
                <a:solidFill>
                  <a:srgbClr val="0000FF"/>
                </a:solidFill>
                <a:latin typeface="思源宋体 CN Heavy" panose="02020900000000000000" pitchFamily="18" charset="-122"/>
                <a:ea typeface="思源宋体 CN Heavy" panose="02020900000000000000" pitchFamily="18" charset="-122"/>
              </a:rPr>
              <a:t>评价</a:t>
            </a:r>
            <a:r>
              <a:rPr lang="zh-CN" altLang="zh-CN" sz="2400" dirty="0">
                <a:solidFill>
                  <a:srgbClr val="FF0000"/>
                </a:solidFill>
                <a:latin typeface="思源宋体 CN Heavy" panose="02020900000000000000" pitchFamily="18" charset="-122"/>
                <a:ea typeface="思源宋体 CN Heavy" panose="02020900000000000000" pitchFamily="18" charset="-122"/>
              </a:rPr>
              <a:t>文中儿子对老太太的行为</a:t>
            </a:r>
            <a:r>
              <a:rPr lang="zh-CN" altLang="zh-CN" sz="2400" dirty="0">
                <a:latin typeface="思源宋体 CN Heavy" panose="02020900000000000000" pitchFamily="18" charset="-122"/>
                <a:ea typeface="思源宋体 CN Heavy" panose="02020900000000000000" pitchFamily="18" charset="-122"/>
              </a:rPr>
              <a:t>。（</a:t>
            </a:r>
            <a:r>
              <a:rPr lang="en-US" altLang="zh-CN" sz="2400" dirty="0">
                <a:latin typeface="思源宋体 CN Heavy" panose="02020900000000000000" pitchFamily="18" charset="-122"/>
                <a:ea typeface="思源宋体 CN Heavy" panose="02020900000000000000" pitchFamily="18" charset="-122"/>
              </a:rPr>
              <a:t>4</a:t>
            </a:r>
            <a:r>
              <a:rPr lang="zh-CN" altLang="zh-CN" sz="2400" dirty="0">
                <a:latin typeface="思源宋体 CN Heavy" panose="02020900000000000000" pitchFamily="18" charset="-122"/>
                <a:ea typeface="思源宋体 CN Heavy" panose="02020900000000000000" pitchFamily="18" charset="-122"/>
              </a:rPr>
              <a:t>分）</a:t>
            </a:r>
          </a:p>
          <a:p>
            <a:pPr marL="266700" indent="-266700">
              <a:lnSpc>
                <a:spcPct val="110000"/>
              </a:lnSpc>
              <a:spcBef>
                <a:spcPts val="10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根据费孝通的观点，原则上儿子应当和老太太是痛痒相关的，有无相通的，要多关心的</a:t>
            </a:r>
            <a:r>
              <a:rPr lang="zh-CN" altLang="en-US" sz="2400" b="1" dirty="0">
                <a:solidFill>
                  <a:srgbClr val="FF0000"/>
                </a:solidFill>
                <a:latin typeface="微软雅黑" panose="020B0503020204020204" pitchFamily="34" charset="-122"/>
                <a:ea typeface="微软雅黑" panose="020B0503020204020204" pitchFamily="34" charset="-122"/>
              </a:rPr>
              <a:t>（</a:t>
            </a:r>
            <a:r>
              <a:rPr lang="zh-CN" altLang="zh-CN" sz="2400" b="1" dirty="0">
                <a:solidFill>
                  <a:srgbClr val="FF0000"/>
                </a:solidFill>
                <a:latin typeface="微软雅黑" panose="020B0503020204020204" pitchFamily="34" charset="-122"/>
                <a:ea typeface="微软雅黑" panose="020B0503020204020204" pitchFamily="34" charset="-122"/>
              </a:rPr>
              <a:t>据此</a:t>
            </a:r>
            <a:r>
              <a:rPr lang="zh-CN" altLang="en-US" sz="2400" b="1" dirty="0">
                <a:solidFill>
                  <a:srgbClr val="FF0000"/>
                </a:solidFill>
                <a:latin typeface="微软雅黑" panose="020B0503020204020204" pitchFamily="34" charset="-122"/>
                <a:ea typeface="微软雅黑" panose="020B0503020204020204" pitchFamily="34" charset="-122"/>
              </a:rPr>
              <a:t>），</a:t>
            </a:r>
            <a:endParaRPr lang="en-US" altLang="zh-CN" sz="2400" b="1" dirty="0">
              <a:solidFill>
                <a:srgbClr val="FF0000"/>
              </a:solidFill>
              <a:latin typeface="微软雅黑" panose="020B0503020204020204" pitchFamily="34" charset="-122"/>
              <a:ea typeface="微软雅黑" panose="020B0503020204020204" pitchFamily="34" charset="-122"/>
            </a:endParaRPr>
          </a:p>
          <a:p>
            <a:pPr marL="266700" indent="-266700">
              <a:lnSpc>
                <a:spcPct val="110000"/>
              </a:lnSpc>
              <a:spcBef>
                <a:spcPts val="10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文中的老太太和儿子是母子关系，是亲属，自己人。</a:t>
            </a:r>
            <a:r>
              <a:rPr lang="zh-CN" altLang="en-US" sz="2400" b="1" dirty="0">
                <a:solidFill>
                  <a:srgbClr val="FF0000"/>
                </a:solidFill>
                <a:latin typeface="微软雅黑" panose="020B0503020204020204" pitchFamily="34" charset="-122"/>
                <a:ea typeface="微软雅黑" panose="020B0503020204020204" pitchFamily="34" charset="-122"/>
              </a:rPr>
              <a:t>（</a:t>
            </a:r>
            <a:r>
              <a:rPr lang="zh-CN" altLang="zh-CN" sz="2400" b="1" dirty="0">
                <a:solidFill>
                  <a:srgbClr val="FF0000"/>
                </a:solidFill>
                <a:latin typeface="微软雅黑" panose="020B0503020204020204" pitchFamily="34" charset="-122"/>
                <a:ea typeface="微软雅黑" panose="020B0503020204020204" pitchFamily="34" charset="-122"/>
              </a:rPr>
              <a:t>分析</a:t>
            </a:r>
            <a:r>
              <a:rPr lang="zh-CN" altLang="en-US" sz="2400" b="1" dirty="0">
                <a:solidFill>
                  <a:srgbClr val="FF0000"/>
                </a:solidFill>
                <a:latin typeface="微软雅黑" panose="020B0503020204020204" pitchFamily="34" charset="-122"/>
                <a:ea typeface="微软雅黑" panose="020B0503020204020204" pitchFamily="34" charset="-122"/>
              </a:rPr>
              <a:t>）</a:t>
            </a:r>
            <a:endParaRPr lang="zh-CN" altLang="zh-CN" sz="2400" b="1" dirty="0">
              <a:solidFill>
                <a:srgbClr val="FF0000"/>
              </a:solidFill>
              <a:latin typeface="微软雅黑" panose="020B0503020204020204" pitchFamily="34" charset="-122"/>
              <a:ea typeface="微软雅黑" panose="020B0503020204020204" pitchFamily="34" charset="-122"/>
            </a:endParaRPr>
          </a:p>
          <a:p>
            <a:pPr marL="266700" indent="-266700">
              <a:lnSpc>
                <a:spcPct val="110000"/>
              </a:lnSpc>
              <a:spcBef>
                <a:spcPts val="10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但事实上他极少关心老太太，他关心的是钱财，让老太太在寿日为香港李老板登台演唱两句《春闺梦》和《锁麟囊》，起初隐瞒赞助费是</a:t>
            </a:r>
            <a:r>
              <a:rPr lang="en-US" altLang="zh-CN" sz="2400" dirty="0">
                <a:latin typeface="微软雅黑" panose="020B0503020204020204" pitchFamily="34" charset="-122"/>
                <a:ea typeface="微软雅黑" panose="020B0503020204020204" pitchFamily="34" charset="-122"/>
              </a:rPr>
              <a:t>20</a:t>
            </a:r>
            <a:r>
              <a:rPr lang="zh-CN" altLang="zh-CN" sz="2400" dirty="0">
                <a:latin typeface="微软雅黑" panose="020B0503020204020204" pitchFamily="34" charset="-122"/>
                <a:ea typeface="微软雅黑" panose="020B0503020204020204" pitchFamily="34" charset="-122"/>
              </a:rPr>
              <a:t>万，而实际上是</a:t>
            </a:r>
            <a:r>
              <a:rPr lang="en-US" altLang="zh-CN" sz="2400" dirty="0">
                <a:latin typeface="微软雅黑" panose="020B0503020204020204" pitchFamily="34" charset="-122"/>
                <a:ea typeface="微软雅黑" panose="020B0503020204020204" pitchFamily="34" charset="-122"/>
              </a:rPr>
              <a:t>50</a:t>
            </a:r>
            <a:r>
              <a:rPr lang="zh-CN" altLang="zh-CN" sz="2400" dirty="0">
                <a:latin typeface="微软雅黑" panose="020B0503020204020204" pitchFamily="34" charset="-122"/>
                <a:ea typeface="微软雅黑" panose="020B0503020204020204" pitchFamily="34" charset="-122"/>
              </a:rPr>
              <a:t>万。</a:t>
            </a:r>
            <a:r>
              <a:rPr lang="zh-CN" altLang="en-US" sz="2400" b="1" dirty="0">
                <a:solidFill>
                  <a:srgbClr val="FF0000"/>
                </a:solidFill>
                <a:latin typeface="微软雅黑" panose="020B0503020204020204" pitchFamily="34" charset="-122"/>
                <a:ea typeface="微软雅黑" panose="020B0503020204020204" pitchFamily="34" charset="-122"/>
              </a:rPr>
              <a:t>（</a:t>
            </a:r>
            <a:r>
              <a:rPr lang="zh-CN" altLang="zh-CN" sz="2400" b="1" dirty="0">
                <a:solidFill>
                  <a:srgbClr val="FF0000"/>
                </a:solidFill>
                <a:latin typeface="微软雅黑" panose="020B0503020204020204" pitchFamily="34" charset="-122"/>
                <a:ea typeface="微软雅黑" panose="020B0503020204020204" pitchFamily="34" charset="-122"/>
              </a:rPr>
              <a:t>儿子对老太太</a:t>
            </a:r>
            <a:r>
              <a:rPr lang="zh-CN" altLang="en-US" sz="2400" b="1" dirty="0">
                <a:solidFill>
                  <a:srgbClr val="FF0000"/>
                </a:solidFill>
                <a:latin typeface="微软雅黑" panose="020B0503020204020204" pitchFamily="34" charset="-122"/>
                <a:ea typeface="微软雅黑" panose="020B0503020204020204" pitchFamily="34" charset="-122"/>
              </a:rPr>
              <a:t>的行为）</a:t>
            </a:r>
            <a:endParaRPr lang="zh-CN" altLang="zh-CN" sz="2400" b="1" dirty="0">
              <a:solidFill>
                <a:srgbClr val="FF0000"/>
              </a:solidFill>
              <a:latin typeface="微软雅黑" panose="020B0503020204020204" pitchFamily="34" charset="-122"/>
              <a:ea typeface="微软雅黑" panose="020B0503020204020204" pitchFamily="34" charset="-122"/>
            </a:endParaRPr>
          </a:p>
          <a:p>
            <a:pPr marL="266700" indent="-266700">
              <a:lnSpc>
                <a:spcPct val="110000"/>
              </a:lnSpc>
              <a:spcBef>
                <a:spcPts val="10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这种不关心母亲而唯利是图的行为，是非正常亲属关系，是需要批判的。</a:t>
            </a:r>
            <a:r>
              <a:rPr lang="zh-CN" altLang="en-US" sz="2400" b="1" dirty="0">
                <a:solidFill>
                  <a:srgbClr val="FF0000"/>
                </a:solidFill>
                <a:latin typeface="微软雅黑" panose="020B0503020204020204" pitchFamily="34" charset="-122"/>
                <a:ea typeface="微软雅黑" panose="020B0503020204020204" pitchFamily="34" charset="-122"/>
              </a:rPr>
              <a:t>（</a:t>
            </a:r>
            <a:r>
              <a:rPr lang="zh-CN" altLang="zh-CN" sz="2400" b="1" dirty="0">
                <a:solidFill>
                  <a:srgbClr val="FF0000"/>
                </a:solidFill>
                <a:latin typeface="微软雅黑" panose="020B0503020204020204" pitchFamily="34" charset="-122"/>
                <a:ea typeface="微软雅黑" panose="020B0503020204020204" pitchFamily="34" charset="-122"/>
              </a:rPr>
              <a:t>评价</a:t>
            </a:r>
            <a:r>
              <a:rPr lang="zh-CN" altLang="en-US" sz="2400" b="1" dirty="0">
                <a:solidFill>
                  <a:srgbClr val="FF0000"/>
                </a:solidFill>
                <a:latin typeface="微软雅黑" panose="020B0503020204020204" pitchFamily="34" charset="-122"/>
                <a:ea typeface="微软雅黑" panose="020B0503020204020204" pitchFamily="34" charset="-122"/>
              </a:rPr>
              <a:t>）</a:t>
            </a:r>
            <a:endParaRPr lang="zh-CN" altLang="zh-CN" sz="2400" b="1" dirty="0">
              <a:solidFill>
                <a:srgbClr val="FF0000"/>
              </a:solidFill>
              <a:latin typeface="微软雅黑" panose="020B0503020204020204" pitchFamily="34" charset="-122"/>
              <a:ea typeface="微软雅黑" panose="020B0503020204020204" pitchFamily="34" charset="-122"/>
            </a:endParaRPr>
          </a:p>
        </p:txBody>
      </p:sp>
      <p:sp>
        <p:nvSpPr>
          <p:cNvPr id="5" name="标题 1"/>
          <p:cNvSpPr txBox="1">
            <a:spLocks/>
          </p:cNvSpPr>
          <p:nvPr/>
        </p:nvSpPr>
        <p:spPr>
          <a:xfrm>
            <a:off x="838200" y="365125"/>
            <a:ext cx="10515600" cy="1325563"/>
          </a:xfrm>
          <a:prstGeom prst="rect">
            <a:avLst/>
          </a:prstGeom>
        </p:spPr>
        <p:txBody>
          <a:bodyPr>
            <a:noAutofit/>
          </a:bodyPr>
          <a:lstStyle/>
          <a:p>
            <a:r>
              <a:rPr lang="en-US" altLang="zh-CN" sz="4400" b="1" dirty="0">
                <a:latin typeface="+mj-lt"/>
                <a:ea typeface="+mj-ea"/>
                <a:cs typeface="+mj-cs"/>
              </a:rPr>
              <a:t>3.9</a:t>
            </a:r>
            <a:r>
              <a:rPr lang="zh-CN" altLang="zh-CN" sz="4400" b="1" dirty="0">
                <a:latin typeface="+mj-lt"/>
                <a:ea typeface="+mj-ea"/>
                <a:cs typeface="+mj-cs"/>
              </a:rPr>
              <a:t>探究内涵 形成自我见解</a:t>
            </a:r>
          </a:p>
        </p:txBody>
      </p:sp>
      <p:sp>
        <p:nvSpPr>
          <p:cNvPr id="4" name="标题 1">
            <a:extLst>
              <a:ext uri="{FF2B5EF4-FFF2-40B4-BE49-F238E27FC236}">
                <a16:creationId xmlns:a16="http://schemas.microsoft.com/office/drawing/2014/main" xmlns="" id="{5ECDE582-27B1-402A-9B08-B44A47003220}"/>
              </a:ext>
            </a:extLst>
          </p:cNvPr>
          <p:cNvSpPr txBox="1">
            <a:spLocks/>
          </p:cNvSpPr>
          <p:nvPr/>
        </p:nvSpPr>
        <p:spPr>
          <a:xfrm>
            <a:off x="8912505" y="885986"/>
            <a:ext cx="2906211" cy="1325563"/>
          </a:xfrm>
          <a:prstGeom prst="rect">
            <a:avLst/>
          </a:prstGeom>
        </p:spPr>
        <p:txBody>
          <a:bodyPr>
            <a:noAutofit/>
          </a:bodyPr>
          <a:lstStyle/>
          <a:p>
            <a:pPr algn="r"/>
            <a:r>
              <a:rPr lang="zh-CN" altLang="zh-CN" sz="2800" dirty="0">
                <a:solidFill>
                  <a:srgbClr val="0000FF"/>
                </a:solidFill>
                <a:latin typeface="华光标题宋_CNKI" panose="02000500000000000000" pitchFamily="2" charset="-122"/>
                <a:ea typeface="华光标题宋_CNKI" panose="02000500000000000000" pitchFamily="2" charset="-122"/>
              </a:rPr>
              <a:t>论点：乡土中国</a:t>
            </a:r>
          </a:p>
          <a:p>
            <a:pPr algn="r"/>
            <a:r>
              <a:rPr lang="zh-CN" altLang="zh-CN" sz="2800" dirty="0">
                <a:solidFill>
                  <a:srgbClr val="0000FF"/>
                </a:solidFill>
                <a:latin typeface="华光标题宋_CNKI" panose="02000500000000000000" pitchFamily="2" charset="-122"/>
                <a:ea typeface="华光标题宋_CNKI" panose="02000500000000000000" pitchFamily="2" charset="-122"/>
              </a:rPr>
              <a:t>论据：本文</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419099" y="1261642"/>
            <a:ext cx="11479675" cy="4750539"/>
          </a:xfrm>
          <a:prstGeom prst="rect">
            <a:avLst/>
          </a:prstGeom>
        </p:spPr>
        <p:txBody>
          <a:bodyPr>
            <a:noAutofit/>
          </a:bodyPr>
          <a:lstStyle/>
          <a:p>
            <a:pPr marL="173038" indent="-173038">
              <a:spcBef>
                <a:spcPts val="600"/>
              </a:spcBef>
              <a:buFont typeface="Arial" panose="020B0604020202020204" pitchFamily="34" charset="0"/>
              <a:buChar char="•"/>
            </a:pPr>
            <a:r>
              <a:rPr lang="en-US" altLang="zh-CN" sz="2400" dirty="0">
                <a:solidFill>
                  <a:srgbClr val="002060"/>
                </a:solidFill>
                <a:latin typeface="华光标题宋_CNKI" panose="02000500000000000000" pitchFamily="2" charset="-122"/>
                <a:ea typeface="华光标题宋_CNKI" panose="02000500000000000000" pitchFamily="2" charset="-122"/>
              </a:rPr>
              <a:t>[2022</a:t>
            </a:r>
            <a:r>
              <a:rPr lang="zh-CN" altLang="zh-CN" sz="2400" dirty="0">
                <a:solidFill>
                  <a:srgbClr val="002060"/>
                </a:solidFill>
                <a:latin typeface="华光标题宋_CNKI" panose="02000500000000000000" pitchFamily="2" charset="-122"/>
                <a:ea typeface="华光标题宋_CNKI" panose="02000500000000000000" pitchFamily="2" charset="-122"/>
              </a:rPr>
              <a:t>嘉定一模 岩画</a:t>
            </a:r>
            <a:r>
              <a:rPr lang="en-US" altLang="zh-CN" sz="2400" dirty="0">
                <a:solidFill>
                  <a:srgbClr val="002060"/>
                </a:solidFill>
                <a:latin typeface="华光标题宋_CNKI" panose="02000500000000000000" pitchFamily="2" charset="-122"/>
                <a:ea typeface="华光标题宋_CNKI" panose="02000500000000000000" pitchFamily="2" charset="-122"/>
              </a:rPr>
              <a:t>]</a:t>
            </a:r>
            <a:endParaRPr lang="zh-CN" altLang="zh-CN" sz="2400" dirty="0">
              <a:solidFill>
                <a:srgbClr val="002060"/>
              </a:solidFill>
              <a:latin typeface="华光标题宋_CNKI" panose="02000500000000000000" pitchFamily="2" charset="-122"/>
              <a:ea typeface="华光标题宋_CNKI" panose="02000500000000000000" pitchFamily="2" charset="-122"/>
            </a:endParaRPr>
          </a:p>
          <a:p>
            <a:pPr marL="173038" indent="-173038">
              <a:lnSpc>
                <a:spcPct val="90000"/>
              </a:lnSpc>
              <a:spcBef>
                <a:spcPts val="600"/>
              </a:spcBef>
              <a:buFont typeface="Arial" panose="020B0604020202020204" pitchFamily="34" charset="0"/>
              <a:buChar char="•"/>
              <a:tabLst>
                <a:tab pos="625475" algn="l"/>
              </a:tabLst>
            </a:pPr>
            <a:r>
              <a:rPr lang="en-US" altLang="zh-CN" sz="2400" dirty="0">
                <a:latin typeface="华光标题宋_CNKI" panose="02000500000000000000" pitchFamily="2" charset="-122"/>
                <a:ea typeface="华光标题宋_CNKI" panose="02000500000000000000" pitchFamily="2" charset="-122"/>
              </a:rPr>
              <a:t>11.</a:t>
            </a:r>
            <a:r>
              <a:rPr lang="zh-CN" altLang="zh-CN" sz="2400" dirty="0">
                <a:latin typeface="华光标题宋_CNKI" panose="02000500000000000000" pitchFamily="2" charset="-122"/>
                <a:ea typeface="华光标题宋_CNKI" panose="02000500000000000000" pitchFamily="2" charset="-122"/>
              </a:rPr>
              <a:t>费孝通先生《乡土中国》“名实的分离”一章中写道：</a:t>
            </a:r>
            <a:r>
              <a:rPr lang="en-US" altLang="zh-CN" sz="2400" dirty="0">
                <a:latin typeface="思源宋体 CN Heavy" panose="02020900000000000000" pitchFamily="18" charset="-122"/>
                <a:ea typeface="思源宋体 CN Heavy" panose="02020900000000000000" pitchFamily="18" charset="-122"/>
              </a:rPr>
              <a:t/>
            </a:r>
            <a:br>
              <a:rPr lang="en-US" altLang="zh-CN" sz="2400" dirty="0">
                <a:latin typeface="思源宋体 CN Heavy" panose="02020900000000000000" pitchFamily="18" charset="-122"/>
                <a:ea typeface="思源宋体 CN Heavy" panose="02020900000000000000" pitchFamily="18" charset="-122"/>
              </a:rPr>
            </a:br>
            <a:r>
              <a:rPr lang="en-US" altLang="zh-CN" sz="2400" dirty="0">
                <a:latin typeface="思源宋体 CN Heavy" panose="02020900000000000000" pitchFamily="18" charset="-122"/>
                <a:ea typeface="思源宋体 CN Heavy" panose="02020900000000000000" pitchFamily="18" charset="-122"/>
              </a:rPr>
              <a:t>	</a:t>
            </a:r>
            <a:r>
              <a:rPr lang="zh-CN" altLang="zh-CN" sz="2000" dirty="0">
                <a:latin typeface="楷体" panose="02010609060101010101" pitchFamily="49" charset="-122"/>
                <a:ea typeface="楷体" panose="02010609060101010101" pitchFamily="49" charset="-122"/>
              </a:rPr>
              <a:t>社会变迁常是发生在旧有社会结构不能应付新环境的时候。新的环境发生了，人们最初遭遇到的是旧方法不能获得有效的结果，生活上发生了困难。人们不会在没有发觉旧方法不适用之前就把它放弃的。旧的生活方法有习惯的惰性。但是如果它已不能答复人们的需要，</a:t>
            </a:r>
            <a:r>
              <a:rPr lang="zh-CN" altLang="zh-CN" sz="2000" b="1" u="sng" dirty="0">
                <a:solidFill>
                  <a:srgbClr val="FF0000"/>
                </a:solidFill>
                <a:latin typeface="楷体" panose="02010609060101010101" pitchFamily="49" charset="-122"/>
                <a:ea typeface="楷体" panose="02010609060101010101" pitchFamily="49" charset="-122"/>
              </a:rPr>
              <a:t>它终必会失去人们对它的信仰，</a:t>
            </a:r>
            <a:r>
              <a:rPr lang="zh-CN" altLang="zh-CN" sz="2000" dirty="0">
                <a:latin typeface="楷体" panose="02010609060101010101" pitchFamily="49" charset="-122"/>
                <a:ea typeface="楷体" panose="02010609060101010101" pitchFamily="49" charset="-122"/>
              </a:rPr>
              <a:t>守住一个没有效力的工具是没有意义的，会引起生活上的不便，甚至蒙受损失。另一方面，新的方法却又不是现存的，必须有人发明，或是有人向别种文化去学习，输入，此外，还得经过试验，才能被人接受，完成社会变迁的过程。在新旧交替之际，不免有一个惶惑、无所适从的时期，</a:t>
            </a:r>
            <a:r>
              <a:rPr lang="zh-CN" altLang="zh-CN" sz="2000" b="1" u="sng" dirty="0">
                <a:solidFill>
                  <a:srgbClr val="FF0000"/>
                </a:solidFill>
                <a:latin typeface="楷体" panose="02010609060101010101" pitchFamily="49" charset="-122"/>
                <a:ea typeface="楷体" panose="02010609060101010101" pitchFamily="49" charset="-122"/>
              </a:rPr>
              <a:t>在这个时期，心理上充满着紧张、犹豫和不安。</a:t>
            </a:r>
            <a:endParaRPr lang="en-US" altLang="zh-CN" sz="2000" b="1" u="sng" dirty="0">
              <a:solidFill>
                <a:srgbClr val="FF0000"/>
              </a:solidFill>
              <a:latin typeface="楷体" panose="02010609060101010101" pitchFamily="49" charset="-122"/>
              <a:ea typeface="楷体" panose="02010609060101010101" pitchFamily="49" charset="-122"/>
            </a:endParaRPr>
          </a:p>
          <a:p>
            <a:pPr marL="173038" indent="-173038">
              <a:lnSpc>
                <a:spcPct val="90000"/>
              </a:lnSpc>
              <a:spcBef>
                <a:spcPts val="600"/>
              </a:spcBef>
              <a:buFont typeface="Arial" panose="020B0604020202020204" pitchFamily="34" charset="0"/>
              <a:buChar char="•"/>
            </a:pPr>
            <a:r>
              <a:rPr lang="zh-CN" altLang="zh-CN" sz="2400" dirty="0">
                <a:latin typeface="华光标题宋_CNKI" panose="02000500000000000000" pitchFamily="2" charset="-122"/>
                <a:ea typeface="华光标题宋_CNKI" panose="02000500000000000000" pitchFamily="2" charset="-122"/>
              </a:rPr>
              <a:t>请</a:t>
            </a:r>
            <a:r>
              <a:rPr lang="zh-CN" altLang="zh-CN" sz="2400" dirty="0">
                <a:solidFill>
                  <a:srgbClr val="0000FF"/>
                </a:solidFill>
                <a:latin typeface="华光标题宋_CNKI" panose="02000500000000000000" pitchFamily="2" charset="-122"/>
                <a:ea typeface="华光标题宋_CNKI" panose="02000500000000000000" pitchFamily="2" charset="-122"/>
              </a:rPr>
              <a:t>利用本材料中相关论述</a:t>
            </a:r>
            <a:r>
              <a:rPr lang="zh-CN" altLang="zh-CN" sz="2400" dirty="0">
                <a:solidFill>
                  <a:srgbClr val="FF0000"/>
                </a:solidFill>
                <a:latin typeface="华光标题宋_CNKI" panose="02000500000000000000" pitchFamily="2" charset="-122"/>
                <a:ea typeface="华光标题宋_CNKI" panose="02000500000000000000" pitchFamily="2" charset="-122"/>
              </a:rPr>
              <a:t>评价</a:t>
            </a:r>
            <a:r>
              <a:rPr lang="zh-CN" altLang="zh-CN" sz="2400" dirty="0">
                <a:latin typeface="华光标题宋_CNKI" panose="02000500000000000000" pitchFamily="2" charset="-122"/>
                <a:ea typeface="华光标题宋_CNKI" panose="02000500000000000000" pitchFamily="2" charset="-122"/>
              </a:rPr>
              <a:t>上面这个“岩画”故事。（不超过</a:t>
            </a:r>
            <a:r>
              <a:rPr lang="en-US" altLang="zh-CN" sz="2400" dirty="0">
                <a:latin typeface="华光标题宋_CNKI" panose="02000500000000000000" pitchFamily="2" charset="-122"/>
                <a:ea typeface="华光标题宋_CNKI" panose="02000500000000000000" pitchFamily="2" charset="-122"/>
              </a:rPr>
              <a:t>100</a:t>
            </a:r>
            <a:r>
              <a:rPr lang="zh-CN" altLang="zh-CN" sz="2400" dirty="0">
                <a:latin typeface="华光标题宋_CNKI" panose="02000500000000000000" pitchFamily="2" charset="-122"/>
                <a:ea typeface="华光标题宋_CNKI" panose="02000500000000000000" pitchFamily="2" charset="-122"/>
              </a:rPr>
              <a:t>字）。（</a:t>
            </a:r>
            <a:r>
              <a:rPr lang="en-US" altLang="zh-CN" sz="2400" dirty="0">
                <a:latin typeface="华光标题宋_CNKI" panose="02000500000000000000" pitchFamily="2" charset="-122"/>
                <a:ea typeface="华光标题宋_CNKI" panose="02000500000000000000" pitchFamily="2" charset="-122"/>
              </a:rPr>
              <a:t>5</a:t>
            </a:r>
            <a:r>
              <a:rPr lang="zh-CN" altLang="zh-CN" sz="2400" dirty="0">
                <a:latin typeface="华光标题宋_CNKI" panose="02000500000000000000" pitchFamily="2" charset="-122"/>
                <a:ea typeface="华光标题宋_CNKI" panose="02000500000000000000" pitchFamily="2" charset="-122"/>
              </a:rPr>
              <a:t>分）</a:t>
            </a:r>
          </a:p>
          <a:p>
            <a:pPr marL="173038" indent="-173038">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在社会变迁发生之际，人们可能失去对旧东西的信仰；</a:t>
            </a:r>
          </a:p>
          <a:p>
            <a:pPr marL="173038" indent="-173038">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因而产生惶惑、无所适从之感。</a:t>
            </a:r>
            <a:r>
              <a:rPr lang="zh-CN" altLang="en-US" sz="2400" b="1" dirty="0">
                <a:solidFill>
                  <a:srgbClr val="FF0000"/>
                </a:solidFill>
                <a:latin typeface="微软雅黑" panose="020B0503020204020204" pitchFamily="34" charset="-122"/>
                <a:ea typeface="微软雅黑" panose="020B0503020204020204" pitchFamily="34" charset="-122"/>
              </a:rPr>
              <a:t>（论点概括）</a:t>
            </a:r>
            <a:endParaRPr lang="zh-CN" altLang="zh-CN" sz="2400" b="1" dirty="0">
              <a:solidFill>
                <a:srgbClr val="FF0000"/>
              </a:solidFill>
              <a:latin typeface="微软雅黑" panose="020B0503020204020204" pitchFamily="34" charset="-122"/>
              <a:ea typeface="微软雅黑" panose="020B0503020204020204" pitchFamily="34" charset="-122"/>
            </a:endParaRPr>
          </a:p>
          <a:p>
            <a:pPr marL="173038" indent="-173038">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公众热烈追捧“岩画”之形，却无视其内在灵魂；</a:t>
            </a:r>
          </a:p>
          <a:p>
            <a:pPr marL="173038" indent="-173038">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也有人希望维持岩画的原貌。</a:t>
            </a:r>
            <a:r>
              <a:rPr lang="zh-CN" altLang="en-US" sz="2400" b="1" dirty="0">
                <a:solidFill>
                  <a:srgbClr val="FF0000"/>
                </a:solidFill>
                <a:latin typeface="微软雅黑" panose="020B0503020204020204" pitchFamily="34" charset="-122"/>
                <a:ea typeface="微软雅黑" panose="020B0503020204020204" pitchFamily="34" charset="-122"/>
              </a:rPr>
              <a:t>（对应论据）</a:t>
            </a:r>
            <a:endParaRPr lang="zh-CN" altLang="zh-CN" sz="2400" b="1" dirty="0">
              <a:solidFill>
                <a:srgbClr val="FF0000"/>
              </a:solidFill>
              <a:latin typeface="微软雅黑" panose="020B0503020204020204" pitchFamily="34" charset="-122"/>
              <a:ea typeface="微软雅黑" panose="020B0503020204020204" pitchFamily="34" charset="-122"/>
            </a:endParaRPr>
          </a:p>
          <a:p>
            <a:pPr marL="173038" indent="-173038">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凸显出经济和文化剧烈变动、新旧交替之际公众的观念矛盾。</a:t>
            </a:r>
            <a:r>
              <a:rPr lang="zh-CN" altLang="en-US" sz="2400" b="1" dirty="0">
                <a:solidFill>
                  <a:srgbClr val="FF0000"/>
                </a:solidFill>
                <a:latin typeface="微软雅黑" panose="020B0503020204020204" pitchFamily="34" charset="-122"/>
                <a:ea typeface="微软雅黑" panose="020B0503020204020204" pitchFamily="34" charset="-122"/>
              </a:rPr>
              <a:t>（评价）</a:t>
            </a:r>
            <a:endParaRPr lang="zh-CN" altLang="zh-CN" sz="2400" b="1" dirty="0">
              <a:solidFill>
                <a:srgbClr val="FF0000"/>
              </a:solidFill>
              <a:latin typeface="微软雅黑" panose="020B0503020204020204" pitchFamily="34" charset="-122"/>
              <a:ea typeface="微软雅黑" panose="020B0503020204020204" pitchFamily="34" charset="-122"/>
            </a:endParaRPr>
          </a:p>
        </p:txBody>
      </p:sp>
      <p:sp>
        <p:nvSpPr>
          <p:cNvPr id="5" name="标题 1"/>
          <p:cNvSpPr txBox="1">
            <a:spLocks/>
          </p:cNvSpPr>
          <p:nvPr/>
        </p:nvSpPr>
        <p:spPr>
          <a:xfrm>
            <a:off x="838200" y="365126"/>
            <a:ext cx="10515600" cy="965964"/>
          </a:xfrm>
          <a:prstGeom prst="rect">
            <a:avLst/>
          </a:prstGeom>
        </p:spPr>
        <p:txBody>
          <a:bodyPr>
            <a:noAutofit/>
          </a:bodyPr>
          <a:lstStyle/>
          <a:p>
            <a:r>
              <a:rPr lang="en-US" altLang="zh-CN" sz="4400" b="1" dirty="0">
                <a:latin typeface="+mj-lt"/>
                <a:ea typeface="+mj-ea"/>
                <a:cs typeface="+mj-cs"/>
              </a:rPr>
              <a:t>3.9</a:t>
            </a:r>
            <a:r>
              <a:rPr lang="zh-CN" altLang="zh-CN" sz="4400" b="1" dirty="0">
                <a:latin typeface="+mj-lt"/>
                <a:ea typeface="+mj-ea"/>
                <a:cs typeface="+mj-cs"/>
              </a:rPr>
              <a:t>探究内涵 形成自我见解</a:t>
            </a:r>
          </a:p>
        </p:txBody>
      </p:sp>
      <p:sp>
        <p:nvSpPr>
          <p:cNvPr id="4" name="标题 1">
            <a:extLst>
              <a:ext uri="{FF2B5EF4-FFF2-40B4-BE49-F238E27FC236}">
                <a16:creationId xmlns:a16="http://schemas.microsoft.com/office/drawing/2014/main" xmlns="" id="{7E618196-DD3D-4F50-B2C1-1C9668F7478C}"/>
              </a:ext>
            </a:extLst>
          </p:cNvPr>
          <p:cNvSpPr txBox="1">
            <a:spLocks/>
          </p:cNvSpPr>
          <p:nvPr/>
        </p:nvSpPr>
        <p:spPr>
          <a:xfrm>
            <a:off x="8866690" y="1131296"/>
            <a:ext cx="2906211" cy="1325563"/>
          </a:xfrm>
          <a:prstGeom prst="rect">
            <a:avLst/>
          </a:prstGeom>
        </p:spPr>
        <p:txBody>
          <a:bodyPr>
            <a:noAutofit/>
          </a:bodyPr>
          <a:lstStyle/>
          <a:p>
            <a:pPr algn="r"/>
            <a:r>
              <a:rPr lang="zh-CN" altLang="zh-CN" sz="2800" dirty="0">
                <a:solidFill>
                  <a:srgbClr val="0000FF"/>
                </a:solidFill>
                <a:latin typeface="华光标题宋_CNKI" panose="02000500000000000000" pitchFamily="2" charset="-122"/>
                <a:ea typeface="华光标题宋_CNKI" panose="02000500000000000000" pitchFamily="2" charset="-122"/>
              </a:rPr>
              <a:t>论点：乡土中国</a:t>
            </a:r>
          </a:p>
          <a:p>
            <a:pPr algn="r"/>
            <a:r>
              <a:rPr lang="zh-CN" altLang="zh-CN" sz="2800" dirty="0">
                <a:solidFill>
                  <a:srgbClr val="0000FF"/>
                </a:solidFill>
                <a:latin typeface="华光标题宋_CNKI" panose="02000500000000000000" pitchFamily="2" charset="-122"/>
                <a:ea typeface="华光标题宋_CNKI" panose="02000500000000000000" pitchFamily="2" charset="-122"/>
              </a:rPr>
              <a:t>论据：本文</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4922874" y="1516960"/>
            <a:ext cx="2020186" cy="2167299"/>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822956" y="1579201"/>
            <a:ext cx="2020186" cy="2167299"/>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4"/>
          <p:cNvSpPr>
            <a:spLocks noChangeArrowheads="1"/>
          </p:cNvSpPr>
          <p:nvPr/>
        </p:nvSpPr>
        <p:spPr bwMode="auto">
          <a:xfrm>
            <a:off x="4850386" y="1655048"/>
            <a:ext cx="2165161" cy="1862048"/>
          </a:xfrm>
          <a:prstGeom prst="rect">
            <a:avLst/>
          </a:prstGeom>
          <a:noFill/>
          <a:ln w="9525">
            <a:noFill/>
            <a:miter lim="800000"/>
            <a:headEnd/>
            <a:tailEnd/>
          </a:ln>
        </p:spPr>
        <p:txBody>
          <a:bodyPr wrap="square" lIns="91440" tIns="45720" rIns="91440" bIns="45720">
            <a:spAutoFit/>
          </a:bodyPr>
          <a:lstStyle/>
          <a:p>
            <a:pPr algn="ctr"/>
            <a:r>
              <a:rPr lang="zh-CN" altLang="en-US" sz="11500" dirty="0">
                <a:solidFill>
                  <a:schemeClr val="tx1">
                    <a:lumMod val="75000"/>
                    <a:lumOff val="25000"/>
                  </a:schemeClr>
                </a:solidFill>
                <a:effectLst>
                  <a:outerShdw blurRad="50800" dist="38100" dir="16200000" rotWithShape="0">
                    <a:prstClr val="black">
                      <a:alpha val="40000"/>
                    </a:prstClr>
                  </a:outerShdw>
                </a:effectLst>
                <a:latin typeface="Agency FB" panose="020B0503020202020204" pitchFamily="34" charset="0"/>
                <a:cs typeface="+mn-ea"/>
                <a:sym typeface="+mn-lt"/>
              </a:rPr>
              <a:t>伍</a:t>
            </a:r>
          </a:p>
        </p:txBody>
      </p:sp>
      <p:sp>
        <p:nvSpPr>
          <p:cNvPr id="8" name="TextBox 64"/>
          <p:cNvSpPr>
            <a:spLocks noChangeArrowheads="1"/>
          </p:cNvSpPr>
          <p:nvPr/>
        </p:nvSpPr>
        <p:spPr bwMode="auto">
          <a:xfrm>
            <a:off x="4224255" y="3884588"/>
            <a:ext cx="3429148" cy="590931"/>
          </a:xfrm>
          <a:prstGeom prst="rect">
            <a:avLst/>
          </a:prstGeom>
          <a:noFill/>
          <a:ln w="9525">
            <a:noFill/>
            <a:miter lim="800000"/>
            <a:headEnd/>
            <a:tailEnd/>
          </a:ln>
        </p:spPr>
        <p:txBody>
          <a:bodyPr wrap="square" lIns="91440" tIns="45720" rIns="91440" bIns="45720">
            <a:spAutoFit/>
          </a:bodyPr>
          <a:lstStyle/>
          <a:p>
            <a:pPr lvl="0" eaLnBrk="1" fontAlgn="auto" hangingPunct="1">
              <a:lnSpc>
                <a:spcPct val="90000"/>
              </a:lnSpc>
              <a:spcAft>
                <a:spcPts val="0"/>
              </a:spcAft>
              <a:defRPr/>
            </a:pPr>
            <a:r>
              <a:rPr lang="zh-CN" altLang="en-US" sz="3600" b="1" dirty="0">
                <a:latin typeface="+mn-ea"/>
                <a:ea typeface="+mn-ea"/>
              </a:rPr>
              <a:t>文章联想与运用</a:t>
            </a:r>
          </a:p>
        </p:txBody>
      </p:sp>
      <p:cxnSp>
        <p:nvCxnSpPr>
          <p:cNvPr id="10" name="直接连接符 9"/>
          <p:cNvCxnSpPr/>
          <p:nvPr/>
        </p:nvCxnSpPr>
        <p:spPr>
          <a:xfrm flipH="1">
            <a:off x="2231573" y="3746500"/>
            <a:ext cx="1680892" cy="2860892"/>
          </a:xfrm>
          <a:prstGeom prst="line">
            <a:avLst/>
          </a:prstGeom>
          <a:ln>
            <a:solidFill>
              <a:schemeClr val="tx1">
                <a:lumMod val="75000"/>
                <a:lumOff val="25000"/>
                <a:alpha val="48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7558589" y="1761037"/>
            <a:ext cx="986828" cy="1679583"/>
          </a:xfrm>
          <a:prstGeom prst="line">
            <a:avLst/>
          </a:prstGeom>
          <a:ln w="571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165806" y="2600828"/>
            <a:ext cx="718815" cy="1223425"/>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xmlns="" val="2105019892"/>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par>
                                <p:cTn id="18" presetID="14" presetClass="entr" presetSubtype="10"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randombar(horizontal)">
                                      <p:cBhvr>
                                        <p:cTn id="20" dur="500"/>
                                        <p:tgtEl>
                                          <p:spTgt spid="10"/>
                                        </p:tgtEl>
                                      </p:cBhvr>
                                    </p:animEffect>
                                  </p:childTnLst>
                                </p:cTn>
                              </p:par>
                              <p:par>
                                <p:cTn id="21" presetID="14" presetClass="entr" presetSubtype="1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randombar(horizontal)">
                                      <p:cBhvr>
                                        <p:cTn id="23" dur="500"/>
                                        <p:tgtEl>
                                          <p:spTgt spid="11"/>
                                        </p:tgtEl>
                                      </p:cBhvr>
                                    </p:animEffect>
                                  </p:childTnLst>
                                </p:cTn>
                              </p:par>
                              <p:par>
                                <p:cTn id="24" presetID="14" presetClass="entr" presetSubtype="1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randombar(horizontal)">
                                      <p:cBhvr>
                                        <p:cTn id="26" dur="500"/>
                                        <p:tgtEl>
                                          <p:spTgt spid="12"/>
                                        </p:tgtEl>
                                      </p:cBhvr>
                                    </p:animEffect>
                                  </p:childTnLst>
                                </p:cTn>
                              </p:par>
                              <p:par>
                                <p:cTn id="27" presetID="2" presetClass="entr" presetSubtype="2" accel="38000" fill="hold" grpId="0" nodeType="withEffect">
                                  <p:stCondLst>
                                    <p:cond delay="0"/>
                                  </p:stCondLst>
                                  <p:iterate type="lt">
                                    <p:tmPct val="10000"/>
                                  </p:iterate>
                                  <p:childTnLst>
                                    <p:set>
                                      <p:cBhvr>
                                        <p:cTn id="28" dur="1" fill="hold">
                                          <p:stCondLst>
                                            <p:cond delay="0"/>
                                          </p:stCondLst>
                                        </p:cTn>
                                        <p:tgtEl>
                                          <p:spTgt spid="8"/>
                                        </p:tgtEl>
                                        <p:attrNameLst>
                                          <p:attrName>style.visibility</p:attrName>
                                        </p:attrNameLst>
                                      </p:cBhvr>
                                      <p:to>
                                        <p:strVal val="visible"/>
                                      </p:to>
                                    </p:set>
                                    <p:anim calcmode="lin" valueType="num">
                                      <p:cBhvr additive="base">
                                        <p:cTn id="29" dur="750" fill="hold"/>
                                        <p:tgtEl>
                                          <p:spTgt spid="8"/>
                                        </p:tgtEl>
                                        <p:attrNameLst>
                                          <p:attrName>ppt_x</p:attrName>
                                        </p:attrNameLst>
                                      </p:cBhvr>
                                      <p:tavLst>
                                        <p:tav tm="0">
                                          <p:val>
                                            <p:strVal val="1+#ppt_w/2"/>
                                          </p:val>
                                        </p:tav>
                                        <p:tav tm="100000">
                                          <p:val>
                                            <p:strVal val="#ppt_x"/>
                                          </p:val>
                                        </p:tav>
                                      </p:tavLst>
                                    </p:anim>
                                    <p:anim calcmode="lin" valueType="num">
                                      <p:cBhvr additive="base">
                                        <p:cTn id="30" dur="7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7" grpId="0"/>
      <p:bldP spid="8"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528642"/>
            <a:ext cx="10923740" cy="4750539"/>
          </a:xfrm>
          <a:prstGeom prst="rect">
            <a:avLst/>
          </a:prstGeom>
        </p:spPr>
        <p:txBody>
          <a:bodyPr>
            <a:normAutofit/>
          </a:bodyPr>
          <a:lstStyle/>
          <a:p>
            <a:pPr marL="266700" indent="-266700">
              <a:spcBef>
                <a:spcPts val="600"/>
              </a:spcBef>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原文概括，</a:t>
            </a:r>
            <a:r>
              <a:rPr lang="zh-CN" altLang="en-US" sz="2400" b="1" dirty="0">
                <a:latin typeface="微软雅黑" panose="020B0503020204020204" pitchFamily="34" charset="-122"/>
                <a:ea typeface="微软雅黑" panose="020B0503020204020204" pitchFamily="34" charset="-122"/>
              </a:rPr>
              <a:t>但</a:t>
            </a:r>
            <a:r>
              <a:rPr lang="zh-CN" altLang="zh-CN" sz="2400" b="1" dirty="0">
                <a:latin typeface="微软雅黑" panose="020B0503020204020204" pitchFamily="34" charset="-122"/>
                <a:ea typeface="微软雅黑" panose="020B0503020204020204" pitchFamily="34" charset="-122"/>
              </a:rPr>
              <a:t>不要剧透</a:t>
            </a:r>
          </a:p>
          <a:p>
            <a:pPr marL="266700" indent="-266700">
              <a:spcBef>
                <a:spcPts val="600"/>
              </a:spcBef>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文章主旨</a:t>
            </a:r>
          </a:p>
          <a:p>
            <a:pPr marL="266700" indent="-266700">
              <a:spcBef>
                <a:spcPts val="600"/>
              </a:spcBef>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注意文采</a:t>
            </a:r>
            <a:endParaRPr lang="en-US" altLang="zh-CN" sz="2400" b="1" dirty="0">
              <a:latin typeface="微软雅黑" panose="020B0503020204020204" pitchFamily="34" charset="-122"/>
              <a:ea typeface="微软雅黑" panose="020B0503020204020204" pitchFamily="34" charset="-122"/>
            </a:endParaRPr>
          </a:p>
          <a:p>
            <a:pPr marL="266700" indent="-266700">
              <a:spcBef>
                <a:spcPts val="600"/>
              </a:spcBef>
              <a:buFont typeface="Arial" panose="020B0604020202020204" pitchFamily="34" charset="0"/>
              <a:buChar char="•"/>
            </a:pPr>
            <a:r>
              <a:rPr lang="en-US" altLang="zh-CN" sz="2400" dirty="0">
                <a:solidFill>
                  <a:srgbClr val="002060"/>
                </a:solidFill>
                <a:latin typeface="华光标题宋_CNKI" panose="02000500000000000000" pitchFamily="2" charset="-122"/>
                <a:ea typeface="华光标题宋_CNKI" panose="02000500000000000000" pitchFamily="2" charset="-122"/>
              </a:rPr>
              <a:t>[2022</a:t>
            </a:r>
            <a:r>
              <a:rPr lang="zh-CN" altLang="en-US" sz="2400" dirty="0">
                <a:solidFill>
                  <a:srgbClr val="002060"/>
                </a:solidFill>
                <a:latin typeface="华光标题宋_CNKI" panose="02000500000000000000" pitchFamily="2" charset="-122"/>
                <a:ea typeface="华光标题宋_CNKI" panose="02000500000000000000" pitchFamily="2" charset="-122"/>
              </a:rPr>
              <a:t>金山一模 良宵</a:t>
            </a:r>
            <a:r>
              <a:rPr lang="en-US" altLang="zh-CN" sz="2400" dirty="0">
                <a:solidFill>
                  <a:srgbClr val="002060"/>
                </a:solidFill>
                <a:latin typeface="华光标题宋_CNKI" panose="02000500000000000000" pitchFamily="2" charset="-122"/>
                <a:ea typeface="华光标题宋_CNKI" panose="02000500000000000000" pitchFamily="2" charset="-122"/>
              </a:rPr>
              <a:t>]</a:t>
            </a:r>
            <a:endParaRPr lang="zh-CN" altLang="zh-CN" sz="2400" dirty="0">
              <a:solidFill>
                <a:srgbClr val="002060"/>
              </a:solidFill>
              <a:latin typeface="华光标题宋_CNKI" panose="02000500000000000000" pitchFamily="2" charset="-122"/>
              <a:ea typeface="华光标题宋_CNKI" panose="02000500000000000000" pitchFamily="2" charset="-122"/>
            </a:endParaRPr>
          </a:p>
          <a:p>
            <a:pPr marL="266700" indent="-266700">
              <a:spcBef>
                <a:spcPts val="600"/>
              </a:spcBef>
              <a:buFont typeface="Arial" panose="020B0604020202020204" pitchFamily="34" charset="0"/>
              <a:buChar char="•"/>
            </a:pPr>
            <a:r>
              <a:rPr lang="en-US" altLang="zh-CN" sz="2400" dirty="0">
                <a:latin typeface="思源宋体 CN Heavy" panose="02020900000000000000" pitchFamily="18" charset="-122"/>
                <a:ea typeface="思源宋体 CN Heavy" panose="02020900000000000000" pitchFamily="18" charset="-122"/>
              </a:rPr>
              <a:t>11.</a:t>
            </a:r>
            <a:r>
              <a:rPr lang="zh-CN" altLang="zh-CN" sz="2400" dirty="0">
                <a:latin typeface="思源宋体 CN Heavy" panose="02020900000000000000" pitchFamily="18" charset="-122"/>
                <a:ea typeface="思源宋体 CN Heavy" panose="02020900000000000000" pitchFamily="18" charset="-122"/>
              </a:rPr>
              <a:t>去年</a:t>
            </a:r>
            <a:r>
              <a:rPr lang="en-US" altLang="zh-CN" sz="2400" dirty="0">
                <a:latin typeface="思源宋体 CN Heavy" panose="02020900000000000000" pitchFamily="18" charset="-122"/>
                <a:ea typeface="思源宋体 CN Heavy" panose="02020900000000000000" pitchFamily="18" charset="-122"/>
              </a:rPr>
              <a:t>9</a:t>
            </a:r>
            <a:r>
              <a:rPr lang="zh-CN" altLang="zh-CN" sz="2400" dirty="0">
                <a:latin typeface="思源宋体 CN Heavy" panose="02020900000000000000" pitchFamily="18" charset="-122"/>
                <a:ea typeface="思源宋体 CN Heavy" panose="02020900000000000000" pitchFamily="18" charset="-122"/>
              </a:rPr>
              <a:t>月，由本小说改编的同名电影《良宵》在河北唐山开机，预计明年在全国公映。为了让更多观众走进影院，请你作为电影文案策划者，写</a:t>
            </a:r>
            <a:r>
              <a:rPr lang="en-US" altLang="zh-CN" sz="2400" dirty="0">
                <a:latin typeface="思源宋体 CN Heavy" panose="02020900000000000000" pitchFamily="18" charset="-122"/>
                <a:ea typeface="思源宋体 CN Heavy" panose="02020900000000000000" pitchFamily="18" charset="-122"/>
              </a:rPr>
              <a:t>100</a:t>
            </a:r>
            <a:r>
              <a:rPr lang="zh-CN" altLang="zh-CN" sz="2400" dirty="0">
                <a:latin typeface="思源宋体 CN Heavy" panose="02020900000000000000" pitchFamily="18" charset="-122"/>
                <a:ea typeface="思源宋体 CN Heavy" panose="02020900000000000000" pitchFamily="18" charset="-122"/>
              </a:rPr>
              <a:t>字左右的推介语。（</a:t>
            </a:r>
            <a:r>
              <a:rPr lang="en-US" altLang="zh-CN" sz="2400" dirty="0">
                <a:latin typeface="思源宋体 CN Heavy" panose="02020900000000000000" pitchFamily="18" charset="-122"/>
                <a:ea typeface="思源宋体 CN Heavy" panose="02020900000000000000" pitchFamily="18" charset="-122"/>
              </a:rPr>
              <a:t>4</a:t>
            </a:r>
            <a:r>
              <a:rPr lang="zh-CN" altLang="zh-CN" sz="2400" dirty="0">
                <a:latin typeface="思源宋体 CN Heavy" panose="02020900000000000000" pitchFamily="18" charset="-122"/>
                <a:ea typeface="思源宋体 CN Heavy" panose="02020900000000000000" pitchFamily="18" charset="-122"/>
              </a:rPr>
              <a:t>分）</a:t>
            </a:r>
          </a:p>
          <a:p>
            <a:pPr marL="266700" indent="-266700">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一个山村患病孤童，一位独居的京剧名伶老太，艰难的生活，如同无尽的寒夜，悲苦的一老一小，因一只老鹅而相遇、相识、相助，于是暗夜为之消退，寒冷因之遁形，夜晚变得美好，人性的光辉洒满人间。期盼大家走进影院，走进《良宵》，共同感受人间温情，珍惜宝贵亲情。</a:t>
            </a:r>
          </a:p>
        </p:txBody>
      </p:sp>
      <p:sp>
        <p:nvSpPr>
          <p:cNvPr id="5" name="标题 1"/>
          <p:cNvSpPr txBox="1">
            <a:spLocks/>
          </p:cNvSpPr>
          <p:nvPr/>
        </p:nvSpPr>
        <p:spPr>
          <a:xfrm>
            <a:off x="838200" y="365125"/>
            <a:ext cx="10515600" cy="1325563"/>
          </a:xfrm>
          <a:prstGeom prst="rect">
            <a:avLst/>
          </a:prstGeom>
        </p:spPr>
        <p:txBody>
          <a:bodyPr>
            <a:noAutofit/>
          </a:bodyPr>
          <a:lstStyle/>
          <a:p>
            <a:r>
              <a:rPr lang="zh-CN" altLang="en-US" sz="4400" b="1" dirty="0">
                <a:latin typeface="+mj-lt"/>
                <a:ea typeface="+mj-ea"/>
                <a:cs typeface="+mj-cs"/>
              </a:rPr>
              <a:t>推介语</a:t>
            </a:r>
            <a:endParaRPr lang="zh-CN" altLang="zh-CN" sz="4400" b="1" dirty="0">
              <a:latin typeface="+mj-lt"/>
              <a:ea typeface="+mj-ea"/>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2"/>
          <p:cNvSpPr txBox="1">
            <a:spLocks/>
          </p:cNvSpPr>
          <p:nvPr/>
        </p:nvSpPr>
        <p:spPr>
          <a:xfrm>
            <a:off x="838200" y="1690688"/>
            <a:ext cx="10923740" cy="4750539"/>
          </a:xfrm>
          <a:prstGeom prst="rect">
            <a:avLst/>
          </a:prstGeom>
        </p:spPr>
        <p:txBody>
          <a:bodyPr>
            <a:normAutofit/>
          </a:bodyPr>
          <a:lstStyle/>
          <a:p>
            <a:pPr marL="266700" indent="-250825">
              <a:spcBef>
                <a:spcPts val="600"/>
              </a:spcBef>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考的比较少</a:t>
            </a:r>
          </a:p>
          <a:p>
            <a:pPr marL="266700" indent="-250825">
              <a:spcBef>
                <a:spcPts val="600"/>
              </a:spcBef>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合乎文章情理、主旨</a:t>
            </a:r>
          </a:p>
          <a:p>
            <a:pPr marL="266700" indent="-250825">
              <a:spcBef>
                <a:spcPts val="600"/>
              </a:spcBef>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结构作用（结尾）</a:t>
            </a:r>
          </a:p>
          <a:p>
            <a:pPr marL="266700" indent="-250825">
              <a:spcBef>
                <a:spcPts val="600"/>
              </a:spcBef>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语言有意蕴</a:t>
            </a:r>
          </a:p>
          <a:p>
            <a:pPr marL="266700" indent="-250825">
              <a:spcBef>
                <a:spcPts val="600"/>
              </a:spcBef>
              <a:buFont typeface="Arial" panose="020B0604020202020204" pitchFamily="34" charset="0"/>
              <a:buChar char="•"/>
            </a:pPr>
            <a:r>
              <a:rPr lang="en-US" altLang="zh-CN" sz="2400" dirty="0">
                <a:solidFill>
                  <a:srgbClr val="002060"/>
                </a:solidFill>
                <a:latin typeface="华光标题宋_CNKI" panose="02000500000000000000" pitchFamily="2" charset="-122"/>
                <a:ea typeface="华光标题宋_CNKI" panose="02000500000000000000" pitchFamily="2" charset="-122"/>
              </a:rPr>
              <a:t>[</a:t>
            </a:r>
            <a:r>
              <a:rPr lang="zh-CN" altLang="zh-CN" sz="2400" dirty="0">
                <a:solidFill>
                  <a:srgbClr val="002060"/>
                </a:solidFill>
                <a:latin typeface="华光标题宋_CNKI" panose="02000500000000000000" pitchFamily="2" charset="-122"/>
                <a:ea typeface="华光标题宋_CNKI" panose="02000500000000000000" pitchFamily="2" charset="-122"/>
              </a:rPr>
              <a:t>零距离</a:t>
            </a:r>
            <a:r>
              <a:rPr lang="en-US" altLang="zh-CN" sz="2400" dirty="0">
                <a:solidFill>
                  <a:srgbClr val="002060"/>
                </a:solidFill>
                <a:latin typeface="华光标题宋_CNKI" panose="02000500000000000000" pitchFamily="2" charset="-122"/>
                <a:ea typeface="华光标题宋_CNKI" panose="02000500000000000000" pitchFamily="2" charset="-122"/>
              </a:rPr>
              <a:t>P117 2015</a:t>
            </a:r>
            <a:r>
              <a:rPr lang="zh-CN" altLang="zh-CN" sz="2400" dirty="0">
                <a:solidFill>
                  <a:srgbClr val="002060"/>
                </a:solidFill>
                <a:latin typeface="华光标题宋_CNKI" panose="02000500000000000000" pitchFamily="2" charset="-122"/>
                <a:ea typeface="华光标题宋_CNKI" panose="02000500000000000000" pitchFamily="2" charset="-122"/>
              </a:rPr>
              <a:t>上海高考 雪天</a:t>
            </a:r>
            <a:r>
              <a:rPr lang="en-US" altLang="zh-CN" sz="2400" dirty="0">
                <a:solidFill>
                  <a:srgbClr val="002060"/>
                </a:solidFill>
                <a:latin typeface="华光标题宋_CNKI" panose="02000500000000000000" pitchFamily="2" charset="-122"/>
                <a:ea typeface="华光标题宋_CNKI" panose="02000500000000000000" pitchFamily="2" charset="-122"/>
              </a:rPr>
              <a:t>]</a:t>
            </a:r>
          </a:p>
          <a:p>
            <a:pPr marL="266700" indent="-250825">
              <a:spcBef>
                <a:spcPts val="600"/>
              </a:spcBef>
              <a:buFont typeface="Arial" panose="020B0604020202020204" pitchFamily="34" charset="0"/>
              <a:buChar char="•"/>
            </a:pPr>
            <a:r>
              <a:rPr lang="zh-CN" altLang="zh-CN" sz="2400" dirty="0">
                <a:latin typeface="思源宋体 CN Heavy" panose="02020900000000000000" pitchFamily="18" charset="-122"/>
                <a:ea typeface="思源宋体 CN Heavy" panose="02020900000000000000" pitchFamily="18" charset="-122"/>
              </a:rPr>
              <a:t>根据作品内容，进行想象，为本文续写结尾</a:t>
            </a:r>
            <a:r>
              <a:rPr lang="en-US" altLang="zh-CN" sz="2400" dirty="0">
                <a:latin typeface="思源宋体 CN Heavy" panose="02020900000000000000" pitchFamily="18" charset="-122"/>
                <a:ea typeface="思源宋体 CN Heavy" panose="02020900000000000000" pitchFamily="18" charset="-122"/>
              </a:rPr>
              <a:t>(</a:t>
            </a:r>
            <a:r>
              <a:rPr lang="zh-CN" altLang="zh-CN" sz="2400" dirty="0">
                <a:latin typeface="思源宋体 CN Heavy" panose="02020900000000000000" pitchFamily="18" charset="-122"/>
                <a:ea typeface="思源宋体 CN Heavy" panose="02020900000000000000" pitchFamily="18" charset="-122"/>
              </a:rPr>
              <a:t>限</a:t>
            </a:r>
            <a:r>
              <a:rPr lang="en-US" altLang="zh-CN" sz="2400" dirty="0">
                <a:latin typeface="思源宋体 CN Heavy" panose="02020900000000000000" pitchFamily="18" charset="-122"/>
                <a:ea typeface="思源宋体 CN Heavy" panose="02020900000000000000" pitchFamily="18" charset="-122"/>
              </a:rPr>
              <a:t>45</a:t>
            </a:r>
            <a:r>
              <a:rPr lang="zh-CN" altLang="zh-CN" sz="2400" dirty="0">
                <a:latin typeface="思源宋体 CN Heavy" panose="02020900000000000000" pitchFamily="18" charset="-122"/>
                <a:ea typeface="思源宋体 CN Heavy" panose="02020900000000000000" pitchFamily="18" charset="-122"/>
              </a:rPr>
              <a:t>字以内</a:t>
            </a:r>
            <a:r>
              <a:rPr lang="en-US" altLang="zh-CN" sz="2400" dirty="0">
                <a:latin typeface="思源宋体 CN Heavy" panose="02020900000000000000" pitchFamily="18" charset="-122"/>
                <a:ea typeface="思源宋体 CN Heavy" panose="02020900000000000000" pitchFamily="18" charset="-122"/>
              </a:rPr>
              <a:t>)</a:t>
            </a:r>
            <a:r>
              <a:rPr lang="zh-CN" altLang="zh-CN" sz="2400" dirty="0">
                <a:latin typeface="思源宋体 CN Heavy" panose="02020900000000000000" pitchFamily="18" charset="-122"/>
                <a:ea typeface="思源宋体 CN Heavy" panose="02020900000000000000" pitchFamily="18" charset="-122"/>
              </a:rPr>
              <a:t>。</a:t>
            </a:r>
            <a:r>
              <a:rPr lang="en-US" altLang="zh-CN" sz="2400" dirty="0">
                <a:latin typeface="思源宋体 CN Heavy" panose="02020900000000000000" pitchFamily="18" charset="-122"/>
                <a:ea typeface="思源宋体 CN Heavy" panose="02020900000000000000" pitchFamily="18" charset="-122"/>
              </a:rPr>
              <a:t>(4</a:t>
            </a:r>
            <a:r>
              <a:rPr lang="zh-CN" altLang="zh-CN" sz="2400" dirty="0">
                <a:latin typeface="思源宋体 CN Heavy" panose="02020900000000000000" pitchFamily="18" charset="-122"/>
                <a:ea typeface="思源宋体 CN Heavy" panose="02020900000000000000" pitchFamily="18" charset="-122"/>
              </a:rPr>
              <a:t>分</a:t>
            </a:r>
            <a:r>
              <a:rPr lang="en-US" altLang="zh-CN" sz="2400" dirty="0">
                <a:latin typeface="思源宋体 CN Heavy" panose="02020900000000000000" pitchFamily="18" charset="-122"/>
                <a:ea typeface="思源宋体 CN Heavy" panose="02020900000000000000" pitchFamily="18" charset="-122"/>
              </a:rPr>
              <a:t>)</a:t>
            </a:r>
          </a:p>
          <a:p>
            <a:pPr marL="266700" indent="-250825">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我轻轻将那张已经揉皱并被雪水洇湿的纸条撕碎，然后回转身，慢慢朝火车站方向走去</a:t>
            </a:r>
            <a:r>
              <a:rPr lang="zh-CN" altLang="en-US" sz="2400" dirty="0">
                <a:latin typeface="微软雅黑" panose="020B0503020204020204" pitchFamily="34" charset="-122"/>
                <a:ea typeface="微软雅黑" panose="020B0503020204020204" pitchFamily="34" charset="-122"/>
              </a:rPr>
              <a:t>。</a:t>
            </a:r>
            <a:endParaRPr lang="zh-CN" altLang="zh-CN" sz="2400" dirty="0">
              <a:latin typeface="微软雅黑" panose="020B0503020204020204" pitchFamily="34" charset="-122"/>
              <a:ea typeface="微软雅黑" panose="020B0503020204020204" pitchFamily="34" charset="-122"/>
            </a:endParaRPr>
          </a:p>
        </p:txBody>
      </p:sp>
      <p:sp>
        <p:nvSpPr>
          <p:cNvPr id="5" name="标题 1"/>
          <p:cNvSpPr txBox="1">
            <a:spLocks/>
          </p:cNvSpPr>
          <p:nvPr/>
        </p:nvSpPr>
        <p:spPr>
          <a:xfrm>
            <a:off x="838200" y="365125"/>
            <a:ext cx="10515600" cy="1325563"/>
          </a:xfrm>
          <a:prstGeom prst="rect">
            <a:avLst/>
          </a:prstGeom>
        </p:spPr>
        <p:txBody>
          <a:bodyPr>
            <a:noAutofit/>
          </a:bodyPr>
          <a:lstStyle/>
          <a:p>
            <a:r>
              <a:rPr lang="en-US" altLang="zh-CN" sz="4400" b="1" dirty="0">
                <a:latin typeface="+mj-lt"/>
                <a:ea typeface="+mj-ea"/>
                <a:cs typeface="+mj-cs"/>
              </a:rPr>
              <a:t>3.8</a:t>
            </a:r>
            <a:r>
              <a:rPr lang="zh-CN" altLang="zh-CN" sz="4400" b="1" dirty="0">
                <a:latin typeface="+mj-lt"/>
                <a:ea typeface="+mj-ea"/>
                <a:cs typeface="+mj-cs"/>
              </a:rPr>
              <a:t>根据作品内容，进行联想，想像，推断</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p:cNvSpPr txBox="1">
            <a:spLocks/>
          </p:cNvSpPr>
          <p:nvPr/>
        </p:nvSpPr>
        <p:spPr>
          <a:xfrm>
            <a:off x="838200" y="1378172"/>
            <a:ext cx="10515600" cy="4351338"/>
          </a:xfrm>
          <a:prstGeom prst="rect">
            <a:avLst/>
          </a:prstGeom>
        </p:spPr>
        <p:txBody>
          <a:bodyPr>
            <a:noAutofit/>
          </a:bodyPr>
          <a:lstStyle/>
          <a:p>
            <a:pPr marL="266700" indent="-266700">
              <a:lnSpc>
                <a:spcPct val="110000"/>
              </a:lnSpc>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最后的收尾 做一些小提醒！！！</a:t>
            </a:r>
          </a:p>
          <a:p>
            <a:pPr>
              <a:lnSpc>
                <a:spcPct val="110000"/>
              </a:lnSpc>
              <a:spcBef>
                <a:spcPts val="600"/>
              </a:spcBef>
            </a:pPr>
            <a:r>
              <a:rPr lang="zh-CN" altLang="en-US" sz="2400" dirty="0">
                <a:latin typeface="微软雅黑" panose="020B0503020204020204" pitchFamily="34" charset="-122"/>
                <a:ea typeface="微软雅黑" panose="020B0503020204020204" pitchFamily="34" charset="-122"/>
              </a:rPr>
              <a:t>❶</a:t>
            </a:r>
            <a:r>
              <a:rPr lang="zh-CN" altLang="zh-CN" sz="2400" b="1" dirty="0">
                <a:latin typeface="微软雅黑" panose="020B0503020204020204" pitchFamily="34" charset="-122"/>
                <a:ea typeface="微软雅黑" panose="020B0503020204020204" pitchFamily="34" charset="-122"/>
              </a:rPr>
              <a:t>阅读文章时请淡定，阅读有一点不顺很正常</a:t>
            </a:r>
          </a:p>
          <a:p>
            <a:pPr marL="266700" indent="-266700">
              <a:lnSpc>
                <a:spcPct val="110000"/>
              </a:lnSpc>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把握标题，主要故事线，主要人物性格特点，抒情议论性句子，它们都会帮助你梳理主旨</a:t>
            </a:r>
          </a:p>
          <a:p>
            <a:pPr marL="266700" indent="-266700">
              <a:lnSpc>
                <a:spcPct val="110000"/>
              </a:lnSpc>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注释请耐心看</a:t>
            </a:r>
          </a:p>
          <a:p>
            <a:pPr>
              <a:lnSpc>
                <a:spcPct val="110000"/>
              </a:lnSpc>
              <a:spcBef>
                <a:spcPts val="600"/>
              </a:spcBef>
            </a:pPr>
            <a:r>
              <a:rPr lang="zh-CN" altLang="en-US" sz="2400" dirty="0">
                <a:latin typeface="微软雅黑" panose="020B0503020204020204" pitchFamily="34" charset="-122"/>
                <a:ea typeface="微软雅黑" panose="020B0503020204020204" pitchFamily="34" charset="-122"/>
              </a:rPr>
              <a:t>❷</a:t>
            </a:r>
            <a:r>
              <a:rPr lang="zh-CN" altLang="zh-CN" sz="2400" b="1" dirty="0">
                <a:latin typeface="微软雅黑" panose="020B0503020204020204" pitchFamily="34" charset="-122"/>
                <a:ea typeface="微软雅黑" panose="020B0503020204020204" pitchFamily="34" charset="-122"/>
              </a:rPr>
              <a:t>读题时，题目给的提示要抓住</a:t>
            </a:r>
            <a:r>
              <a:rPr lang="zh-CN" altLang="en-US" sz="2400" b="1" dirty="0">
                <a:latin typeface="微软雅黑" panose="020B0503020204020204" pitchFamily="34" charset="-122"/>
                <a:ea typeface="微软雅黑" panose="020B0503020204020204" pitchFamily="34" charset="-122"/>
              </a:rPr>
              <a:t>，</a:t>
            </a:r>
            <a:r>
              <a:rPr lang="zh-CN" altLang="zh-CN" sz="2400" b="1" dirty="0">
                <a:latin typeface="微软雅黑" panose="020B0503020204020204" pitchFamily="34" charset="-122"/>
                <a:ea typeface="微软雅黑" panose="020B0503020204020204" pitchFamily="34" charset="-122"/>
              </a:rPr>
              <a:t>题目给的限制要看清楚</a:t>
            </a:r>
          </a:p>
          <a:p>
            <a:pPr>
              <a:lnSpc>
                <a:spcPct val="110000"/>
              </a:lnSpc>
              <a:spcBef>
                <a:spcPts val="600"/>
              </a:spcBef>
            </a:pPr>
            <a:r>
              <a:rPr lang="zh-CN" altLang="en-US" sz="2400" dirty="0">
                <a:latin typeface="微软雅黑" panose="020B0503020204020204" pitchFamily="34" charset="-122"/>
                <a:ea typeface="微软雅黑" panose="020B0503020204020204" pitchFamily="34" charset="-122"/>
              </a:rPr>
              <a:t>❸</a:t>
            </a:r>
            <a:r>
              <a:rPr lang="zh-CN" altLang="zh-CN" sz="2400" b="1" dirty="0">
                <a:latin typeface="微软雅黑" panose="020B0503020204020204" pitchFamily="34" charset="-122"/>
                <a:ea typeface="微软雅黑" panose="020B0503020204020204" pitchFamily="34" charset="-122"/>
              </a:rPr>
              <a:t>答题可以适当打草稿</a:t>
            </a:r>
            <a:endParaRPr lang="en-US" altLang="zh-CN" sz="2400" b="1" dirty="0">
              <a:latin typeface="微软雅黑" panose="020B0503020204020204" pitchFamily="34" charset="-122"/>
              <a:ea typeface="微软雅黑" panose="020B0503020204020204" pitchFamily="34" charset="-122"/>
            </a:endParaRPr>
          </a:p>
          <a:p>
            <a:pPr marL="266700" indent="-266700">
              <a:lnSpc>
                <a:spcPct val="110000"/>
              </a:lnSpc>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标记一下自己想到的切入点</a:t>
            </a:r>
            <a:r>
              <a:rPr lang="zh-CN" altLang="en-US" sz="2400" dirty="0">
                <a:latin typeface="微软雅黑" panose="020B0503020204020204" pitchFamily="34" charset="-122"/>
                <a:ea typeface="微软雅黑" panose="020B0503020204020204" pitchFamily="34" charset="-122"/>
              </a:rPr>
              <a:t>，</a:t>
            </a:r>
            <a:r>
              <a:rPr lang="zh-CN" altLang="zh-CN" sz="2400" dirty="0">
                <a:latin typeface="微软雅黑" panose="020B0503020204020204" pitchFamily="34" charset="-122"/>
                <a:ea typeface="微软雅黑" panose="020B0503020204020204" pitchFamily="34" charset="-122"/>
              </a:rPr>
              <a:t>避免超出字数或者语言颠三倒四</a:t>
            </a:r>
          </a:p>
          <a:p>
            <a:pPr>
              <a:lnSpc>
                <a:spcPct val="110000"/>
              </a:lnSpc>
              <a:spcBef>
                <a:spcPts val="600"/>
              </a:spcBef>
            </a:pPr>
            <a:r>
              <a:rPr lang="zh-CN" altLang="en-US" sz="2400" dirty="0">
                <a:latin typeface="微软雅黑" panose="020B0503020204020204" pitchFamily="34" charset="-122"/>
                <a:ea typeface="微软雅黑" panose="020B0503020204020204" pitchFamily="34" charset="-122"/>
              </a:rPr>
              <a:t>❹</a:t>
            </a:r>
            <a:r>
              <a:rPr lang="zh-CN" altLang="zh-CN" sz="2400" b="1" dirty="0">
                <a:latin typeface="微软雅黑" panose="020B0503020204020204" pitchFamily="34" charset="-122"/>
                <a:ea typeface="微软雅黑" panose="020B0503020204020204" pitchFamily="34" charset="-122"/>
              </a:rPr>
              <a:t>控制答题时间 </a:t>
            </a:r>
            <a:r>
              <a:rPr lang="zh-CN" altLang="zh-CN" sz="2400" dirty="0">
                <a:latin typeface="微软雅黑" panose="020B0503020204020204" pitchFamily="34" charset="-122"/>
                <a:ea typeface="微软雅黑" panose="020B0503020204020204" pitchFamily="34" charset="-122"/>
              </a:rPr>
              <a:t>避免</a:t>
            </a:r>
            <a:r>
              <a:rPr lang="en-US" altLang="zh-CN" sz="2400" dirty="0">
                <a:latin typeface="微软雅黑" panose="020B0503020204020204" pitchFamily="34" charset="-122"/>
                <a:ea typeface="微软雅黑" panose="020B0503020204020204" pitchFamily="34" charset="-122"/>
              </a:rPr>
              <a:t>40</a:t>
            </a:r>
            <a:r>
              <a:rPr lang="zh-CN" altLang="zh-CN" sz="2400" dirty="0">
                <a:latin typeface="微软雅黑" panose="020B0503020204020204" pitchFamily="34" charset="-122"/>
                <a:ea typeface="微软雅黑" panose="020B0503020204020204" pitchFamily="34" charset="-122"/>
              </a:rPr>
              <a:t>分钟奇迹</a:t>
            </a:r>
            <a:r>
              <a:rPr lang="zh-CN" altLang="en-US" sz="2400" dirty="0">
                <a:latin typeface="微软雅黑" panose="020B0503020204020204" pitchFamily="34" charset="-122"/>
                <a:ea typeface="微软雅黑" panose="020B0503020204020204" pitchFamily="34" charset="-122"/>
              </a:rPr>
              <a:t>文学</a:t>
            </a:r>
            <a:endParaRPr lang="zh-CN" altLang="zh-CN" sz="2400" dirty="0">
              <a:latin typeface="微软雅黑" panose="020B0503020204020204" pitchFamily="34" charset="-122"/>
              <a:ea typeface="微软雅黑" panose="020B0503020204020204" pitchFamily="34" charset="-122"/>
            </a:endParaRPr>
          </a:p>
          <a:p>
            <a:pPr marL="266700" indent="-266700">
              <a:lnSpc>
                <a:spcPct val="110000"/>
              </a:lnSpc>
              <a:spcBef>
                <a:spcPts val="600"/>
              </a:spcBef>
              <a:buFont typeface="Arial" panose="020B0604020202020204" pitchFamily="34" charset="0"/>
              <a:buChar char="•"/>
            </a:pPr>
            <a:r>
              <a:rPr lang="zh-CN" altLang="zh-CN" sz="2400" dirty="0">
                <a:latin typeface="微软雅黑" panose="020B0503020204020204" pitchFamily="34" charset="-122"/>
                <a:ea typeface="微软雅黑" panose="020B0503020204020204" pitchFamily="34" charset="-122"/>
              </a:rPr>
              <a:t>祝大家现代文二都能顺顺利利，问的全会，答的全对！</a:t>
            </a:r>
            <a:endParaRPr lang="en-US" altLang="zh-CN" sz="2400" dirty="0">
              <a:latin typeface="微软雅黑" panose="020B0503020204020204" pitchFamily="34" charset="-122"/>
              <a:ea typeface="微软雅黑" panose="020B0503020204020204" pitchFamily="34" charset="-122"/>
            </a:endParaRPr>
          </a:p>
          <a:p>
            <a:pPr>
              <a:lnSpc>
                <a:spcPct val="110000"/>
              </a:lnSpc>
              <a:spcBef>
                <a:spcPts val="600"/>
              </a:spcBef>
            </a:pPr>
            <a:r>
              <a:rPr lang="zh-CN" altLang="en-US" sz="2400" dirty="0">
                <a:latin typeface="微软雅黑" panose="020B0503020204020204" pitchFamily="34" charset="-122"/>
                <a:ea typeface="微软雅黑" panose="020B0503020204020204" pitchFamily="34" charset="-122"/>
              </a:rPr>
              <a:t>❺</a:t>
            </a:r>
            <a:r>
              <a:rPr lang="zh-CN" altLang="en-US" sz="2400" b="1" dirty="0">
                <a:latin typeface="微软雅黑" panose="020B0503020204020204" pitchFamily="34" charset="-122"/>
                <a:ea typeface="微软雅黑" panose="020B0503020204020204" pitchFamily="34" charset="-122"/>
              </a:rPr>
              <a:t>答题套路忘得差不多了，请用下图救命！</a:t>
            </a:r>
            <a:endParaRPr lang="zh-CN" altLang="zh-CN" sz="2400" b="1" dirty="0">
              <a:latin typeface="微软雅黑" panose="020B0503020204020204" pitchFamily="34" charset="-122"/>
              <a:ea typeface="微软雅黑" panose="020B0503020204020204" pitchFamily="34" charset="-122"/>
            </a:endParaRPr>
          </a:p>
        </p:txBody>
      </p:sp>
      <p:sp>
        <p:nvSpPr>
          <p:cNvPr id="5" name="标题 1"/>
          <p:cNvSpPr txBox="1">
            <a:spLocks/>
          </p:cNvSpPr>
          <p:nvPr/>
        </p:nvSpPr>
        <p:spPr>
          <a:xfrm>
            <a:off x="838200" y="365125"/>
            <a:ext cx="10515600" cy="1325563"/>
          </a:xfrm>
          <a:prstGeom prst="rect">
            <a:avLst/>
          </a:prstGeom>
        </p:spPr>
        <p:txBody>
          <a:bodyPr>
            <a:noAutofit/>
          </a:bodyPr>
          <a:lstStyle/>
          <a:p>
            <a:r>
              <a:rPr lang="zh-CN" altLang="en-US" sz="4400" b="1" dirty="0">
                <a:latin typeface="+mj-lt"/>
                <a:ea typeface="+mj-ea"/>
                <a:cs typeface="+mj-cs"/>
              </a:rPr>
              <a:t>结语</a:t>
            </a:r>
            <a:endParaRPr lang="zh-CN" altLang="zh-CN" sz="4400" b="1" dirty="0">
              <a:latin typeface="+mj-lt"/>
              <a:ea typeface="+mj-ea"/>
              <a:cs typeface="+mj-cs"/>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106112" y="3573016"/>
            <a:ext cx="1944216" cy="1800200"/>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gency FB"/>
                <a:ea typeface="微软雅黑"/>
                <a:cs typeface="+mn-cs"/>
              </a:rPr>
              <a:t>文章主旨</a:t>
            </a:r>
            <a:endParaRPr kumimoji="0" lang="en-US" altLang="zh-CN" sz="1800" b="0" i="0" u="none" strike="noStrike" kern="1200" cap="none" spc="0" normalizeH="0" baseline="0" noProof="0" dirty="0">
              <a:ln>
                <a:noFill/>
              </a:ln>
              <a:solidFill>
                <a:prstClr val="black"/>
              </a:solidFill>
              <a:effectLst/>
              <a:uLnTx/>
              <a:uFillTx/>
              <a:latin typeface="Agency FB"/>
              <a:ea typeface="微软雅黑"/>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gency FB"/>
                <a:ea typeface="微软雅黑"/>
                <a:cs typeface="+mn-cs"/>
              </a:rPr>
              <a:t>作者感想</a:t>
            </a:r>
            <a:endParaRPr kumimoji="0" lang="en-US" altLang="zh-CN" sz="1800" b="0" i="0" u="none" strike="noStrike" kern="1200" cap="none" spc="0" normalizeH="0" baseline="0" noProof="0" dirty="0">
              <a:ln>
                <a:noFill/>
              </a:ln>
              <a:solidFill>
                <a:prstClr val="black"/>
              </a:solidFill>
              <a:effectLst/>
              <a:uLnTx/>
              <a:uFillTx/>
              <a:latin typeface="Agency FB"/>
              <a:ea typeface="微软雅黑"/>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gency FB"/>
                <a:ea typeface="微软雅黑"/>
                <a:cs typeface="+mn-cs"/>
              </a:rPr>
              <a:t>时代特征</a:t>
            </a:r>
            <a:endParaRPr kumimoji="0" lang="en-US" altLang="zh-CN" sz="1800" b="0" i="0" u="none" strike="noStrike" kern="1200" cap="none" spc="0" normalizeH="0" baseline="0" noProof="0" dirty="0">
              <a:ln>
                <a:noFill/>
              </a:ln>
              <a:solidFill>
                <a:prstClr val="black"/>
              </a:solidFill>
              <a:effectLst/>
              <a:uLnTx/>
              <a:uFillTx/>
              <a:latin typeface="Agency FB"/>
              <a:ea typeface="微软雅黑"/>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gency FB"/>
                <a:ea typeface="微软雅黑"/>
                <a:cs typeface="+mn-cs"/>
              </a:rPr>
              <a:t>人物价值</a:t>
            </a:r>
          </a:p>
        </p:txBody>
      </p:sp>
      <p:sp>
        <p:nvSpPr>
          <p:cNvPr id="3" name="椭圆 2"/>
          <p:cNvSpPr/>
          <p:nvPr/>
        </p:nvSpPr>
        <p:spPr>
          <a:xfrm>
            <a:off x="2657840" y="4869160"/>
            <a:ext cx="1944216" cy="151216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gency FB"/>
                <a:ea typeface="微软雅黑"/>
                <a:cs typeface="+mn-cs"/>
              </a:rPr>
              <a:t>结构与情节</a:t>
            </a:r>
          </a:p>
        </p:txBody>
      </p:sp>
      <p:cxnSp>
        <p:nvCxnSpPr>
          <p:cNvPr id="4" name="直接箭头连接符 3"/>
          <p:cNvCxnSpPr>
            <a:stCxn id="8" idx="2"/>
            <a:endCxn id="2" idx="5"/>
          </p:cNvCxnSpPr>
          <p:nvPr/>
        </p:nvCxnSpPr>
        <p:spPr>
          <a:xfrm flipH="1" flipV="1">
            <a:off x="6765604" y="5109583"/>
            <a:ext cx="860788" cy="515661"/>
          </a:xfrm>
          <a:prstGeom prst="straightConnector1">
            <a:avLst/>
          </a:prstGeom>
          <a:ln>
            <a:tailEnd type="arrow"/>
          </a:ln>
        </p:spPr>
        <p:style>
          <a:lnRef idx="1">
            <a:schemeClr val="dk1"/>
          </a:lnRef>
          <a:fillRef idx="2">
            <a:schemeClr val="dk1"/>
          </a:fillRef>
          <a:effectRef idx="1">
            <a:schemeClr val="dk1"/>
          </a:effectRef>
          <a:fontRef idx="minor">
            <a:schemeClr val="dk1"/>
          </a:fontRef>
        </p:style>
      </p:cxnSp>
      <p:cxnSp>
        <p:nvCxnSpPr>
          <p:cNvPr id="5" name="直接箭头连接符 4"/>
          <p:cNvCxnSpPr>
            <a:stCxn id="3" idx="6"/>
            <a:endCxn id="2" idx="3"/>
          </p:cNvCxnSpPr>
          <p:nvPr/>
        </p:nvCxnSpPr>
        <p:spPr>
          <a:xfrm flipV="1">
            <a:off x="4602056" y="5109583"/>
            <a:ext cx="788780" cy="515661"/>
          </a:xfrm>
          <a:prstGeom prst="straightConnector1">
            <a:avLst/>
          </a:prstGeom>
          <a:ln>
            <a:tailEnd type="arrow"/>
          </a:ln>
        </p:spPr>
        <p:style>
          <a:lnRef idx="1">
            <a:schemeClr val="dk1"/>
          </a:lnRef>
          <a:fillRef idx="2">
            <a:schemeClr val="dk1"/>
          </a:fillRef>
          <a:effectRef idx="1">
            <a:schemeClr val="dk1"/>
          </a:effectRef>
          <a:fontRef idx="minor">
            <a:schemeClr val="dk1"/>
          </a:fontRef>
        </p:style>
      </p:cxnSp>
      <p:cxnSp>
        <p:nvCxnSpPr>
          <p:cNvPr id="6" name="直接箭头连接符 5"/>
          <p:cNvCxnSpPr>
            <a:endCxn id="2" idx="0"/>
          </p:cNvCxnSpPr>
          <p:nvPr/>
        </p:nvCxnSpPr>
        <p:spPr>
          <a:xfrm>
            <a:off x="6078220" y="2996952"/>
            <a:ext cx="0" cy="576064"/>
          </a:xfrm>
          <a:prstGeom prst="straightConnector1">
            <a:avLst/>
          </a:prstGeom>
          <a:ln>
            <a:tailEnd type="arrow"/>
          </a:ln>
        </p:spPr>
        <p:style>
          <a:lnRef idx="1">
            <a:schemeClr val="dk1"/>
          </a:lnRef>
          <a:fillRef idx="2">
            <a:schemeClr val="dk1"/>
          </a:fillRef>
          <a:effectRef idx="1">
            <a:schemeClr val="dk1"/>
          </a:effectRef>
          <a:fontRef idx="minor">
            <a:schemeClr val="dk1"/>
          </a:fontRef>
        </p:style>
      </p:cxnSp>
      <p:cxnSp>
        <p:nvCxnSpPr>
          <p:cNvPr id="7" name="直接箭头连接符 6"/>
          <p:cNvCxnSpPr>
            <a:stCxn id="9" idx="3"/>
            <a:endCxn id="3" idx="7"/>
          </p:cNvCxnSpPr>
          <p:nvPr/>
        </p:nvCxnSpPr>
        <p:spPr>
          <a:xfrm flipH="1">
            <a:off x="4317332" y="2847508"/>
            <a:ext cx="1073504" cy="2243104"/>
          </a:xfrm>
          <a:prstGeom prst="straightConnector1">
            <a:avLst/>
          </a:prstGeom>
          <a:ln>
            <a:headEnd type="arrow"/>
            <a:tailEnd type="arrow"/>
          </a:ln>
        </p:spPr>
        <p:style>
          <a:lnRef idx="1">
            <a:schemeClr val="dk1"/>
          </a:lnRef>
          <a:fillRef idx="2">
            <a:schemeClr val="dk1"/>
          </a:fillRef>
          <a:effectRef idx="1">
            <a:schemeClr val="dk1"/>
          </a:effectRef>
          <a:fontRef idx="minor">
            <a:schemeClr val="dk1"/>
          </a:fontRef>
        </p:style>
      </p:cxnSp>
      <p:sp>
        <p:nvSpPr>
          <p:cNvPr id="8" name="椭圆 7"/>
          <p:cNvSpPr/>
          <p:nvPr/>
        </p:nvSpPr>
        <p:spPr>
          <a:xfrm>
            <a:off x="7626392" y="4869160"/>
            <a:ext cx="1944216" cy="151216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gency FB"/>
                <a:ea typeface="微软雅黑"/>
                <a:cs typeface="+mn-cs"/>
              </a:rPr>
              <a:t>环境描写</a:t>
            </a:r>
            <a:endParaRPr kumimoji="0" lang="en-US" altLang="zh-CN" sz="1800" b="0" i="0" u="none" strike="noStrike" kern="1200" cap="none" spc="0" normalizeH="0" baseline="0" noProof="0" dirty="0">
              <a:ln>
                <a:noFill/>
              </a:ln>
              <a:solidFill>
                <a:prstClr val="black"/>
              </a:solidFill>
              <a:effectLst/>
              <a:uLnTx/>
              <a:uFillTx/>
              <a:latin typeface="Agency FB"/>
              <a:ea typeface="微软雅黑"/>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gency FB"/>
                <a:ea typeface="微软雅黑"/>
                <a:cs typeface="+mn-cs"/>
              </a:rPr>
              <a:t>社会背景</a:t>
            </a:r>
          </a:p>
        </p:txBody>
      </p:sp>
      <p:sp>
        <p:nvSpPr>
          <p:cNvPr id="9" name="椭圆 8"/>
          <p:cNvSpPr/>
          <p:nvPr/>
        </p:nvSpPr>
        <p:spPr>
          <a:xfrm>
            <a:off x="5106112" y="1556792"/>
            <a:ext cx="1944216" cy="151216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微软雅黑"/>
                <a:ea typeface="微软雅黑"/>
                <a:cs typeface="+mn-cs"/>
              </a:rPr>
              <a:t>典型人物</a:t>
            </a:r>
            <a:endParaRPr kumimoji="0" lang="en-US" altLang="zh-CN" sz="1800" b="0" i="0" u="none" strike="noStrike" kern="1200" cap="none" spc="0" normalizeH="0" baseline="0" noProof="0" dirty="0">
              <a:ln>
                <a:noFill/>
              </a:ln>
              <a:solidFill>
                <a:prstClr val="black"/>
              </a:solidFill>
              <a:effectLst/>
              <a:uLnTx/>
              <a:uFillTx/>
              <a:latin typeface="微软雅黑"/>
              <a:ea typeface="微软雅黑"/>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微软雅黑"/>
                <a:ea typeface="微软雅黑"/>
                <a:cs typeface="+mn-cs"/>
              </a:rPr>
              <a:t>对象特点</a:t>
            </a:r>
          </a:p>
        </p:txBody>
      </p:sp>
      <p:cxnSp>
        <p:nvCxnSpPr>
          <p:cNvPr id="10" name="直接箭头连接符 9"/>
          <p:cNvCxnSpPr>
            <a:stCxn id="9" idx="5"/>
            <a:endCxn id="8" idx="1"/>
          </p:cNvCxnSpPr>
          <p:nvPr/>
        </p:nvCxnSpPr>
        <p:spPr>
          <a:xfrm>
            <a:off x="6765604" y="2847508"/>
            <a:ext cx="1145512" cy="2243104"/>
          </a:xfrm>
          <a:prstGeom prst="straightConnector1">
            <a:avLst/>
          </a:prstGeom>
          <a:ln>
            <a:headEnd type="arrow"/>
            <a:tailEnd type="arrow"/>
          </a:ln>
        </p:spPr>
        <p:style>
          <a:lnRef idx="1">
            <a:schemeClr val="dk1"/>
          </a:lnRef>
          <a:fillRef idx="2">
            <a:schemeClr val="dk1"/>
          </a:fillRef>
          <a:effectRef idx="1">
            <a:schemeClr val="dk1"/>
          </a:effectRef>
          <a:fontRef idx="minor">
            <a:schemeClr val="dk1"/>
          </a:fontRef>
        </p:style>
      </p:cxnSp>
      <p:cxnSp>
        <p:nvCxnSpPr>
          <p:cNvPr id="11" name="直接箭头连接符 10"/>
          <p:cNvCxnSpPr>
            <a:stCxn id="8" idx="3"/>
            <a:endCxn id="3" idx="5"/>
          </p:cNvCxnSpPr>
          <p:nvPr/>
        </p:nvCxnSpPr>
        <p:spPr>
          <a:xfrm flipH="1">
            <a:off x="4317332" y="6159876"/>
            <a:ext cx="3593784" cy="0"/>
          </a:xfrm>
          <a:prstGeom prst="straightConnector1">
            <a:avLst/>
          </a:prstGeom>
          <a:ln>
            <a:headEnd type="arrow"/>
            <a:tailEnd type="arrow"/>
          </a:ln>
        </p:spPr>
        <p:style>
          <a:lnRef idx="1">
            <a:schemeClr val="dk1"/>
          </a:lnRef>
          <a:fillRef idx="2">
            <a:schemeClr val="dk1"/>
          </a:fillRef>
          <a:effectRef idx="1">
            <a:schemeClr val="dk1"/>
          </a:effectRef>
          <a:fontRef idx="minor">
            <a:schemeClr val="dk1"/>
          </a:fontRef>
        </p:style>
      </p:cxnSp>
      <p:sp>
        <p:nvSpPr>
          <p:cNvPr id="12" name="椭圆 11"/>
          <p:cNvSpPr/>
          <p:nvPr/>
        </p:nvSpPr>
        <p:spPr>
          <a:xfrm>
            <a:off x="7914424" y="404664"/>
            <a:ext cx="1944216" cy="151216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gency FB"/>
                <a:ea typeface="微软雅黑"/>
                <a:cs typeface="+mn-cs"/>
              </a:rPr>
              <a:t>语言手法</a:t>
            </a:r>
            <a:endParaRPr kumimoji="0" lang="en-US" altLang="zh-CN" sz="1800" b="0" i="0" u="none" strike="noStrike" kern="1200" cap="none" spc="0" normalizeH="0" baseline="0" noProof="0" dirty="0">
              <a:ln>
                <a:noFill/>
              </a:ln>
              <a:solidFill>
                <a:prstClr val="black"/>
              </a:solidFill>
              <a:effectLst/>
              <a:uLnTx/>
              <a:uFillTx/>
              <a:latin typeface="Agency FB"/>
              <a:ea typeface="微软雅黑"/>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gency FB"/>
                <a:ea typeface="微软雅黑"/>
                <a:cs typeface="+mn-cs"/>
              </a:rPr>
              <a:t>作品氛围</a:t>
            </a:r>
          </a:p>
        </p:txBody>
      </p:sp>
      <p:sp>
        <p:nvSpPr>
          <p:cNvPr id="13" name="椭圆 12"/>
          <p:cNvSpPr/>
          <p:nvPr/>
        </p:nvSpPr>
        <p:spPr>
          <a:xfrm>
            <a:off x="2297800" y="404664"/>
            <a:ext cx="1944216" cy="1512168"/>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Agency FB"/>
                <a:ea typeface="微软雅黑"/>
                <a:cs typeface="+mn-cs"/>
              </a:rPr>
              <a:t>具体内容</a:t>
            </a:r>
          </a:p>
        </p:txBody>
      </p:sp>
    </p:spTree>
    <p:extLst>
      <p:ext uri="{BB962C8B-B14F-4D97-AF65-F5344CB8AC3E}">
        <p14:creationId xmlns:p14="http://schemas.microsoft.com/office/powerpoint/2010/main" xmlns="" val="3812823488"/>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椭圆 41">
            <a:extLst>
              <a:ext uri="{FF2B5EF4-FFF2-40B4-BE49-F238E27FC236}">
                <a16:creationId xmlns:a16="http://schemas.microsoft.com/office/drawing/2014/main" xmlns="" id="{7BF61F2A-5CB7-4FB0-948D-FD80CBC5BE77}"/>
              </a:ext>
            </a:extLst>
          </p:cNvPr>
          <p:cNvSpPr/>
          <p:nvPr/>
        </p:nvSpPr>
        <p:spPr>
          <a:xfrm rot="16200000">
            <a:off x="4234773" y="2004590"/>
            <a:ext cx="3518594" cy="3518594"/>
          </a:xfrm>
          <a:prstGeom prst="ellipse">
            <a:avLst/>
          </a:prstGeom>
          <a:gradFill>
            <a:gsLst>
              <a:gs pos="53000">
                <a:schemeClr val="accent1">
                  <a:alpha val="0"/>
                </a:schemeClr>
              </a:gs>
              <a:gs pos="0">
                <a:schemeClr val="accent1">
                  <a:alpha val="0"/>
                </a:schemeClr>
              </a:gs>
              <a:gs pos="100000">
                <a:schemeClr val="accent1">
                  <a:alpha val="50000"/>
                </a:schemeClr>
              </a:gs>
            </a:gsLst>
            <a:lin ang="5400000" scaled="0"/>
          </a:gradFill>
          <a:ln w="12700">
            <a:gradFill>
              <a:gsLst>
                <a:gs pos="0">
                  <a:schemeClr val="accent1">
                    <a:lumMod val="5000"/>
                    <a:lumOff val="95000"/>
                    <a:alpha val="0"/>
                  </a:schemeClr>
                </a:gs>
                <a:gs pos="100000">
                  <a:schemeClr val="accent1">
                    <a:lumMod val="60000"/>
                    <a:lumOff val="40000"/>
                  </a:schemeClr>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050" b="0" i="0" u="none" strike="noStrike" kern="1200" cap="none" spc="0" normalizeH="0" baseline="0" noProof="0" dirty="0">
              <a:ln>
                <a:noFill/>
              </a:ln>
              <a:solidFill>
                <a:srgbClr val="FFFFFF"/>
              </a:solidFill>
              <a:effectLst/>
              <a:uLnTx/>
              <a:uFillTx/>
              <a:latin typeface="微软雅黑" panose="020B0503020204020204" pitchFamily="34" charset="-122"/>
              <a:cs typeface="+mn-cs"/>
            </a:endParaRPr>
          </a:p>
        </p:txBody>
      </p:sp>
      <p:grpSp>
        <p:nvGrpSpPr>
          <p:cNvPr id="10" name="组合 9">
            <a:extLst>
              <a:ext uri="{FF2B5EF4-FFF2-40B4-BE49-F238E27FC236}">
                <a16:creationId xmlns:a16="http://schemas.microsoft.com/office/drawing/2014/main" xmlns="" id="{0D0D050D-896F-4675-9EAE-233780AC6C36}"/>
              </a:ext>
            </a:extLst>
          </p:cNvPr>
          <p:cNvGrpSpPr/>
          <p:nvPr/>
        </p:nvGrpSpPr>
        <p:grpSpPr>
          <a:xfrm>
            <a:off x="1761986" y="2605699"/>
            <a:ext cx="3260212" cy="1997831"/>
            <a:chOff x="1761986" y="2605699"/>
            <a:chExt cx="3260212" cy="1997831"/>
          </a:xfrm>
        </p:grpSpPr>
        <p:grpSp>
          <p:nvGrpSpPr>
            <p:cNvPr id="3" name="组合 2">
              <a:extLst>
                <a:ext uri="{FF2B5EF4-FFF2-40B4-BE49-F238E27FC236}">
                  <a16:creationId xmlns:a16="http://schemas.microsoft.com/office/drawing/2014/main" xmlns="" id="{AC092C6C-8D5C-4014-89F8-8A12C40039B1}"/>
                </a:ext>
              </a:extLst>
            </p:cNvPr>
            <p:cNvGrpSpPr/>
            <p:nvPr/>
          </p:nvGrpSpPr>
          <p:grpSpPr>
            <a:xfrm>
              <a:off x="1761986" y="2605699"/>
              <a:ext cx="1918300" cy="1653708"/>
              <a:chOff x="4311721" y="2316173"/>
              <a:chExt cx="1918300" cy="1653708"/>
            </a:xfrm>
          </p:grpSpPr>
          <p:grpSp>
            <p:nvGrpSpPr>
              <p:cNvPr id="2" name="组合 1">
                <a:extLst>
                  <a:ext uri="{FF2B5EF4-FFF2-40B4-BE49-F238E27FC236}">
                    <a16:creationId xmlns:a16="http://schemas.microsoft.com/office/drawing/2014/main" xmlns="" id="{0D370407-42D3-426D-80DE-CC98A0D1D2BC}"/>
                  </a:ext>
                </a:extLst>
              </p:cNvPr>
              <p:cNvGrpSpPr/>
              <p:nvPr/>
            </p:nvGrpSpPr>
            <p:grpSpPr>
              <a:xfrm>
                <a:off x="4366479" y="2354428"/>
                <a:ext cx="1823134" cy="1571669"/>
                <a:chOff x="4366479" y="2354428"/>
                <a:chExt cx="1823134" cy="1571669"/>
              </a:xfrm>
            </p:grpSpPr>
            <p:sp>
              <p:nvSpPr>
                <p:cNvPr id="41" name="六边形 40">
                  <a:extLst>
                    <a:ext uri="{FF2B5EF4-FFF2-40B4-BE49-F238E27FC236}">
                      <a16:creationId xmlns:a16="http://schemas.microsoft.com/office/drawing/2014/main" xmlns="" id="{0741EF11-9DF3-4C4B-B346-05AD3812A77A}"/>
                    </a:ext>
                  </a:extLst>
                </p:cNvPr>
                <p:cNvSpPr/>
                <p:nvPr/>
              </p:nvSpPr>
              <p:spPr>
                <a:xfrm>
                  <a:off x="4366479" y="2354428"/>
                  <a:ext cx="1823134" cy="1571669"/>
                </a:xfrm>
                <a:prstGeom prst="hexagon">
                  <a:avLst>
                    <a:gd name="adj" fmla="val 29052"/>
                    <a:gd name="vf" fmla="val 115470"/>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351"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69" name="文本框 18">
                  <a:extLst>
                    <a:ext uri="{FF2B5EF4-FFF2-40B4-BE49-F238E27FC236}">
                      <a16:creationId xmlns:a16="http://schemas.microsoft.com/office/drawing/2014/main" xmlns="" id="{DE63099A-D66D-464C-8904-296C30FD8D44}"/>
                    </a:ext>
                  </a:extLst>
                </p:cNvPr>
                <p:cNvSpPr>
                  <a:spLocks noChangeArrowheads="1"/>
                </p:cNvSpPr>
                <p:nvPr/>
              </p:nvSpPr>
              <p:spPr bwMode="auto">
                <a:xfrm>
                  <a:off x="4574920" y="2732818"/>
                  <a:ext cx="1415772"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典型人物</a:t>
                  </a: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对象特点</a:t>
                  </a:r>
                  <a:endParaRPr kumimoji="0" lang="en-US" altLang="en-US" sz="2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grpSp>
          <p:sp>
            <p:nvSpPr>
              <p:cNvPr id="30" name="六边形 29">
                <a:extLst>
                  <a:ext uri="{FF2B5EF4-FFF2-40B4-BE49-F238E27FC236}">
                    <a16:creationId xmlns:a16="http://schemas.microsoft.com/office/drawing/2014/main" xmlns="" id="{BD580507-84AC-4BC5-B7C5-F9B4A98F889D}"/>
                  </a:ext>
                </a:extLst>
              </p:cNvPr>
              <p:cNvSpPr/>
              <p:nvPr/>
            </p:nvSpPr>
            <p:spPr>
              <a:xfrm>
                <a:off x="4311721" y="2316173"/>
                <a:ext cx="1918300" cy="1653708"/>
              </a:xfrm>
              <a:prstGeom prst="hexagon">
                <a:avLst>
                  <a:gd name="adj" fmla="val 29052"/>
                  <a:gd name="vf" fmla="val 115470"/>
                </a:avLst>
              </a:prstGeom>
              <a:noFill/>
              <a:ln w="12700">
                <a:solidFill>
                  <a:schemeClr val="bg1">
                    <a:lumMod val="50000"/>
                  </a:schemeClr>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351" b="0" i="0" u="none" strike="noStrike" kern="1200" cap="none" spc="0" normalizeH="0" baseline="0" noProof="0" dirty="0">
                  <a:ln>
                    <a:noFill/>
                  </a:ln>
                  <a:solidFill>
                    <a:srgbClr val="FFFFFF"/>
                  </a:solidFill>
                  <a:effectLst/>
                  <a:uLnTx/>
                  <a:uFillTx/>
                  <a:latin typeface="微软雅黑" panose="020B0503020204020204" pitchFamily="34" charset="-122"/>
                  <a:ea typeface="阿里巴巴普惠体 2.0 65 Medium"/>
                  <a:cs typeface="+mn-cs"/>
                </a:endParaRPr>
              </a:p>
            </p:txBody>
          </p:sp>
        </p:grpSp>
        <p:sp>
          <p:nvSpPr>
            <p:cNvPr id="36" name="任意多边形 31">
              <a:extLst>
                <a:ext uri="{FF2B5EF4-FFF2-40B4-BE49-F238E27FC236}">
                  <a16:creationId xmlns:a16="http://schemas.microsoft.com/office/drawing/2014/main" xmlns="" id="{9AEC5CB6-6629-4B47-96B5-B481F9A535FD}"/>
                </a:ext>
              </a:extLst>
            </p:cNvPr>
            <p:cNvSpPr/>
            <p:nvPr/>
          </p:nvSpPr>
          <p:spPr>
            <a:xfrm>
              <a:off x="3707592" y="3432553"/>
              <a:ext cx="1314606" cy="1170977"/>
            </a:xfrm>
            <a:custGeom>
              <a:avLst/>
              <a:gdLst>
                <a:gd name="connsiteX0" fmla="*/ 0 w 1089498"/>
                <a:gd name="connsiteY0" fmla="*/ 0 h 0"/>
                <a:gd name="connsiteX1" fmla="*/ 1089498 w 1089498"/>
                <a:gd name="connsiteY1" fmla="*/ 0 h 0"/>
              </a:gdLst>
              <a:ahLst/>
              <a:cxnLst>
                <a:cxn ang="0">
                  <a:pos x="connsiteX0" y="connsiteY0"/>
                </a:cxn>
                <a:cxn ang="0">
                  <a:pos x="connsiteX1" y="connsiteY1"/>
                </a:cxn>
              </a:cxnLst>
              <a:rect l="l" t="t" r="r" b="b"/>
              <a:pathLst>
                <a:path w="1089498">
                  <a:moveTo>
                    <a:pt x="0" y="0"/>
                  </a:moveTo>
                  <a:lnTo>
                    <a:pt x="1089498" y="0"/>
                  </a:lnTo>
                </a:path>
              </a:pathLst>
            </a:custGeom>
            <a:noFill/>
            <a:ln w="12700">
              <a:solidFill>
                <a:schemeClr val="bg1">
                  <a:lumMod val="50000"/>
                </a:schemeClr>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351" b="0" i="0" u="none" strike="noStrike" kern="1200" cap="none" spc="0" normalizeH="0" baseline="0" noProof="0" dirty="0">
                <a:ln>
                  <a:noFill/>
                </a:ln>
                <a:solidFill>
                  <a:srgbClr val="FFFFFF"/>
                </a:solidFill>
                <a:effectLst/>
                <a:uLnTx/>
                <a:uFillTx/>
                <a:latin typeface="微软雅黑" panose="020B0503020204020204" pitchFamily="34" charset="-122"/>
                <a:ea typeface="阿里巴巴普惠体 2.0 65 Medium"/>
                <a:cs typeface="+mn-cs"/>
              </a:endParaRPr>
            </a:p>
          </p:txBody>
        </p:sp>
      </p:grpSp>
      <p:grpSp>
        <p:nvGrpSpPr>
          <p:cNvPr id="11" name="组合 10">
            <a:extLst>
              <a:ext uri="{FF2B5EF4-FFF2-40B4-BE49-F238E27FC236}">
                <a16:creationId xmlns:a16="http://schemas.microsoft.com/office/drawing/2014/main" xmlns="" id="{0FB1F792-32F1-4D76-831B-520170705204}"/>
              </a:ext>
            </a:extLst>
          </p:cNvPr>
          <p:cNvGrpSpPr/>
          <p:nvPr/>
        </p:nvGrpSpPr>
        <p:grpSpPr>
          <a:xfrm>
            <a:off x="6437460" y="945949"/>
            <a:ext cx="3029897" cy="2214493"/>
            <a:chOff x="6437460" y="945949"/>
            <a:chExt cx="3029897" cy="2214493"/>
          </a:xfrm>
        </p:grpSpPr>
        <p:sp>
          <p:nvSpPr>
            <p:cNvPr id="38" name="任意多边形 33">
              <a:extLst>
                <a:ext uri="{FF2B5EF4-FFF2-40B4-BE49-F238E27FC236}">
                  <a16:creationId xmlns:a16="http://schemas.microsoft.com/office/drawing/2014/main" xmlns="" id="{77DD123B-54A7-4400-8790-C1AE82370143}"/>
                </a:ext>
              </a:extLst>
            </p:cNvPr>
            <p:cNvSpPr/>
            <p:nvPr/>
          </p:nvSpPr>
          <p:spPr>
            <a:xfrm rot="10800000" flipV="1">
              <a:off x="6437460" y="2599657"/>
              <a:ext cx="1541768" cy="560785"/>
            </a:xfrm>
            <a:custGeom>
              <a:avLst/>
              <a:gdLst>
                <a:gd name="connsiteX0" fmla="*/ 0 w 1089498"/>
                <a:gd name="connsiteY0" fmla="*/ 0 h 0"/>
                <a:gd name="connsiteX1" fmla="*/ 1089498 w 1089498"/>
                <a:gd name="connsiteY1" fmla="*/ 0 h 0"/>
              </a:gdLst>
              <a:ahLst/>
              <a:cxnLst>
                <a:cxn ang="0">
                  <a:pos x="connsiteX0" y="connsiteY0"/>
                </a:cxn>
                <a:cxn ang="0">
                  <a:pos x="connsiteX1" y="connsiteY1"/>
                </a:cxn>
              </a:cxnLst>
              <a:rect l="l" t="t" r="r" b="b"/>
              <a:pathLst>
                <a:path w="1089498">
                  <a:moveTo>
                    <a:pt x="0" y="0"/>
                  </a:moveTo>
                  <a:lnTo>
                    <a:pt x="1089498" y="0"/>
                  </a:lnTo>
                </a:path>
              </a:pathLst>
            </a:custGeom>
            <a:noFill/>
            <a:ln w="12700">
              <a:solidFill>
                <a:schemeClr val="bg1">
                  <a:lumMod val="50000"/>
                </a:schemeClr>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351" b="0" i="0" u="none" strike="noStrike" kern="1200" cap="none" spc="0" normalizeH="0" baseline="0" noProof="0" dirty="0">
                <a:ln>
                  <a:noFill/>
                </a:ln>
                <a:solidFill>
                  <a:srgbClr val="FFFFFF"/>
                </a:solidFill>
                <a:effectLst/>
                <a:uLnTx/>
                <a:uFillTx/>
                <a:latin typeface="微软雅黑" panose="020B0503020204020204" pitchFamily="34" charset="-122"/>
                <a:ea typeface="阿里巴巴普惠体 2.0 65 Medium"/>
                <a:cs typeface="+mn-cs"/>
              </a:endParaRPr>
            </a:p>
          </p:txBody>
        </p:sp>
        <p:grpSp>
          <p:nvGrpSpPr>
            <p:cNvPr id="5" name="组合 4">
              <a:extLst>
                <a:ext uri="{FF2B5EF4-FFF2-40B4-BE49-F238E27FC236}">
                  <a16:creationId xmlns:a16="http://schemas.microsoft.com/office/drawing/2014/main" xmlns="" id="{16F19D12-8F77-4B21-8BAF-59BC1FAF6909}"/>
                </a:ext>
              </a:extLst>
            </p:cNvPr>
            <p:cNvGrpSpPr/>
            <p:nvPr/>
          </p:nvGrpSpPr>
          <p:grpSpPr>
            <a:xfrm>
              <a:off x="7549057" y="945949"/>
              <a:ext cx="1918300" cy="1653708"/>
              <a:chOff x="7311401" y="2316173"/>
              <a:chExt cx="1918300" cy="1653708"/>
            </a:xfrm>
          </p:grpSpPr>
          <p:sp>
            <p:nvSpPr>
              <p:cNvPr id="31" name="六边形 30">
                <a:extLst>
                  <a:ext uri="{FF2B5EF4-FFF2-40B4-BE49-F238E27FC236}">
                    <a16:creationId xmlns:a16="http://schemas.microsoft.com/office/drawing/2014/main" xmlns="" id="{633046F6-6672-45C3-BF1C-6D2A63341CCC}"/>
                  </a:ext>
                </a:extLst>
              </p:cNvPr>
              <p:cNvSpPr/>
              <p:nvPr/>
            </p:nvSpPr>
            <p:spPr>
              <a:xfrm>
                <a:off x="7311401" y="2316173"/>
                <a:ext cx="1918300" cy="1653708"/>
              </a:xfrm>
              <a:prstGeom prst="hexagon">
                <a:avLst>
                  <a:gd name="adj" fmla="val 29052"/>
                  <a:gd name="vf" fmla="val 115470"/>
                </a:avLst>
              </a:prstGeom>
              <a:noFill/>
              <a:ln w="12700">
                <a:solidFill>
                  <a:schemeClr val="bg1">
                    <a:lumMod val="50000"/>
                  </a:schemeClr>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351" b="0" i="0" u="none" strike="noStrike" kern="1200" cap="none" spc="0" normalizeH="0" baseline="0" noProof="0" dirty="0">
                  <a:ln>
                    <a:noFill/>
                  </a:ln>
                  <a:solidFill>
                    <a:srgbClr val="FFFFFF"/>
                  </a:solidFill>
                  <a:effectLst/>
                  <a:uLnTx/>
                  <a:uFillTx/>
                  <a:latin typeface="微软雅黑" panose="020B0503020204020204" pitchFamily="34" charset="-122"/>
                  <a:ea typeface="阿里巴巴普惠体 2.0 65 Medium"/>
                  <a:cs typeface="+mn-cs"/>
                </a:endParaRPr>
              </a:p>
            </p:txBody>
          </p:sp>
          <p:grpSp>
            <p:nvGrpSpPr>
              <p:cNvPr id="70" name="组合 69">
                <a:extLst>
                  <a:ext uri="{FF2B5EF4-FFF2-40B4-BE49-F238E27FC236}">
                    <a16:creationId xmlns:a16="http://schemas.microsoft.com/office/drawing/2014/main" xmlns="" id="{A7860689-435E-493F-BB4E-973F80321C58}"/>
                  </a:ext>
                </a:extLst>
              </p:cNvPr>
              <p:cNvGrpSpPr/>
              <p:nvPr/>
            </p:nvGrpSpPr>
            <p:grpSpPr>
              <a:xfrm>
                <a:off x="7364035" y="2357565"/>
                <a:ext cx="1808035" cy="1558651"/>
                <a:chOff x="7368172" y="2052125"/>
                <a:chExt cx="1808035" cy="1558650"/>
              </a:xfrm>
            </p:grpSpPr>
            <p:sp>
              <p:nvSpPr>
                <p:cNvPr id="71" name="六边形 70">
                  <a:extLst>
                    <a:ext uri="{FF2B5EF4-FFF2-40B4-BE49-F238E27FC236}">
                      <a16:creationId xmlns:a16="http://schemas.microsoft.com/office/drawing/2014/main" xmlns="" id="{26EA847C-3566-48AC-8651-A23AED9AC14C}"/>
                    </a:ext>
                  </a:extLst>
                </p:cNvPr>
                <p:cNvSpPr/>
                <p:nvPr/>
              </p:nvSpPr>
              <p:spPr>
                <a:xfrm>
                  <a:off x="7368172" y="2052125"/>
                  <a:ext cx="1808035" cy="1558650"/>
                </a:xfrm>
                <a:prstGeom prst="hexagon">
                  <a:avLst>
                    <a:gd name="adj" fmla="val 29052"/>
                    <a:gd name="vf" fmla="val 115470"/>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351"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2" name="文本框 18">
                  <a:extLst>
                    <a:ext uri="{FF2B5EF4-FFF2-40B4-BE49-F238E27FC236}">
                      <a16:creationId xmlns:a16="http://schemas.microsoft.com/office/drawing/2014/main" xmlns="" id="{1D8BF384-C230-4F62-822E-E31284A4FE27}"/>
                    </a:ext>
                  </a:extLst>
                </p:cNvPr>
                <p:cNvSpPr>
                  <a:spLocks noChangeArrowheads="1"/>
                </p:cNvSpPr>
                <p:nvPr/>
              </p:nvSpPr>
              <p:spPr bwMode="auto">
                <a:xfrm>
                  <a:off x="7839611" y="2354396"/>
                  <a:ext cx="902811" cy="9541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结构</a:t>
                  </a:r>
                  <a:endParaRPr kumimoji="0" lang="en-US" altLang="zh-CN" sz="2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2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情节</a:t>
                  </a:r>
                </a:p>
              </p:txBody>
            </p:sp>
          </p:grpSp>
        </p:grpSp>
      </p:grpSp>
      <p:grpSp>
        <p:nvGrpSpPr>
          <p:cNvPr id="12" name="组合 11">
            <a:extLst>
              <a:ext uri="{FF2B5EF4-FFF2-40B4-BE49-F238E27FC236}">
                <a16:creationId xmlns:a16="http://schemas.microsoft.com/office/drawing/2014/main" xmlns="" id="{4D1423D3-02D7-450D-8B68-DA6BED0EE78D}"/>
              </a:ext>
            </a:extLst>
          </p:cNvPr>
          <p:cNvGrpSpPr/>
          <p:nvPr/>
        </p:nvGrpSpPr>
        <p:grpSpPr>
          <a:xfrm>
            <a:off x="6911833" y="3503757"/>
            <a:ext cx="3231448" cy="2577727"/>
            <a:chOff x="6911833" y="3503757"/>
            <a:chExt cx="3231448" cy="2577727"/>
          </a:xfrm>
        </p:grpSpPr>
        <p:sp>
          <p:nvSpPr>
            <p:cNvPr id="44" name="任意多边形 33">
              <a:extLst>
                <a:ext uri="{FF2B5EF4-FFF2-40B4-BE49-F238E27FC236}">
                  <a16:creationId xmlns:a16="http://schemas.microsoft.com/office/drawing/2014/main" xmlns="" id="{4338A6AA-9901-4E94-8E9B-9EAFFF6182BC}"/>
                </a:ext>
              </a:extLst>
            </p:cNvPr>
            <p:cNvSpPr/>
            <p:nvPr/>
          </p:nvSpPr>
          <p:spPr>
            <a:xfrm flipV="1">
              <a:off x="6911833" y="3503757"/>
              <a:ext cx="1764290" cy="907114"/>
            </a:xfrm>
            <a:custGeom>
              <a:avLst/>
              <a:gdLst>
                <a:gd name="connsiteX0" fmla="*/ 0 w 1089498"/>
                <a:gd name="connsiteY0" fmla="*/ 0 h 0"/>
                <a:gd name="connsiteX1" fmla="*/ 1089498 w 1089498"/>
                <a:gd name="connsiteY1" fmla="*/ 0 h 0"/>
              </a:gdLst>
              <a:ahLst/>
              <a:cxnLst>
                <a:cxn ang="0">
                  <a:pos x="connsiteX0" y="connsiteY0"/>
                </a:cxn>
                <a:cxn ang="0">
                  <a:pos x="connsiteX1" y="connsiteY1"/>
                </a:cxn>
              </a:cxnLst>
              <a:rect l="l" t="t" r="r" b="b"/>
              <a:pathLst>
                <a:path w="1089498">
                  <a:moveTo>
                    <a:pt x="0" y="0"/>
                  </a:moveTo>
                  <a:lnTo>
                    <a:pt x="1089498" y="0"/>
                  </a:lnTo>
                </a:path>
              </a:pathLst>
            </a:custGeom>
            <a:noFill/>
            <a:ln w="12700">
              <a:solidFill>
                <a:schemeClr val="bg1">
                  <a:lumMod val="50000"/>
                </a:schemeClr>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351" b="0" i="0" u="none" strike="noStrike" kern="1200" cap="none" spc="0" normalizeH="0" baseline="0" noProof="0" dirty="0">
                <a:ln>
                  <a:noFill/>
                </a:ln>
                <a:solidFill>
                  <a:srgbClr val="FFFFFF"/>
                </a:solidFill>
                <a:effectLst/>
                <a:uLnTx/>
                <a:uFillTx/>
                <a:latin typeface="微软雅黑" panose="020B0503020204020204" pitchFamily="34" charset="-122"/>
                <a:ea typeface="阿里巴巴普惠体 2.0 65 Medium"/>
                <a:cs typeface="+mn-cs"/>
              </a:endParaRPr>
            </a:p>
          </p:txBody>
        </p:sp>
        <p:grpSp>
          <p:nvGrpSpPr>
            <p:cNvPr id="7" name="组合 6">
              <a:extLst>
                <a:ext uri="{FF2B5EF4-FFF2-40B4-BE49-F238E27FC236}">
                  <a16:creationId xmlns:a16="http://schemas.microsoft.com/office/drawing/2014/main" xmlns="" id="{19C6A637-62AA-464D-B5F5-05A4EA8D114C}"/>
                </a:ext>
              </a:extLst>
            </p:cNvPr>
            <p:cNvGrpSpPr/>
            <p:nvPr/>
          </p:nvGrpSpPr>
          <p:grpSpPr>
            <a:xfrm>
              <a:off x="8224981" y="4427776"/>
              <a:ext cx="1918300" cy="1653708"/>
              <a:chOff x="5816843" y="3942409"/>
              <a:chExt cx="1918300" cy="1653708"/>
            </a:xfrm>
          </p:grpSpPr>
          <p:sp>
            <p:nvSpPr>
              <p:cNvPr id="32" name="六边形 31">
                <a:extLst>
                  <a:ext uri="{FF2B5EF4-FFF2-40B4-BE49-F238E27FC236}">
                    <a16:creationId xmlns:a16="http://schemas.microsoft.com/office/drawing/2014/main" xmlns="" id="{08A31862-7417-4D1A-8868-EF4E25EF5ACF}"/>
                  </a:ext>
                </a:extLst>
              </p:cNvPr>
              <p:cNvSpPr/>
              <p:nvPr/>
            </p:nvSpPr>
            <p:spPr>
              <a:xfrm>
                <a:off x="5816843" y="3942409"/>
                <a:ext cx="1918300" cy="1653708"/>
              </a:xfrm>
              <a:prstGeom prst="hexagon">
                <a:avLst>
                  <a:gd name="adj" fmla="val 29052"/>
                  <a:gd name="vf" fmla="val 115470"/>
                </a:avLst>
              </a:prstGeom>
              <a:noFill/>
              <a:ln w="12700">
                <a:solidFill>
                  <a:schemeClr val="bg1">
                    <a:lumMod val="50000"/>
                  </a:schemeClr>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351" b="0" i="0" u="none" strike="noStrike" kern="1200" cap="none" spc="0" normalizeH="0" baseline="0" noProof="0" dirty="0">
                  <a:ln>
                    <a:noFill/>
                  </a:ln>
                  <a:solidFill>
                    <a:srgbClr val="FFFFFF"/>
                  </a:solidFill>
                  <a:effectLst/>
                  <a:uLnTx/>
                  <a:uFillTx/>
                  <a:latin typeface="微软雅黑" panose="020B0503020204020204" pitchFamily="34" charset="-122"/>
                  <a:ea typeface="阿里巴巴普惠体 2.0 65 Medium"/>
                  <a:cs typeface="+mn-cs"/>
                </a:endParaRPr>
              </a:p>
            </p:txBody>
          </p:sp>
          <p:grpSp>
            <p:nvGrpSpPr>
              <p:cNvPr id="6" name="组合 5">
                <a:extLst>
                  <a:ext uri="{FF2B5EF4-FFF2-40B4-BE49-F238E27FC236}">
                    <a16:creationId xmlns:a16="http://schemas.microsoft.com/office/drawing/2014/main" xmlns="" id="{956DA6A7-D7CA-4AA7-BACA-D37173B36351}"/>
                  </a:ext>
                </a:extLst>
              </p:cNvPr>
              <p:cNvGrpSpPr/>
              <p:nvPr/>
            </p:nvGrpSpPr>
            <p:grpSpPr>
              <a:xfrm>
                <a:off x="5876080" y="3993296"/>
                <a:ext cx="1814906" cy="1564575"/>
                <a:chOff x="5876080" y="3993296"/>
                <a:chExt cx="1814906" cy="1564575"/>
              </a:xfrm>
            </p:grpSpPr>
            <p:sp>
              <p:nvSpPr>
                <p:cNvPr id="77" name="六边形 76">
                  <a:extLst>
                    <a:ext uri="{FF2B5EF4-FFF2-40B4-BE49-F238E27FC236}">
                      <a16:creationId xmlns:a16="http://schemas.microsoft.com/office/drawing/2014/main" xmlns="" id="{DC0AC220-EC5D-42D9-9179-F913062BC2A8}"/>
                    </a:ext>
                  </a:extLst>
                </p:cNvPr>
                <p:cNvSpPr/>
                <p:nvPr/>
              </p:nvSpPr>
              <p:spPr>
                <a:xfrm>
                  <a:off x="5876080" y="3993296"/>
                  <a:ext cx="1814906" cy="1564575"/>
                </a:xfrm>
                <a:prstGeom prst="hexagon">
                  <a:avLst>
                    <a:gd name="adj" fmla="val 29052"/>
                    <a:gd name="vf" fmla="val 115470"/>
                  </a:avLst>
                </a:prstGeom>
                <a:solidFill>
                  <a:schemeClr val="accent3">
                    <a:lumMod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351"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78" name="文本框 18">
                  <a:extLst>
                    <a:ext uri="{FF2B5EF4-FFF2-40B4-BE49-F238E27FC236}">
                      <a16:creationId xmlns:a16="http://schemas.microsoft.com/office/drawing/2014/main" xmlns="" id="{132EA5F2-9846-42A7-82AD-AA44C6C2770A}"/>
                    </a:ext>
                  </a:extLst>
                </p:cNvPr>
                <p:cNvSpPr>
                  <a:spLocks noChangeArrowheads="1"/>
                </p:cNvSpPr>
                <p:nvPr/>
              </p:nvSpPr>
              <p:spPr bwMode="auto">
                <a:xfrm>
                  <a:off x="6100069" y="4332227"/>
                  <a:ext cx="1415772"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环境描写</a:t>
                  </a: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社会背景</a:t>
                  </a:r>
                </a:p>
              </p:txBody>
            </p:sp>
          </p:grpSp>
        </p:grpSp>
      </p:grpSp>
      <p:sp>
        <p:nvSpPr>
          <p:cNvPr id="43" name="椭圆 42">
            <a:extLst>
              <a:ext uri="{FF2B5EF4-FFF2-40B4-BE49-F238E27FC236}">
                <a16:creationId xmlns:a16="http://schemas.microsoft.com/office/drawing/2014/main" xmlns="" id="{0461677B-54AE-40F3-92CE-39034CEAF09C}"/>
              </a:ext>
            </a:extLst>
          </p:cNvPr>
          <p:cNvSpPr/>
          <p:nvPr/>
        </p:nvSpPr>
        <p:spPr>
          <a:xfrm>
            <a:off x="4549174" y="2447188"/>
            <a:ext cx="2634096" cy="2634096"/>
          </a:xfrm>
          <a:prstGeom prst="ellipse">
            <a:avLst/>
          </a:prstGeom>
          <a:solidFill>
            <a:schemeClr val="accent1"/>
          </a:solidFill>
          <a:ln>
            <a:noFill/>
          </a:ln>
          <a:effectLst>
            <a:outerShdw blurRad="127000" dist="50800" dir="5400000" algn="ctr"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文章主旨</a:t>
            </a:r>
            <a:endParaRPr kumimoji="0" lang="en-US" altLang="zh-CN"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作者感想</a:t>
            </a:r>
            <a:endParaRPr kumimoji="0" lang="en-US" altLang="zh-CN"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时代特征</a:t>
            </a:r>
            <a:endParaRPr kumimoji="0" lang="en-US" altLang="zh-CN"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人物价值</a:t>
            </a:r>
            <a:endParaRPr kumimoji="0" lang="en-US" altLang="zh-CN"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9" name="矩形: 圆角 8">
            <a:extLst>
              <a:ext uri="{FF2B5EF4-FFF2-40B4-BE49-F238E27FC236}">
                <a16:creationId xmlns:a16="http://schemas.microsoft.com/office/drawing/2014/main" xmlns="" id="{95B55C8F-EB76-4C38-9BA4-45CCE27C3DE4}"/>
              </a:ext>
            </a:extLst>
          </p:cNvPr>
          <p:cNvSpPr/>
          <p:nvPr/>
        </p:nvSpPr>
        <p:spPr>
          <a:xfrm>
            <a:off x="114949" y="4816427"/>
            <a:ext cx="3361812" cy="1009067"/>
          </a:xfrm>
          <a:prstGeom prst="roundRect">
            <a:avLst/>
          </a:prstGeom>
          <a:solidFill>
            <a:srgbClr val="E2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3600" b="0" i="0" u="none" strike="noStrike" kern="1200" cap="none" spc="0" normalizeH="0" baseline="0" noProof="0" dirty="0">
                <a:ln>
                  <a:noFill/>
                </a:ln>
                <a:solidFill>
                  <a:srgbClr val="9589DB">
                    <a:lumMod val="75000"/>
                  </a:srgbClr>
                </a:solidFill>
                <a:effectLst/>
                <a:uLnTx/>
                <a:uFillTx/>
                <a:latin typeface="思源宋体 CN Heavy" panose="02020900000000000000" pitchFamily="18" charset="-122"/>
                <a:ea typeface="思源宋体 CN Heavy" panose="02020900000000000000" pitchFamily="18" charset="-122"/>
                <a:cs typeface="+mn-cs"/>
              </a:rPr>
              <a:t>具体内容</a:t>
            </a:r>
          </a:p>
        </p:txBody>
      </p:sp>
      <p:sp>
        <p:nvSpPr>
          <p:cNvPr id="45" name="矩形: 圆角 44">
            <a:extLst>
              <a:ext uri="{FF2B5EF4-FFF2-40B4-BE49-F238E27FC236}">
                <a16:creationId xmlns:a16="http://schemas.microsoft.com/office/drawing/2014/main" xmlns="" id="{CA373AB8-BD7A-47A6-961E-6A8ADCA72F7B}"/>
              </a:ext>
            </a:extLst>
          </p:cNvPr>
          <p:cNvSpPr/>
          <p:nvPr/>
        </p:nvSpPr>
        <p:spPr>
          <a:xfrm>
            <a:off x="9914439" y="2622054"/>
            <a:ext cx="2277561" cy="1571669"/>
          </a:xfrm>
          <a:prstGeom prst="roundRect">
            <a:avLst/>
          </a:prstGeom>
          <a:solidFill>
            <a:srgbClr val="F9BF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3600" b="0" i="0" u="none" strike="noStrike" kern="1200" cap="none" spc="0" normalizeH="0" baseline="0" noProof="0" dirty="0">
                <a:ln>
                  <a:noFill/>
                </a:ln>
                <a:solidFill>
                  <a:srgbClr val="9589DB">
                    <a:lumMod val="75000"/>
                  </a:srgbClr>
                </a:solidFill>
                <a:effectLst/>
                <a:uLnTx/>
                <a:uFillTx/>
                <a:latin typeface="思源宋体 CN Heavy" panose="02020900000000000000" pitchFamily="18" charset="-122"/>
                <a:ea typeface="思源宋体 CN Heavy" panose="02020900000000000000" pitchFamily="18" charset="-122"/>
                <a:cs typeface="+mn-cs"/>
              </a:rPr>
              <a:t>语言</a:t>
            </a:r>
            <a:r>
              <a:rPr kumimoji="0" lang="en-US" altLang="zh-CN" sz="3600" b="0" i="0" u="none" strike="noStrike" kern="1200" cap="none" spc="0" normalizeH="0" baseline="0" noProof="0" dirty="0">
                <a:ln>
                  <a:noFill/>
                </a:ln>
                <a:solidFill>
                  <a:srgbClr val="9589DB">
                    <a:lumMod val="75000"/>
                  </a:srgbClr>
                </a:solidFill>
                <a:effectLst/>
                <a:uLnTx/>
                <a:uFillTx/>
                <a:latin typeface="思源宋体 CN Heavy" panose="02020900000000000000" pitchFamily="18" charset="-122"/>
                <a:ea typeface="思源宋体 CN Heavy" panose="02020900000000000000" pitchFamily="18" charset="-122"/>
                <a:cs typeface="+mn-cs"/>
              </a:rPr>
              <a:t>&amp;</a:t>
            </a:r>
            <a:endParaRPr kumimoji="0" lang="zh-CN" altLang="en-US" sz="3600" b="0" i="0" u="none" strike="noStrike" kern="1200" cap="none" spc="0" normalizeH="0" baseline="0" noProof="0" dirty="0">
              <a:ln>
                <a:noFill/>
              </a:ln>
              <a:solidFill>
                <a:srgbClr val="9589DB">
                  <a:lumMod val="75000"/>
                </a:srgbClr>
              </a:solidFill>
              <a:effectLst/>
              <a:uLnTx/>
              <a:uFillTx/>
              <a:latin typeface="思源宋体 CN Heavy" panose="02020900000000000000" pitchFamily="18" charset="-122"/>
              <a:ea typeface="思源宋体 CN Heavy" panose="02020900000000000000" pitchFamily="18" charset="-122"/>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zh-CN" altLang="en-US" sz="3600" b="0" i="0" u="none" strike="noStrike" kern="1200" cap="none" spc="0" normalizeH="0" baseline="0" noProof="0" dirty="0">
                <a:ln>
                  <a:noFill/>
                </a:ln>
                <a:solidFill>
                  <a:srgbClr val="9589DB">
                    <a:lumMod val="75000"/>
                  </a:srgbClr>
                </a:solidFill>
                <a:effectLst/>
                <a:uLnTx/>
                <a:uFillTx/>
                <a:latin typeface="思源宋体 CN Heavy" panose="02020900000000000000" pitchFamily="18" charset="-122"/>
                <a:ea typeface="思源宋体 CN Heavy" panose="02020900000000000000" pitchFamily="18" charset="-122"/>
                <a:cs typeface="+mn-cs"/>
              </a:rPr>
              <a:t>作品氛围</a:t>
            </a:r>
          </a:p>
        </p:txBody>
      </p:sp>
    </p:spTree>
    <p:extLst>
      <p:ext uri="{BB962C8B-B14F-4D97-AF65-F5344CB8AC3E}">
        <p14:creationId xmlns:p14="http://schemas.microsoft.com/office/powerpoint/2010/main" xmlns="" val="4214932648"/>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heel(1)">
                                      <p:cBhvr>
                                        <p:cTn id="7" dur="1000"/>
                                        <p:tgtEl>
                                          <p:spTgt spid="4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nodeType="withEffect">
                                  <p:stCondLst>
                                    <p:cond delay="50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45"/>
                                        </p:tgtEl>
                                        <p:attrNameLst>
                                          <p:attrName>style.visibility</p:attrName>
                                        </p:attrNameLst>
                                      </p:cBhvr>
                                      <p:to>
                                        <p:strVal val="visible"/>
                                      </p:to>
                                    </p:set>
                                    <p:animEffect transition="in" filter="fade">
                                      <p:cBhvr>
                                        <p:cTn id="2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9" grpId="0" animBg="1"/>
      <p:bldP spid="45" grpId="0" animBg="1"/>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5111307" y="1498599"/>
            <a:ext cx="2020186" cy="4959351"/>
          </a:xfrm>
          <a:prstGeom prst="rect">
            <a:avLst/>
          </a:prstGeom>
          <a:noFill/>
          <a:ln>
            <a:solidFill>
              <a:schemeClr val="tx1">
                <a:lumMod val="75000"/>
                <a:lumOff val="25000"/>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flipV="1">
            <a:off x="4615543" y="65485"/>
            <a:ext cx="4361147" cy="4361147"/>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5211225" y="1389959"/>
            <a:ext cx="2020186" cy="4944166"/>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5388958" y="1665032"/>
            <a:ext cx="800219" cy="1211518"/>
          </a:xfrm>
          <a:prstGeom prst="rect">
            <a:avLst/>
          </a:prstGeom>
          <a:noFill/>
          <a:effectLst/>
        </p:spPr>
        <p:txBody>
          <a:bodyPr vert="eaVert" wrap="square" rtlCol="0">
            <a:spAutoFit/>
          </a:bodyPr>
          <a:lstStyle/>
          <a:p>
            <a:pPr algn="dist"/>
            <a:r>
              <a:rPr lang="zh-CN" altLang="en-US" sz="4000" dirty="0">
                <a:solidFill>
                  <a:schemeClr val="tx1">
                    <a:lumMod val="75000"/>
                    <a:lumOff val="25000"/>
                  </a:schemeClr>
                </a:solidFill>
                <a:latin typeface="微软雅黑 Light" panose="020B0502040204020203" pitchFamily="34" charset="-122"/>
                <a:ea typeface="微软雅黑 Light" panose="020B0502040204020203" pitchFamily="34" charset="-122"/>
                <a:cs typeface="Kartika" panose="02020503030404060203" pitchFamily="18" charset="0"/>
              </a:rPr>
              <a:t>谢谢</a:t>
            </a:r>
          </a:p>
        </p:txBody>
      </p:sp>
      <p:cxnSp>
        <p:nvCxnSpPr>
          <p:cNvPr id="23" name="直接连接符 22"/>
          <p:cNvCxnSpPr/>
          <p:nvPr/>
        </p:nvCxnSpPr>
        <p:spPr>
          <a:xfrm flipH="1">
            <a:off x="3612707" y="3626997"/>
            <a:ext cx="1498600" cy="1498600"/>
          </a:xfrm>
          <a:prstGeom prst="line">
            <a:avLst/>
          </a:prstGeom>
          <a:ln w="698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6049279" y="695585"/>
            <a:ext cx="2548054" cy="2548054"/>
          </a:xfrm>
          <a:prstGeom prst="line">
            <a:avLst/>
          </a:prstGeom>
          <a:ln w="0">
            <a:solidFill>
              <a:schemeClr val="tx1">
                <a:lumMod val="75000"/>
                <a:lumOff val="25000"/>
                <a:alpha val="52000"/>
              </a:schemeClr>
            </a:solidFill>
          </a:ln>
        </p:spPr>
        <p:style>
          <a:lnRef idx="1">
            <a:schemeClr val="accent1"/>
          </a:lnRef>
          <a:fillRef idx="0">
            <a:schemeClr val="accent1"/>
          </a:fillRef>
          <a:effectRef idx="0">
            <a:schemeClr val="accent1"/>
          </a:effectRef>
          <a:fontRef idx="minor">
            <a:schemeClr val="tx1"/>
          </a:fontRef>
        </p:style>
      </p:cxnSp>
      <p:sp>
        <p:nvSpPr>
          <p:cNvPr id="26" name="矩形 17"/>
          <p:cNvSpPr>
            <a:spLocks noChangeArrowheads="1"/>
          </p:cNvSpPr>
          <p:nvPr/>
        </p:nvSpPr>
        <p:spPr bwMode="auto">
          <a:xfrm>
            <a:off x="5410200" y="4733692"/>
            <a:ext cx="1533525" cy="156966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en-US" sz="1200" spc="300" dirty="0">
                <a:solidFill>
                  <a:schemeClr val="tx1">
                    <a:lumMod val="50000"/>
                    <a:lumOff val="50000"/>
                  </a:schemeClr>
                </a:solidFill>
                <a:latin typeface="+mn-lt"/>
                <a:ea typeface="+mn-ea"/>
                <a:cs typeface="+mn-ea"/>
                <a:sym typeface="+mn-lt"/>
              </a:rPr>
              <a:t>鸣谢各位组员：</a:t>
            </a:r>
            <a:endParaRPr lang="en-US" altLang="zh-CN" sz="1200" spc="300" dirty="0">
              <a:solidFill>
                <a:schemeClr val="tx1">
                  <a:lumMod val="50000"/>
                  <a:lumOff val="50000"/>
                </a:schemeClr>
              </a:solidFill>
              <a:latin typeface="+mn-lt"/>
              <a:ea typeface="+mn-ea"/>
              <a:cs typeface="+mn-ea"/>
              <a:sym typeface="+mn-lt"/>
            </a:endParaRPr>
          </a:p>
          <a:p>
            <a:pPr algn="ctr"/>
            <a:r>
              <a:rPr lang="zh-CN" altLang="en-US" sz="1200" spc="300" dirty="0">
                <a:solidFill>
                  <a:schemeClr val="tx1">
                    <a:lumMod val="50000"/>
                    <a:lumOff val="50000"/>
                  </a:schemeClr>
                </a:solidFill>
                <a:latin typeface="+mn-lt"/>
                <a:ea typeface="+mn-ea"/>
                <a:cs typeface="+mn-ea"/>
                <a:sym typeface="+mn-lt"/>
              </a:rPr>
              <a:t>金乐琪</a:t>
            </a:r>
            <a:endParaRPr lang="en-US" altLang="zh-CN" sz="1200" spc="300" dirty="0">
              <a:solidFill>
                <a:schemeClr val="tx1">
                  <a:lumMod val="50000"/>
                  <a:lumOff val="50000"/>
                </a:schemeClr>
              </a:solidFill>
              <a:latin typeface="+mn-lt"/>
              <a:ea typeface="+mn-ea"/>
              <a:cs typeface="+mn-ea"/>
              <a:sym typeface="+mn-lt"/>
            </a:endParaRPr>
          </a:p>
          <a:p>
            <a:pPr algn="ctr"/>
            <a:r>
              <a:rPr lang="zh-CN" altLang="en-US" sz="1200" spc="300" dirty="0">
                <a:solidFill>
                  <a:schemeClr val="tx1">
                    <a:lumMod val="50000"/>
                    <a:lumOff val="50000"/>
                  </a:schemeClr>
                </a:solidFill>
                <a:latin typeface="+mn-lt"/>
                <a:ea typeface="+mn-ea"/>
                <a:cs typeface="+mn-ea"/>
                <a:sym typeface="+mn-lt"/>
              </a:rPr>
              <a:t>汪畋宇</a:t>
            </a:r>
            <a:endParaRPr lang="en-US" altLang="zh-CN" sz="1200" spc="300" dirty="0">
              <a:solidFill>
                <a:schemeClr val="tx1">
                  <a:lumMod val="50000"/>
                  <a:lumOff val="50000"/>
                </a:schemeClr>
              </a:solidFill>
              <a:latin typeface="+mn-lt"/>
              <a:ea typeface="+mn-ea"/>
              <a:cs typeface="+mn-ea"/>
              <a:sym typeface="+mn-lt"/>
            </a:endParaRPr>
          </a:p>
          <a:p>
            <a:pPr algn="ctr"/>
            <a:r>
              <a:rPr lang="zh-CN" altLang="en-US" sz="1200" spc="300" dirty="0">
                <a:solidFill>
                  <a:schemeClr val="tx1">
                    <a:lumMod val="50000"/>
                    <a:lumOff val="50000"/>
                  </a:schemeClr>
                </a:solidFill>
                <a:latin typeface="+mn-lt"/>
                <a:ea typeface="+mn-ea"/>
                <a:cs typeface="+mn-ea"/>
                <a:sym typeface="+mn-lt"/>
              </a:rPr>
              <a:t>汤轶涵</a:t>
            </a:r>
            <a:endParaRPr lang="en-US" altLang="zh-CN" sz="1200" spc="300" dirty="0">
              <a:solidFill>
                <a:schemeClr val="tx1">
                  <a:lumMod val="50000"/>
                  <a:lumOff val="50000"/>
                </a:schemeClr>
              </a:solidFill>
              <a:latin typeface="+mn-lt"/>
              <a:ea typeface="+mn-ea"/>
              <a:cs typeface="+mn-ea"/>
              <a:sym typeface="+mn-lt"/>
            </a:endParaRPr>
          </a:p>
          <a:p>
            <a:pPr algn="ctr"/>
            <a:r>
              <a:rPr lang="zh-CN" altLang="en-US" sz="1200" spc="300" dirty="0">
                <a:solidFill>
                  <a:schemeClr val="tx1">
                    <a:lumMod val="50000"/>
                    <a:lumOff val="50000"/>
                  </a:schemeClr>
                </a:solidFill>
                <a:latin typeface="+mn-lt"/>
                <a:ea typeface="+mn-ea"/>
                <a:cs typeface="+mn-ea"/>
                <a:sym typeface="+mn-lt"/>
              </a:rPr>
              <a:t>史逸杰</a:t>
            </a:r>
            <a:endParaRPr lang="en-US" altLang="zh-CN" sz="1200" spc="300" dirty="0">
              <a:solidFill>
                <a:schemeClr val="tx1">
                  <a:lumMod val="50000"/>
                  <a:lumOff val="50000"/>
                </a:schemeClr>
              </a:solidFill>
              <a:latin typeface="+mn-lt"/>
              <a:ea typeface="+mn-ea"/>
              <a:cs typeface="+mn-ea"/>
              <a:sym typeface="+mn-lt"/>
            </a:endParaRPr>
          </a:p>
          <a:p>
            <a:pPr algn="ctr"/>
            <a:r>
              <a:rPr lang="zh-CN" altLang="en-US" sz="1200" spc="300" dirty="0">
                <a:solidFill>
                  <a:schemeClr val="tx1">
                    <a:lumMod val="50000"/>
                    <a:lumOff val="50000"/>
                  </a:schemeClr>
                </a:solidFill>
                <a:latin typeface="+mn-lt"/>
                <a:ea typeface="+mn-ea"/>
                <a:cs typeface="+mn-ea"/>
                <a:sym typeface="+mn-lt"/>
              </a:rPr>
              <a:t>李屹哲</a:t>
            </a:r>
            <a:endParaRPr lang="en-US" altLang="zh-CN" sz="1200" spc="300" dirty="0">
              <a:solidFill>
                <a:schemeClr val="tx1">
                  <a:lumMod val="50000"/>
                  <a:lumOff val="50000"/>
                </a:schemeClr>
              </a:solidFill>
              <a:latin typeface="+mn-lt"/>
              <a:ea typeface="+mn-ea"/>
              <a:cs typeface="+mn-ea"/>
              <a:sym typeface="+mn-lt"/>
            </a:endParaRPr>
          </a:p>
          <a:p>
            <a:pPr algn="ctr"/>
            <a:r>
              <a:rPr lang="zh-CN" altLang="en-US" sz="1200" spc="300" dirty="0">
                <a:solidFill>
                  <a:schemeClr val="tx1">
                    <a:lumMod val="50000"/>
                    <a:lumOff val="50000"/>
                  </a:schemeClr>
                </a:solidFill>
                <a:latin typeface="+mn-lt"/>
                <a:ea typeface="+mn-ea"/>
                <a:cs typeface="+mn-ea"/>
                <a:sym typeface="+mn-lt"/>
              </a:rPr>
              <a:t>王奕梵</a:t>
            </a:r>
            <a:endParaRPr lang="en-US" altLang="zh-CN" sz="1200" spc="300" dirty="0">
              <a:solidFill>
                <a:schemeClr val="tx1">
                  <a:lumMod val="50000"/>
                  <a:lumOff val="50000"/>
                </a:schemeClr>
              </a:solidFill>
              <a:latin typeface="+mn-lt"/>
              <a:ea typeface="+mn-ea"/>
              <a:cs typeface="+mn-ea"/>
              <a:sym typeface="+mn-lt"/>
            </a:endParaRPr>
          </a:p>
          <a:p>
            <a:pPr algn="ctr"/>
            <a:r>
              <a:rPr lang="zh-CN" altLang="en-US" sz="1200" spc="300" dirty="0">
                <a:solidFill>
                  <a:schemeClr val="tx1">
                    <a:lumMod val="50000"/>
                    <a:lumOff val="50000"/>
                  </a:schemeClr>
                </a:solidFill>
                <a:latin typeface="+mn-lt"/>
                <a:ea typeface="+mn-ea"/>
                <a:cs typeface="+mn-ea"/>
                <a:sym typeface="+mn-lt"/>
              </a:rPr>
              <a:t>沈思远</a:t>
            </a:r>
          </a:p>
        </p:txBody>
      </p:sp>
      <p:cxnSp>
        <p:nvCxnSpPr>
          <p:cNvPr id="4" name="直接连接符 3"/>
          <p:cNvCxnSpPr/>
          <p:nvPr/>
        </p:nvCxnSpPr>
        <p:spPr>
          <a:xfrm>
            <a:off x="5473932" y="4676754"/>
            <a:ext cx="140768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文本框 20"/>
          <p:cNvSpPr txBox="1"/>
          <p:nvPr/>
        </p:nvSpPr>
        <p:spPr>
          <a:xfrm>
            <a:off x="5790249" y="3333750"/>
            <a:ext cx="1415772" cy="1238252"/>
          </a:xfrm>
          <a:prstGeom prst="rect">
            <a:avLst/>
          </a:prstGeom>
          <a:noFill/>
          <a:effectLst/>
        </p:spPr>
        <p:txBody>
          <a:bodyPr vert="eaVert" wrap="square" rtlCol="0">
            <a:spAutoFit/>
          </a:bodyPr>
          <a:lstStyle/>
          <a:p>
            <a:pPr algn="dist"/>
            <a:r>
              <a:rPr lang="zh-CN" altLang="en-US" sz="4000" dirty="0">
                <a:solidFill>
                  <a:schemeClr val="tx1">
                    <a:lumMod val="75000"/>
                    <a:lumOff val="25000"/>
                  </a:schemeClr>
                </a:solidFill>
                <a:latin typeface="微软雅黑 Light" panose="020B0502040204020203" pitchFamily="34" charset="-122"/>
                <a:ea typeface="微软雅黑 Light" panose="020B0502040204020203" pitchFamily="34" charset="-122"/>
                <a:cs typeface="Kartika" panose="02020503030404060203" pitchFamily="18" charset="0"/>
              </a:rPr>
              <a:t>各位看官</a:t>
            </a:r>
          </a:p>
        </p:txBody>
      </p:sp>
    </p:spTree>
    <p:extLst>
      <p:ext uri="{BB962C8B-B14F-4D97-AF65-F5344CB8AC3E}">
        <p14:creationId xmlns:p14="http://schemas.microsoft.com/office/powerpoint/2010/main" xmlns="" val="108147433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6000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500" fill="hold"/>
                                        <p:tgtEl>
                                          <p:spTgt spid="19"/>
                                        </p:tgtEl>
                                        <p:attrNameLst>
                                          <p:attrName>ppt_x</p:attrName>
                                        </p:attrNameLst>
                                      </p:cBhvr>
                                      <p:tavLst>
                                        <p:tav tm="0">
                                          <p:val>
                                            <p:strVal val="#ppt_x"/>
                                          </p:val>
                                        </p:tav>
                                        <p:tav tm="100000">
                                          <p:val>
                                            <p:strVal val="#ppt_x"/>
                                          </p:val>
                                        </p:tav>
                                      </p:tavLst>
                                    </p:anim>
                                    <p:anim calcmode="lin" valueType="num">
                                      <p:cBhvr additive="base">
                                        <p:cTn id="8" dur="150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1" accel="6000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500" fill="hold"/>
                                        <p:tgtEl>
                                          <p:spTgt spid="20"/>
                                        </p:tgtEl>
                                        <p:attrNameLst>
                                          <p:attrName>ppt_x</p:attrName>
                                        </p:attrNameLst>
                                      </p:cBhvr>
                                      <p:tavLst>
                                        <p:tav tm="0">
                                          <p:val>
                                            <p:strVal val="#ppt_x"/>
                                          </p:val>
                                        </p:tav>
                                        <p:tav tm="100000">
                                          <p:val>
                                            <p:strVal val="#ppt_x"/>
                                          </p:val>
                                        </p:tav>
                                      </p:tavLst>
                                    </p:anim>
                                    <p:anim calcmode="lin" valueType="num">
                                      <p:cBhvr additive="base">
                                        <p:cTn id="12" dur="1500" fill="hold"/>
                                        <p:tgtEl>
                                          <p:spTgt spid="20"/>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4" fill="hold"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ipe(down)">
                                      <p:cBhvr>
                                        <p:cTn id="16" dur="500"/>
                                        <p:tgtEl>
                                          <p:spTgt spid="18"/>
                                        </p:tgtEl>
                                      </p:cBhvr>
                                    </p:animEffect>
                                  </p:childTnLst>
                                </p:cTn>
                              </p:par>
                              <p:par>
                                <p:cTn id="17" presetID="56" presetClass="entr" presetSubtype="0" fill="hold" grpId="0" nodeType="withEffect">
                                  <p:stCondLst>
                                    <p:cond delay="0"/>
                                  </p:stCondLst>
                                  <p:iterate type="lt">
                                    <p:tmPct val="10000"/>
                                  </p:iterate>
                                  <p:childTnLst>
                                    <p:set>
                                      <p:cBhvr>
                                        <p:cTn id="18" dur="1" fill="hold">
                                          <p:stCondLst>
                                            <p:cond delay="0"/>
                                          </p:stCondLst>
                                        </p:cTn>
                                        <p:tgtEl>
                                          <p:spTgt spid="21"/>
                                        </p:tgtEl>
                                        <p:attrNameLst>
                                          <p:attrName>style.visibility</p:attrName>
                                        </p:attrNameLst>
                                      </p:cBhvr>
                                      <p:to>
                                        <p:strVal val="visible"/>
                                      </p:to>
                                    </p:set>
                                    <p:anim by="(-#ppt_w*2)" calcmode="lin" valueType="num">
                                      <p:cBhvr rctx="PPT">
                                        <p:cTn id="19" dur="500" autoRev="1" fill="hold">
                                          <p:stCondLst>
                                            <p:cond delay="0"/>
                                          </p:stCondLst>
                                        </p:cTn>
                                        <p:tgtEl>
                                          <p:spTgt spid="21"/>
                                        </p:tgtEl>
                                        <p:attrNameLst>
                                          <p:attrName>ppt_w</p:attrName>
                                        </p:attrNameLst>
                                      </p:cBhvr>
                                    </p:anim>
                                    <p:anim by="(#ppt_w*0.50)" calcmode="lin" valueType="num">
                                      <p:cBhvr>
                                        <p:cTn id="20" dur="500" decel="50000" autoRev="1" fill="hold">
                                          <p:stCondLst>
                                            <p:cond delay="0"/>
                                          </p:stCondLst>
                                        </p:cTn>
                                        <p:tgtEl>
                                          <p:spTgt spid="21"/>
                                        </p:tgtEl>
                                        <p:attrNameLst>
                                          <p:attrName>ppt_x</p:attrName>
                                        </p:attrNameLst>
                                      </p:cBhvr>
                                    </p:anim>
                                    <p:anim from="(-#ppt_h/2)" to="(#ppt_y)" calcmode="lin" valueType="num">
                                      <p:cBhvr>
                                        <p:cTn id="21" dur="1000" fill="hold">
                                          <p:stCondLst>
                                            <p:cond delay="0"/>
                                          </p:stCondLst>
                                        </p:cTn>
                                        <p:tgtEl>
                                          <p:spTgt spid="21"/>
                                        </p:tgtEl>
                                        <p:attrNameLst>
                                          <p:attrName>ppt_y</p:attrName>
                                        </p:attrNameLst>
                                      </p:cBhvr>
                                    </p:anim>
                                    <p:animRot by="21600000">
                                      <p:cBhvr>
                                        <p:cTn id="22" dur="1000" fill="hold">
                                          <p:stCondLst>
                                            <p:cond delay="0"/>
                                          </p:stCondLst>
                                        </p:cTn>
                                        <p:tgtEl>
                                          <p:spTgt spid="21"/>
                                        </p:tgtEl>
                                        <p:attrNameLst>
                                          <p:attrName>r</p:attrName>
                                        </p:attrNameLst>
                                      </p:cBhvr>
                                    </p:animRot>
                                  </p:childTnLst>
                                </p:cTn>
                              </p:par>
                              <p:par>
                                <p:cTn id="23" presetID="2" presetClass="entr" presetSubtype="12" accel="60000" fill="hold" nodeType="withEffect">
                                  <p:stCondLst>
                                    <p:cond delay="0"/>
                                  </p:stCondLst>
                                  <p:childTnLst>
                                    <p:set>
                                      <p:cBhvr>
                                        <p:cTn id="24" dur="1" fill="hold">
                                          <p:stCondLst>
                                            <p:cond delay="0"/>
                                          </p:stCondLst>
                                        </p:cTn>
                                        <p:tgtEl>
                                          <p:spTgt spid="23"/>
                                        </p:tgtEl>
                                        <p:attrNameLst>
                                          <p:attrName>style.visibility</p:attrName>
                                        </p:attrNameLst>
                                      </p:cBhvr>
                                      <p:to>
                                        <p:strVal val="visible"/>
                                      </p:to>
                                    </p:set>
                                    <p:anim calcmode="lin" valueType="num">
                                      <p:cBhvr additive="base">
                                        <p:cTn id="25" dur="1250" fill="hold"/>
                                        <p:tgtEl>
                                          <p:spTgt spid="23"/>
                                        </p:tgtEl>
                                        <p:attrNameLst>
                                          <p:attrName>ppt_x</p:attrName>
                                        </p:attrNameLst>
                                      </p:cBhvr>
                                      <p:tavLst>
                                        <p:tav tm="0">
                                          <p:val>
                                            <p:strVal val="0-#ppt_w/2"/>
                                          </p:val>
                                        </p:tav>
                                        <p:tav tm="100000">
                                          <p:val>
                                            <p:strVal val="#ppt_x"/>
                                          </p:val>
                                        </p:tav>
                                      </p:tavLst>
                                    </p:anim>
                                    <p:anim calcmode="lin" valueType="num">
                                      <p:cBhvr additive="base">
                                        <p:cTn id="26" dur="1250" fill="hold"/>
                                        <p:tgtEl>
                                          <p:spTgt spid="23"/>
                                        </p:tgtEl>
                                        <p:attrNameLst>
                                          <p:attrName>ppt_y</p:attrName>
                                        </p:attrNameLst>
                                      </p:cBhvr>
                                      <p:tavLst>
                                        <p:tav tm="0">
                                          <p:val>
                                            <p:strVal val="1+#ppt_h/2"/>
                                          </p:val>
                                        </p:tav>
                                        <p:tav tm="100000">
                                          <p:val>
                                            <p:strVal val="#ppt_y"/>
                                          </p:val>
                                        </p:tav>
                                      </p:tavLst>
                                    </p:anim>
                                  </p:childTnLst>
                                </p:cTn>
                              </p:par>
                              <p:par>
                                <p:cTn id="27" presetID="2" presetClass="entr" presetSubtype="3" accel="60000" fill="hold" nodeType="withEffect">
                                  <p:stCondLst>
                                    <p:cond delay="25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1250" fill="hold"/>
                                        <p:tgtEl>
                                          <p:spTgt spid="24"/>
                                        </p:tgtEl>
                                        <p:attrNameLst>
                                          <p:attrName>ppt_x</p:attrName>
                                        </p:attrNameLst>
                                      </p:cBhvr>
                                      <p:tavLst>
                                        <p:tav tm="0">
                                          <p:val>
                                            <p:strVal val="1+#ppt_w/2"/>
                                          </p:val>
                                        </p:tav>
                                        <p:tav tm="100000">
                                          <p:val>
                                            <p:strVal val="#ppt_x"/>
                                          </p:val>
                                        </p:tav>
                                      </p:tavLst>
                                    </p:anim>
                                    <p:anim calcmode="lin" valueType="num">
                                      <p:cBhvr additive="base">
                                        <p:cTn id="30" dur="1250" fill="hold"/>
                                        <p:tgtEl>
                                          <p:spTgt spid="24"/>
                                        </p:tgtEl>
                                        <p:attrNameLst>
                                          <p:attrName>ppt_y</p:attrName>
                                        </p:attrNameLst>
                                      </p:cBhvr>
                                      <p:tavLst>
                                        <p:tav tm="0">
                                          <p:val>
                                            <p:strVal val="0-#ppt_h/2"/>
                                          </p:val>
                                        </p:tav>
                                        <p:tav tm="100000">
                                          <p:val>
                                            <p:strVal val="#ppt_y"/>
                                          </p:val>
                                        </p:tav>
                                      </p:tavLst>
                                    </p:anim>
                                  </p:childTnLst>
                                </p:cTn>
                              </p:par>
                              <p:par>
                                <p:cTn id="31" presetID="2" presetClass="entr" presetSubtype="2" fill="hold" nodeType="withEffect">
                                  <p:stCondLst>
                                    <p:cond delay="750"/>
                                  </p:stCondLst>
                                  <p:childTnLst>
                                    <p:set>
                                      <p:cBhvr>
                                        <p:cTn id="32" dur="1" fill="hold">
                                          <p:stCondLst>
                                            <p:cond delay="0"/>
                                          </p:stCondLst>
                                        </p:cTn>
                                        <p:tgtEl>
                                          <p:spTgt spid="4"/>
                                        </p:tgtEl>
                                        <p:attrNameLst>
                                          <p:attrName>style.visibility</p:attrName>
                                        </p:attrNameLst>
                                      </p:cBhvr>
                                      <p:to>
                                        <p:strVal val="visible"/>
                                      </p:to>
                                    </p:set>
                                    <p:anim calcmode="lin" valueType="num">
                                      <p:cBhvr additive="base">
                                        <p:cTn id="33" dur="500" fill="hold"/>
                                        <p:tgtEl>
                                          <p:spTgt spid="4"/>
                                        </p:tgtEl>
                                        <p:attrNameLst>
                                          <p:attrName>ppt_x</p:attrName>
                                        </p:attrNameLst>
                                      </p:cBhvr>
                                      <p:tavLst>
                                        <p:tav tm="0">
                                          <p:val>
                                            <p:strVal val="1+#ppt_w/2"/>
                                          </p:val>
                                        </p:tav>
                                        <p:tav tm="100000">
                                          <p:val>
                                            <p:strVal val="#ppt_x"/>
                                          </p:val>
                                        </p:tav>
                                      </p:tavLst>
                                    </p:anim>
                                    <p:anim calcmode="lin" valueType="num">
                                      <p:cBhvr additive="base">
                                        <p:cTn id="34" dur="500" fill="hold"/>
                                        <p:tgtEl>
                                          <p:spTgt spid="4"/>
                                        </p:tgtEl>
                                        <p:attrNameLst>
                                          <p:attrName>ppt_y</p:attrName>
                                        </p:attrNameLst>
                                      </p:cBhvr>
                                      <p:tavLst>
                                        <p:tav tm="0">
                                          <p:val>
                                            <p:strVal val="#ppt_y"/>
                                          </p:val>
                                        </p:tav>
                                        <p:tav tm="100000">
                                          <p:val>
                                            <p:strVal val="#ppt_y"/>
                                          </p:val>
                                        </p:tav>
                                      </p:tavLst>
                                    </p:anim>
                                  </p:childTnLst>
                                </p:cTn>
                              </p:par>
                              <p:par>
                                <p:cTn id="35" presetID="10" presetClass="entr" presetSubtype="0" fill="hold" grpId="0" nodeType="withEffect">
                                  <p:stCondLst>
                                    <p:cond delay="1250"/>
                                  </p:stCondLst>
                                  <p:iterate type="lt">
                                    <p:tmPct val="10000"/>
                                  </p:iterate>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56" presetClass="entr" presetSubtype="0" fill="hold" grpId="0" nodeType="withEffect">
                                  <p:stCondLst>
                                    <p:cond delay="0"/>
                                  </p:stCondLst>
                                  <p:iterate type="lt">
                                    <p:tmPct val="10000"/>
                                  </p:iterate>
                                  <p:childTnLst>
                                    <p:set>
                                      <p:cBhvr>
                                        <p:cTn id="39" dur="1" fill="hold">
                                          <p:stCondLst>
                                            <p:cond delay="0"/>
                                          </p:stCondLst>
                                        </p:cTn>
                                        <p:tgtEl>
                                          <p:spTgt spid="10"/>
                                        </p:tgtEl>
                                        <p:attrNameLst>
                                          <p:attrName>style.visibility</p:attrName>
                                        </p:attrNameLst>
                                      </p:cBhvr>
                                      <p:to>
                                        <p:strVal val="visible"/>
                                      </p:to>
                                    </p:set>
                                    <p:anim by="(-#ppt_w*2)" calcmode="lin" valueType="num">
                                      <p:cBhvr rctx="PPT">
                                        <p:cTn id="40" dur="500" autoRev="1" fill="hold">
                                          <p:stCondLst>
                                            <p:cond delay="0"/>
                                          </p:stCondLst>
                                        </p:cTn>
                                        <p:tgtEl>
                                          <p:spTgt spid="10"/>
                                        </p:tgtEl>
                                        <p:attrNameLst>
                                          <p:attrName>ppt_w</p:attrName>
                                        </p:attrNameLst>
                                      </p:cBhvr>
                                    </p:anim>
                                    <p:anim by="(#ppt_w*0.50)" calcmode="lin" valueType="num">
                                      <p:cBhvr>
                                        <p:cTn id="41" dur="500" decel="50000" autoRev="1" fill="hold">
                                          <p:stCondLst>
                                            <p:cond delay="0"/>
                                          </p:stCondLst>
                                        </p:cTn>
                                        <p:tgtEl>
                                          <p:spTgt spid="10"/>
                                        </p:tgtEl>
                                        <p:attrNameLst>
                                          <p:attrName>ppt_x</p:attrName>
                                        </p:attrNameLst>
                                      </p:cBhvr>
                                    </p:anim>
                                    <p:anim from="(-#ppt_h/2)" to="(#ppt_y)" calcmode="lin" valueType="num">
                                      <p:cBhvr>
                                        <p:cTn id="42" dur="1000" fill="hold">
                                          <p:stCondLst>
                                            <p:cond delay="0"/>
                                          </p:stCondLst>
                                        </p:cTn>
                                        <p:tgtEl>
                                          <p:spTgt spid="10"/>
                                        </p:tgtEl>
                                        <p:attrNameLst>
                                          <p:attrName>ppt_y</p:attrName>
                                        </p:attrNameLst>
                                      </p:cBhvr>
                                    </p:anim>
                                    <p:animRot by="21600000">
                                      <p:cBhvr>
                                        <p:cTn id="43" dur="1000" fill="hold">
                                          <p:stCondLst>
                                            <p:cond delay="0"/>
                                          </p:stCondLst>
                                        </p:cTn>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19" grpId="0" animBg="1"/>
      <p:bldP spid="21" grpId="0"/>
      <p:bldP spid="26" grpId="0"/>
      <p:bldP spid="1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A94CED1F-C8E4-4A4D-8F15-7FEBE4452E48"/>
  <p:tag name="ISPRING_SCORM_RATE_SLIDES" val="1"/>
  <p:tag name="ISPRING_SCORM_PASSING_SCORE" val="100.0000000000"/>
  <p:tag name="ISPRINGONLINEFOLDERID" val="0"/>
  <p:tag name="ISPRINGONLINEFOLDERPATH" val="Content List"/>
  <p:tag name="ISPRINGCLOUDFOLDERID" val="0"/>
  <p:tag name="ISPRINGCLOUDFOLDERPATH" val="Content List"/>
  <p:tag name="ISPRING_RESOURCE_PATHS_HASH_PRESENTER" val="cce957168fd2ccd1b23534aaf13c4793c7a689da"/>
  <p:tag name="ISPRING_PLAYERS_CUSTOMIZATION" val="UEsDBBQAAgAIAAtngUbpbttk5AMAAHQOAAAdAAAAdW5pdmVyc2FsL2NvbW1vbl9tZXNzYWdlcy5sbmetV91u2zYUvi/QdyAEFNgulrYDWhSD44C2GFuILLkSHSdbB4GRGJsIRbr6cZtd7Wn2YHuSHVFyYqcdJMW9sGDS/r7z950jcnD2NZVoy7NcaHVqvT15YyGuYp0ItTq1FvT8lw8WygumEia14qeW0hY6G758MZBMrUq24vD95QuEBinPc1jmw2r1uEYiObXmo2jsz+bYu45cf+JHI2diDcc63TB1j1y90p+yn359/+Hr23fvfx68bpBdiMIZdt1DKmSY3r3pQOTRwHcjYCNu5JErag2rZz+cv6Cu4xFr2Hzph54H5NIaVs9W3CIIiEej0HVsEjlh5PnU5MIllNjW8FqXaM22HBUabQX/goo1h0oWIuMolyIxP8QaNlTJ24zZAV463iSivu+GEfHs3Y41JCpBdsa+gD56sgQ4JAEQZCzn2TOwkSm1gSMsZT+GqTOZuvChlQtTsVpL+BR9/ZgTD6rFVRtqRsIQT0g08q+gTiArvw/CvwA1XfRBXJMQFEDCNoyHL50Jpo7vVQoKSEgDZ/wgn5gppJW8RyyOAYc2Gd8KXeawUymKJ7WQ8n5WQvJxAcJ1sPsdkdaESCgj15XYcnAhS9rrAi0zJnZVmY8L5/foHDsusSMole0vI2p6uTLGQP1KF4hJqasAwC5LtkzFHN3wmJUgpXv4WyIS87cNg7ArTz6X4i/EiqZzXjVN59nk6tXJca451IVhsWSZ6tBBT6gOWv7bYNMyh0iLgqeboi2KvUyc/BAvjo1rjsPwf4PqUpcjI3piv284IUicBPBig24fCd0dQWagDxhrKROyO8rxzsHQPOM5jHieIUfd9rDp+Q2Bp9FzOS4h8wcuXEJFeuCXZBQ6tMoxv8lF0fpKMoWq6/19jcRwBpC84I86ueG3GvpfcraFIsK+yGvhnDzDWC9B7CZrNQL353TD4oFDK1bAiQuBS1KkEH/SgXMxI7sM1uP1IBNLXcrEjDMp7syIhdqUaZ2QTV2n2uhtplOzK1m+66V6wp8d40UdXFAbne8ZbCMNCQ7G02iMvTGpTnNVD8uOINBy5ZNLw8jFowoOok5ZEa/hvXKrS5V0JKoPZDY5x0DWpDTkLIvX//79T0eOJ57Uu6jZ/a0XCXRoNZfIA9kfni54/mcbCcWjQ5xZdEE1B9gdruN51lS9SR6mFI+nMxBGaHSgyyxuPy7sM8xwcAHDwZy2rOGMZXcwWajWsheLCbkSQtHP+uNZviykULwP9rjZXAVMnXmEbdtcbKAJpIjv6ndagpiZbtUNR8INpyvZeIo9GDxP+Hgiip6EZtbv2hwarl4/ttv229H/sMrN/XDweu+6+B9QSwMEFAACAAgAC2eBRjUa0FrOBAAA9BYAACcAAAB1bml2ZXJzYWwvZmxhc2hfcHVibGlzaGluZ19zZXR0aW5ncy54bWzNWNty4jgQfecrVN6axwnkNpOkgBRJTIUaMCw4m5na2qKELbA2suSVZBjmab9mP2y/ZFso3EIgYqcyk8oDsdx9utXqy7HKl19ThsZEKip4xTs8KHmI8EjElI8q3l1Yf3/mIaUxjzETnFQ8Ljx0WS2Us3zAqEp6RGsQVQhguLrIdMVLtM4uisXJZHJAVSbNW8FyDfjqIBJpMZNEEa6JLGYMT+FHTzOivGqhgFDZLrVEnDOCaAwucGq8w6zOsEq8ohUb4OhhJEXO42vBhERyNKh4v5zVzN9cxkLd0JRwszlVhUWzrC9wHFPjD2Y9+o2ghNBRAo4flk48NKGxTirecenI4IB8cRNnhm53gQ3OtYDtcP1oICUax1hj+2gtSjIkEuJKVFXLnADo2tqKpCZf9WLBLsVTjlMahfAGmVhVvJuw3/XrftcPrv3+XbdpXXXWCBth03fS6TUbN34/aId+r38btpp7K4X+53APpX09c4bvdP2eH4R+t3/VaO+p4e7UUsdv1RrNPXXu/ateI9zXUlBr7avSuW0Hbjq3Xzp+t9kIPvXDdrsZNjpLrVkOr2Rrubie+GUoEJHL1fTWSZ4OOKYMusaTHFdEQ99hWI5IKOoUqnGImSIe+jMjo19zzKiemgqF9vRASFZTGYl011RfxTMV5S3hLCA4BiW5qO3T80Vpfzxb23rRWl9u61kvy4uu1UmEFj/Y+8PS6cL985Pd7m9xtDymMREBlnLWsjY38KILR8vueHj84cNuL7ZYK2OtcZRAK9XzTri6MpcaCr6WIOYZDQSLF4El6YDEAU7JyoToPVBeB8lDDw0hlRmEvCYpZh6iGo4gWiirfKA01bOZVF+VRIAFs4+gVm/jSKIES7WWt4vgmSkQVX8PhCbqDxsLu7RN1OcxupF4ArPRRbxDuIvYLZwUM6dFpJMTEqs9JFGNMRfh7rzsXYRbWD4QiUIhmJN8Z57cqMGHwsn3FCrZRfCeDBTVxEX0ijqZvhc5i9FU5IjRB4K0QOB9nsJ/CUGr/AENpUhnq8BxNFIMigeNKZmQ+NLF0BcwkeagCfQqY0RbC3/l9BsakKGQgEvwGJIN1qmy+Ad7AWdYqSUonvv4zk7hRnDjf35nNojjMQZGsx84dACSZvo18DHsnQswwZiAaK5AQGQinENam/OJaTwTc9mms+0Ej2eHbg5yBgrHTcEfiwkvIuhVlOfEFTDCHAnOpghHUF7KpNCYilzBik0WC63+l4NWFVE+c3UELRWMyditQZQOj45PTj98PDu/OCj++/c/73cqPTKNDsPGmqUa1zv5qbPmEy78gt4Wzumm9YR5vqC0lX866+3r5g4u6qz5DCN9QXcHYdzQrQuZmtqPN4L7/LfDI8/YHMTloiEIz/OFGb16i3Sh59e617cIYn3XDHsXLmUWCAQBixKo06H59nXUmXExF9n2XQhH5zvBmhNymthd/zcnQDhsp8blZjZoO234kyOjMVO7szKxncY/ltyR4P100QDowchyESAIjKbAhOIf1vm/pw9vaxWv2cKffnI7K258eP+MjvhdX1C2nb5SRyRYRgkk0asl3pufOK8Z3rcUMfu0uDlauypaXGGs362aNynlNIU4Gq66uJCtnp6UysXnXxUKgLZ+U10t/AdQSwMEFAACAAgAC2eBRp9k43WyAgAATgoAACEAAAB1bml2ZXJzYWwvZmxhc2hfc2tpbl9zZXR0aW5ncy54bWyVVm1P2zAQ/r5fUXXfCXstk0IlKJ2ExAYaiO9Ock2sOnZkX8r672c7NrHbpsl6Qqrvnsd3vreSqi3lyw+zWZoLJuQzIFJeKqPxuhktrudZiyj4RS44AscLLmRN2Hz58af9pIlFjrHEDuRUzobk0LtZ2M8UivPxbWFkiJCLuiF8/yBKcZGRfFtK0fJiNLRq34BklG818vLHYrUedMCownuEOoppfWVkGqWRoBSYkL6vjYyyGMmAeU+X9jOR07s6//oD2o4qipZ288nIEK0hJcRJvroxMozn+va4Kgsj5wkIf1FDv3w2MghlZA8yvvx8rhrRtM3/9EgjRWkSGnPOF/GdwwQp9Phpwt2lkVGCeZBxNFoFl56vd0YCkPsazn1qxlUK9mTyerAQTNEzBkuULaSJP3U2VYm3xxb1fMByQ5jSgFDVg5500E+kVf6aWNfj/sAb5UUAcooe8SpYW8OqizcAxvoev1rd2lURxveuCwKUsHPKIMJe2SN/67QeIQNlj3xmtIBHzvZH8ENLx/ElviWumOezr63AiT76fPmTtxpPD2ZwVeDaKTymFgUslQnnhdZgqpYmVteFlBzFlHKyoyVBKvgvg8v29jEqTQ4MrtNO91WKFBmcajcbo17SYb3sebwbu9+E/m3deYZ6hV/PCSLJq1r/Jqn5zPH0jOhr5slphlmSGg7ynm/ERE5N5BbkixBsqhcuEEKsffYQWHSDNQRPkyAFaXI6x6m75FTyeVtnINe6ZhR808S6DlfRsmL6D18pvEEREwaMHRMrfR0n9L0nA4VrACAyr3zHdofOUrcMKYMd+LkPFPbBQy9Lle7QoWa7wQfYYNhuTjOpH92a6BslxMWGE4RXHZeIF05oGG95JJmyD4uG3u/f/uJoI/tFZjov3GH27BopuljbjxOoleb/yH9QSwMEFAACAAgAC2eBRgoR72qiBAAABRYAACYAAAB1bml2ZXJzYWwvaHRtbF9wdWJsaXNoaW5nX3NldHRpbmdzLnhtbM1YbXPiNhD+nl+hcec+HoS8XZIBMiRxBuaIoeA0d9PpMMIWWI0suZIMx33qr+kP6y/pCoW3EIhoL0knH4jX+zy7Wu2uVi5ffEsZGhGpqOAVr1TY9xDhkYgpH1a8u/Dm46mHlMY8xkxwUvG48NBFda+c5X1GVdIlWoOqQkDD1XmmK16idXZeLI7H4wJVmTRvBcs18KtCJNJiJokiXBNZzBiewI+eZER51b09hMpWdCvinBFEY3CBU+MdZnWdMq9otfo4ehhKkfP4SjAhkRz2K95PpzXzN9OxTNc0JdysTVVBaMT6HMcxNe5g1qXfCUoIHSbgd2n/yENjGuuk4h3uHxge0C+u80zZ7SKw4bkSsBquHw2kROMYa2wfrUVJBkRCWImqapkTIF2RLWlq8k3PBVYUTzhOaRTCG2RCVfGuw17Hv/E7fnDl9+46TeuqMyJshE3fCdNtNq79XtAK/W6vHt42dwaF/pdwB9CunjnTtzt+1w9Cv9O7bLR2RLg7tcD4t7VGc0fMvX/ZbYS7Wgpqt7tC2vVW4Iapf237nWYj+NwLW61m2GgvUNMcXsrWcnE18ctQICKXy+mtkzztc0wZNI0nOa6IhrbDsBySUNxQqMYBZop46PeMDH/OMaN6YioUutMDIVlNZSTSHVN9Fc9UlLegs4TgGJTkvLaPz+al/el0ZelFa32xrGe9LM+bVjsRWryx96X947n7Z0fb3d/gaHlEYyICLOW0Za0v4EUXDhbdsXR4crLdiw3WylhrHCXQSvWsEy5LZloDwVcSxDyjvmDxPLADyFUGMa1JipmHqIYYR/O32uyEvqEMsthgS4UB12tBjhIs1UomzsNh+npU/TUQmqjf7OqsaJOqz2N0LfEYDjsX9TbhLmp1iD0z8SfSyQmJ1Q6aqMaYi3JnVsguyrdYPhCJQiGYk357lq6owQfCyfcUatNF8Z70FdXERfWSOpm+FzmL0UTkiNEHgrRA4H2ewn8JQcsTARpIkU6lDCuNFINyQCNKxiS+cDH0FUykOSBhXsoY0dbCHzn9jvpkICTwEjyCZAM5VZa/sBNxhpVakOKZjx/sudoIrv0vH8wCcTzCMKPsRg41TdJMvwY/hrVzASYYExDNJQqITIRzSGuzPzGNp2ouy3S2neDRdNPNRk5JYbsp+GM54UUEvYbynLgSRpgjwdkE4QjKS5kUGlGRK5DYZLHU6l85aKGI8qmrQ5iiwZiM3RrEfung8Oj45NPp2Xmh+Peff33cCnqcHdoMG2t2eLjaOnE6I59Mty/gNkyRbqgns+QLoI0TpTNuVze3TJfOyGdmzBewW0bANeyNkKmp/XgtuM/fBh4nh/WDuFw0x/bzE8B0YHqbAaDr1zpXdQTRu2uG3XOXwgkEghBECVTewNxPHTHTeclFt3UXwmb4TrQm5k5ncMf/xYkQts+pFbmZDVpOC/7sOKOYc7i9dAY7HehYcseR7d1VAzjwh3a6gCOf0RRmm/jNevl/6aybiv81m/LTa7EzcO1y/B49bvstx3bAH9XjCJZRAmnxaqn0/qfCDw3Y/ykG9mn+BWblk8v8U8DqN8o9kK9+uq3u/QNQSwMEFAACAAgAC2eBRoUwK2GeAQAAKwYAAB8AAAB1bml2ZXJzYWwvaHRtbF9za2luX3NldHRpbmdzLmpzjZRNb8IwDIbv/Ioqu06IfcJ2mzYmTdph0rhNO4RiSkUaR0noYIj/vrp8Na07iC/N26evY1fOuhMVS8QieozW5XO5/wj3pQakebuAy1BXLXpGunAqncAozUClGkQNyfefHuTNkeCMhS5Nx6tPsnUVP4H0ZiqVq+KGsbCM5hgtZ7QfRltyiX+DynZVbSuqtHm88B51N0btQfuuRpvJkhEXr+WqFliDMQd7Ap3KGALTfrnayKPjXZ+iysWYGalX75hgdyzjeWJxoSdt+WcrA7b44fMt0HvoPw8DO5U6/+YhqyceDijaSWPBOdjlvR9SsLCSY1AV3165/kED42ZBNTpPXer39NMVRZU2MoFGlwZPFCGmC69GN/sUTc7D0m+Jm2uKgFByBbZh1azaoFmYM36gsZhQRxpos+cHVKGcpDrZci89Cpajw5JtW/eOhd6+UIhghLA2QjNmIrO2i+OMqffs4Lpa1ndu5hUncnmR0Qz3cc4extdvEdp/RUJ6L+NZVlwOxcVIDQdXPIN901MkIZN2DnaEqIpyvk8dvJa7s/kDUEsDBBQAAgAIAC5rq0Ya2uo7qgAAAB8BAAAaAAAAdW5pdmVyc2FsL2kxOG5fcHJlc2V0cy54bWydjzEPwiAQhXd+BbldsFvTAN1M3Bx0NhVRSejRcNT684XUGGeHS+5d3vdeTvWvMfCnS+QjamjEFrhDG68e7xpOx92mBU55wOsQIjoNGIH3hinftHhIjlwmXiKQNDxynjopl2URnqZUEiiGOZdgEjaOsswYUVZSTisKK9v5v+jPDQxjnKvL7EPeoyl7UauFU7IaKnN2KDzeIshqUPLrrsrOlEtFEUr+PGbYG1BLAwQUAAIACAAua6tGlBOzImkAAABuAAAAHAAAAHVuaXZlcnNhbC9sb2NhbF9zZXR0aW5ncy54bWwNzDEOgzAMQNGdU1jeKe3WgcDGVpbSA1jERZEcG5GA4PZk+8PTb/szChy8pWDq8PV4IrDO5oMuDn/TUL8RUib1JKbsUA2h76pWbCb5cs4FJliFLt4mjiUyjxSLHHYRqOFTXv/AHpuuugFQSwMEFAACAAgARJRXRyO0Tvv7AgAAsAgAABQAAAB1bml2ZXJzYWwvcGxheWVyLnhtbK1V30/bMBB+LtL+h8jv2C0dA6oExJDQHsaE1LHtrTKJm3hN4sx2COWv39nO76VsSHtolZzv++58993Fv3rOUu+JScVFHqAFniOP5aGIeB4H6OHr7fE5urp8d+QXKd0z6fEoQGXODYCmyIuYCiUvNIDvqU4C1DNgYEZeIbmQXO+B+xS420gnS/TuaAYuuQpQonWxIqSqKswVIPJYibQ0JAqHIiOFZIrlmkni0kBeg13pv6Phl4mc6H3BVA9Z6LcHrklajmfFByTVEgsZk5P5fEF+3H1ehwnL6DHPlaZ5yJAHlZzZUj7ScHcnojJlythmvktyzbQ2SVjbzNcrvjjPPSXDADmHTcaUojFTOM1jRByWTID9bUpVUvOoAa3hVTte81q/jXnfNG62c6RzLsrHlKsEjvqQzjoJ9Mkwqp/Z61oFPTQKujVMyJPsV8kli+zrt1aM8wVyAVvF2TyxqkI4gKdbGmoh9zcAAxXVHcRt07BrGraglgO30dcdBWpuu2VUl5I1pZr5Tzxi4guVkhpZXGpZMp+MjDWWDME+cVeum9Q1xE90lp7+Q2+M36g1P9VrnbGA/9GYT0DU1oTnEXu+5eCjWQY11QyKbWxYFyk2MbucVPmY9XQ9MLkc66bARTxNZcxgDCOqKens5BCUSarAJSzlCNs7OAhOeJyk8NOTDOPTgzQZlbtJht7BQXAqwt0EtDW3ZSTjOo7E1CrIJxPrxA9LpUXGX6w8B3tGr6wOXxu55ui64O3B2fyPURzEaAZziyZWl3nq7avm8N7MqVadz6ZwloFaYR6YLgvn1cxCWYx8IralZapv+jk1+7AHHeU8NR3TXN9B76Ja8xfmVTwyX7rF0tQkYUYzAfpwvuwxQD9huwzCW9OhiFuRN3XAmNg3928r2mz5unWu64c67EMNnzirHMbN1EdQRyxFmUejHuKi+4ioFHbatWTUS9kWbrQ4AZGKIkDv4aG+88XpRXfls8VFg7V53bvALpc3rPQ64U5BpNZ1exG/3g3w+BtQSwMEFAACAAgALmurRjXb2a1oAQAA8wIAACkAAAB1bml2ZXJzYWwvc2tpbl9jdXN0b21pemF0aW9uX3NldHRpbmdzLnhtbI1S22obMRB9z1eI/IAljW4LW4OuxZCHQhPyvPWqYYmjLSuFhKKPrzatcdy6tJqnmXPmDDM6fX6ckn3OZX6avg9lmtPnWMqUHvL2CqF+Px/m5dMScyx5c6rcT2mcX3bp67zWWjWXIY3DMtoVzVuMwttDSmrlVMuYYRRJ5qlXyHluG9aB68A2zFFi+81vEj91l7iPqVxW7Tdn6J8Nu5TjUnZpjK9bOGe/h843+LgM49R4eSvYGvU4tTq2BmKES+4r1QAgkOWOOFyl7KQmyGPGMVSjKFBAhHPSiUok5dCy0ImmwnwnEJOMUVepp60baW0ctVVCR4hu07zqbA3BSIwRIQSYq1xAMBg1NjQNDWo9IDgwIKo2mihAwQYTWPXOC8uRol5gXJkxgPHpuKft3p/rVP3vdY7n/IfgxS+4iK7e2lwwV79/XpZGvo1P3w5DiejLkONu/HAd7m5urn958s2/R8Zq1LbxX339A1BLAwQUAAIACABkAI1Jh2+TOWgrAACzVgAAFwAAAHVuaXZlcnNhbC91bml2ZXJzYWwucG5n7Xx5WFPX2q899mgHBK0WEoGkllatlcQYJSCQ1DrQ1qlWPQ4EUowkWCEYEAiQoR5bxkC0VaKiROVYZxCiJEJItEC2GiBCqzElEMkuRAwQN0MSyHQTsEV72j/uPd/33HufT56HJ8le613r977rHfdee+V+vj5i2huz35g0adK0Tz9Z+cWkSX/HTZo0OfG1Ka4rr93on+z6eCX5i4iPJ5U1+/W4frxKXb5u+aRJFbw3bTF/d/1+fe8n25MnTfKsc/+/AiSe3zVp0j8++XTl8s2M6L72RN4V6nZnTPRM9Nc+H7XOO/4lmbnThCXfDUh4Y+WsOYdXfnB09r8++/qbWX9/3fut107nvf4xJujUtFcuBdZPemVG3icfXPvnoPVknfRue43+hOr4Uqw+2hANzAuppFLsx5YKqWUUTg3FuPVE4OiIksM2/fgm+kS40zaoZw98L5jk/tNgyJe47YtNilh0YTE9JpXsvvj1ihmh3Y+ZGptayS6KnuG+9OhefUk6nubQOu2kjL+Pd3q7pvtDW/Ay94+98TtVzIYNnNGfhj6eaKx8c2wOz5P0wUkNhATnDSULVcvtG7R6ua5e9QW7X1lMOxkkc7o71dwoog/emopk5m5gPdkkP/bhY5gI7xxRyhrTZNb2oerIvcd4RghAEmQOldR0fWig+AFkRWrPIUduR7QqdH0+UUEzzZntAhFjoWIwdrcWCKlnaS5oqW7sT8piNcyuD0npplGVzNFwq/N6OatPfSVS1ByrOvcAQ7P3CBw9I6/5B0TbRm95sZ/aEjaEQSsz7KGddiPHeX3aBqiiL4mktXXjlOU1w3SslFqX8bRABfZZ2UZ5Qrm1Ag00bZWN3tfzEiTs+/TBuQi0a9p7+l/kTcMfTQ+4syd68PhgZ/xIane16wrDp47ikacQtX9a4/ldzcNhqW4ZZojCT+mZjQOtyeGecgP5I6KUtRUX7l0Yg62JR8rXuUYLpuGCaFmwDfLpMwL0l6KHLw4asmCfy4d1lQwWscqP2GGWmmstpunK6f78BoPCHFrS9DYaeC3JaTcLSPM6EiUJHjgwAayy4quKk87JmxjhHQg0j7rPMSJwjoy07bxcKGpQrCDiab78AoO8HPK4Td/ObC4S+So9C9rqjy4rWVotiU8vhoIvWbcTHjCsrQNsXRePYwPRHRskTqfD6GSrAR9VQRvXOs0fTFSJ4dpIw4xkpnahFqHdBBoI0g1y87YwuTiaKeBZ80kAmactFzssrDxDofV1MPODGgEjc24ZrsP5RVhkWI3xqgFeKeExFqpVbv3bu432K9C6wuPvmHju8g+m/NgFq/LDg5WY1VxkfsGtOTRfNM/QEKvYmERER3uCLECB+SfXILfXWwtVADnHjFvdyEK0ifvXPXbJ2FjEVTZNP6C1bAPu+dRtJnojM7lMzN/kXdAeIh6VzwdV4l6Sc5ikJPH4oElB/VgeC7Ll1hxRQyzE0FXS2+lOaABlxiIM4ubWAamuy7INhOR95Ktcs0v0KUV124jeKn9kGtHbmEhkz3QtOQOpMLZYlko7wD7IPjPRNYU1RoPCA/Q2+naJH/kxQwKywcFZIl9zeDTSjJUiQfM7NYL8XSBFYx7IDO0na9IkTrFRDX/LjGk+cBXBeMVlYXX7roAUj79h/L5hVP0Mq5G/81bAj4vKfPnA+ekrfoT5ZcHe02UoRA0GzAm5AsQDsXQ7Zme9vcDwrbh9VKob04Ofl9LKGhjBJXT45I6kOC6ERvEq4nKWx3lw6FYYX24cmc4H2viifKu/M26DBhD3iwVQhsRPpe1iF/GWCiXlXYpOrGCkMf9ArIQV9gMjPeR8FuYiSpvavgxoskj9lYe5JHAPoUOKMMlfg+uqoCooielVYGgw0AWQXWjbkWNsYFjFvEXNub1s1Fu8PeE0eZv8akj9wdnmWgN88ZRWsWN0D8yt/UTcALkHs3Oh4OxSeT5szgPdAOyQ/J3F8kMwWBG5a3o5r+2K1jgwSj/ZlaAq93IxN2wnniujJ4c8vXIlG8C8I28r2gnjKsizCl5Z3J/GLYRM4vVhVjqrBlb5wBhQ38dH8wCYqqbRfjnQuMdeAfStkPglIs3Xmek5okAkuO6xH448y097CdrDxIN9bnV+QH7NTxsAhc9CA7FgJlVDzVGB7CIlw5PeBhHeKNItU9uJ79GEDnyh6AqBBGbUDVQywlEulbIXtsnJuQAiMR+oRqwdW8pkMkdP4b4KwjdhjtanFJV+KQmjYdn+ib7Kx29g5ha2fSNWQlXD1ihPuGHGe1OOD2PFLv4XmdLjwWpc53SgCWps6krRJb9VSgkDkzRbJYFsGegAu2BhwKRl9Qm6SgW3mF8ruN7FukIw5cubxM5hbQVcqSHK+qpTCovBLgs+Zzk6mifiQYkjC4HpAqPYIe5gpMPMvrrMWGaJ0CizLMtVCK03bo9al9WzyjlO0JYr6svIqgdhvKWIrcR5COdAqmudbnbeqKBjs/7JsDJMmzzmKQ7FhKTW51z1w8uFUjmL2/nu6mxxP4NER5Ifw/hRS2hyVn0XvRYahSW7mRku3psDUrg76MXQSP5ybMlpOJnE/ZquttRggRRwGd0ujibOQ+WTwOEoeRPkcY/VT00YgVAkT5+C4jlZjdBSP17AlA56e3GrS5FUmcyTvBZ8B97Fb/xI7Qw0kAAOIlT5fCA2hiUD2brkapvDPZaFSTUnH4rXELVmRjiCrOFozJZwf2NamBxigGQkj6oBgpHumFaXEuiyOE/ytm15t96ZUsgIQSEJA/CiAzFE7xU/iuNDfqi/Oqu0ThzPnQWmgpVilkRGT9c4B6rnrD5EJ9Dt0FEzKx53lqzJUzbB3sBC9HLBByEO6R3YVOBpMGoMF5O2grsf7MN4F5qLa3ldRjUsEIjLOGbdHsmWGHjhNAIiUcJKJ0EZHsdBe3OHMuWxxU5iK12OVYLPqmVYLYgcPqDiMMsLjD0MJl0NQ2d32eViWDmPLh51RGqVqyqNhr0trOwnHtvxHWIj/aTYMYAf421fIDhXdYms0e0dsU91XXlY4AracNH6Yi3H3d4Ow3kdpBuu/VXjK+7P0l2aV92xvPA7+kz3Z/BnY6Fr0qP58L/qUG4Z4MuYU8ZzCG6x+/PmxsW0v7m/RNwRv+7+9HsfnDvW4fB/2OFe94VzJcsyu49Rm0tYJjX20zzhO83fBPtWYsnysY7XLHe3SpNMtkGltmTJez38BvV06srU1M1jw36Uj3Q8zRZRPT7NSKev3kWNaBinOfiv7Wr1RszYjIHv7f7H7/3f/PT4kZP+b49P/fF3lNiXJP9vkPhHEEZbeM2I9F8PCa39NUZNe5qWlaqKSvM/zFgLQg3kAuBywuGJUbNJ3G/MmuQNy+YjKhmNU5pfaNNO9go7WJgNvIOoKZT19p4fs4WvvZfZPKGIe2lv81gCBGuopQ3dM/1uc2HemN7Hna5D+07j3YnNj0kWtPV0P9+QGO6NKFYsyWpSdKzHRT6Hma04vfcDx6qBeSUMnel6P3EDwT40Qr6DID+83nU1/ZhrGMXzw4RYAv13qMkeNdcQQWm1JzNenGN0WvY/TLC6y/EPNV2pTz4MDV0wZqmnvvWUxVvedLetuL+qjnKv8wUpBNm+XfFhJrfzzMUY7OO9L7Lj+PH0kXD5waW+QQc8zz0vhspOtJ8biCEV/ldNilT/v2oqVXgUL8/e9Lwc1E99PK/0YrIeV/4VwBjBX+G79OcEW0/XffAnMij/+E9njv72T7FK3vBfP6Fw+yyxdaTga5UADMF4tH+oD7vsRKWwdOeY/9vx+KkiS7Y3LpaHWWn1OPHnLVxU6N4nf8rE1d7Fk8/9lZD9g1OCJ2zgXid/Gqfz3l0E+fYvsY9+/ovlpPzVcFvu37zwp5Kpu5w/Zf2fs5v6ge8fIIgQ9qwIl7GZlvYzefjRuFFYXdmVqX8gD5wqI+87VvRHJEUrOjHV8eQ/QNeGmzWDlbeebqsna8/B/jCd+Wmd17m6TkwOUAain8eOtD+OoIpo7Z8BdSu8eSF/sNfCne8xB4u1JwpzsucjLsUkh/4P8Ir7WCx9qDYkU5c7L7p7lssnsvc5KuTl28GBOJWh53nlMxg6s5H4GkNZTXT3gyuRVLf36dvj/w/oaHkp7H2j1NovHFviyOgdEoHbp9q6LCeIS76Ut4FJ/v94fsYCevJ2LhvzpOFpWk6U/qDl5mSvE+3JynARKXM35il+9HGpHr1VqVlCQ1CeJ4sFKUMPybyTsvCSWjihGhFAkgSWEUpuwWRywwpi4qwVX2ooxCrEFD6/ATuPz+dZZ/MBq3+DARLLU848oddbc3kxxCoUKt8a2TE3z0osrDFYozr0FmKBjpzL203ET2ltGSC/CQ5eMAROKE1ZOUxVScdOucHI9EicU9IA08FPYroLNj49nY1YJuPRR2AfgOqDiezBYiXaV/k3V/331KfcVWtZGSFloXnWaXSOK8ViepxwFYjlmLeaERESIyOcHSXlxULbwCqFazS6oJSBJH/DBRbTsB1UIj7PjEXxrLkKOU8KgLN5GBQSyWH6VXc85yJG8/YncL9dgxEXIFWFG9FlQmb3Tu634EALrPeM2AGDlTIyNRskgf2ZIX5yu3wYYAQjlPPLfI2Js/g8Ci8AxdtfsSBLI26KC5N3ATVMpqJiaV5nUtgP0I0d0QgzUpRrjeIs3Bj2YLht3/AL08YEunJJVZGuj3zC70B7Jb1Y3DE9gCwJzCOR7+VTMXKxSFoOGykSuW8gbCTis+rnd+D7cTvwRVEIQKzNn03uZph2hXV0WfPl5NkrequhKgYJGhiA6oFlNEF4Se/gpUv8Ca1VqWDgxUooMJpHXYmKkEyvexTH/YbezqDs0ijF5cN9HxO9G7rArvmoyMICBbA406+GW9wyANwDgxS8gNm83WGOFDABksqxEaqdsKU003MGodrqkSCMCfTV7rwZ6fU1VPpwzmrJ8Nc+pdFh+clhg/SRAO1GW5yZ0b2LKDWIt4cXxqno2A4zw0SxVdNcdW6RfhTi8T7IAyptM8zzaTN5c9gFr6TYyQPqhBcl9kuahtsWyDkcyo7ydNUxjLm7ZhEW4FfLYX7gsDh6FhhN5Ejw/dRZokheMSarsOXpGWBG3zLaahBQ83mZ1yRK2LwVEud0Ub6i1FWaKJNucjemhTnEPDFTs9UVGpUFZeUTHqxaunMb0TN7OwZGUeUuR62unX6gfQB+mF7MCNKJmSEdDZNgB7TihWU4+Z35HaqBYbG26xGsLoZIDQsVZvjRa7oMW1zqKjNQj6xWANfYNoMyhpjoUTIHld/G1dnrQa5CR1bKN0fVTkz53ZLnUof3mib8xZxPhRNy+KT18kuS/7EkYdZeoUj/5h+KJsaTC+ea2SahoL0E82+FVvE8AXOg94a+pCac+kmreuTYdOqKVErj/3mV+b/X4et/kKy/qJrZTw8gT4S70OuHWqMZnd/6EHBQ+ijPaeENDTLgJMuPPs14W6eXINzy6AA1kWNtU/bXmjua8niJObwQvKk3+cegcUEFYR70DNh/nUcIyXRx3arsaczUWjv2vRr2diKjzreZMFWtzwKp49JypyCS8Pu7BSZ4MHjsuPpRWp5u+wm1PgekjHeoDz536W1CpeNIOfN9u62s1tpuXB8h3WTK3cB8106kS57F/6gNUKldrU/raYlArgNqN/kQzpSwpMHRv8c1l4gX2/28Ip0RB8p0hyIQnxKofvN+d482+1m1Prhe5llSkGH72CZmm9LBYPhvfsZdPA8l+623kyK0DT4yS8NQMgD9Fqlro4ZKexIzfipuXc4jDZT2tMWMA+9tS5MOnhS6yxeiRNLrLsFG2gTs0Z62xJFVBhFQDuIX0+0Q+4GRrBY74uyjj88YYi+atw7XGlnGWAHIcs45nSYB/fWEMrscJ6WfE2VbjTKnrXK6quZx5VoiwnwsKmihVj/q0A13WWsuW0I/VQlCC78fV0m6WqdOcVV5ZnVUWvvwW17hQ/f69th2LuGK3LWfSDuQ/yCRR+KbK7xVHEtntpJUSEJ/ReQsieZtpKtXqRSbjeVPvvWJZrikkiWLbyyGBzwFeYQSKStdBg1glWHJDlMs5ADeGenZwBk1RQ7qBsSCixCefNv2QCRNsV6R9a5Ajt7L5+1GQmnflxE4fshxWesWN1yF15G4xRjHNHKvH1lXBlKIHA3gfjiBzny0f2o0MzIsczG7wCUgn7f52S2uOLA1zJq8r2VYbo3MA6oTN4QP/7wGD7hVqXVOImWkUdV18AYCB8KPlypdBqYPiIWBICwCHAUr6UjIwIgkIs7APgPa+HIhFji4rANhDMjov6EvG/JottR8yp8QWcUezJLCGYMVAKLG/oA0qxxoI5/ipvrj+AVUellEA2w22AcZVjV0xSyJ9lJQD0fvqzXQRkp7MK9RAzpQRSDF44hBxKMnc49i4gsN38Dg5HjugwNkj+822qqZVhgOZC3USq/5fcRP5PFwNJGDblHkyIr3Mft/U9KGsgJqQuErye2M7lhuZPZiWiGwxOFozC/zMSb3LQjkLLHfmopcGyGJ4s5IDluTZLttTtIQ8XuwmfJfGau7ALypgi9hBdHkX85GowtaFrMbWdwfQHgJfWRLScWNWcrHUeyCJOazOztRvgHkoLWrFfTFu1S1j/ta1nGLQfhZ0B61r7ZxSz5ynVPnIztamFYzO4DCPY6ZmwXz5oMUWKyZ3pIT4osT6uyFhoZ76TM5ekoOcJB1JSnst3FD5XRshsummY4B2DKhoQCQ7Luvi/ipfCCgJyZkpxyLLrW0DBbShRnd3aOjUO+9rnvwxEiSsXInrFkaHeL5uyToe+28oZXQqMUaDHbBpoJdK2A4QPv2MvZK+xlDVBrBOaJUdjhMonN17WVFARQJfko9RH4CmRhz9fN93wZYEqfdyLnTRgW7B7Yf3+NKSttH8WRGwQNntRX/4lyxsyfH2PK7FbphhjXpml9dJ0x1hl4bf15ygY6dbcbUdKSIEE7UnnBaYSd9SQfeEd0EI7g0V8RDzuDJeUKeKPsStxiiFxSZQ0uiZpO2KgzGgKzOYdUCoG7c9YvXYhgF1LgOV86vP7DLNtulWPwV3bAPV0gkzHBrhVEtPpbbthIcbhkdjgtr7s04Rtdu7bmo/JLIK44JC108O5G3nz5yuVncPmB+15q5yMXSqgLDVqPxYmn/02/RzDn2411Pn7kqfiC7lxmyuXDOXnvpk5aMo9z9GN+g0mxExmMbuyhg+yxnUqokfKYoV24oHTZslGjzy/hwM+uIDv69Ok50CTLvQTnLFLDFwFGxI3QRv446q45sMu/KgoWB+Ad1VJedcihEAgJgyB/Pn6I0zA6qczv2oT1Fdc+8+WNKTXOF8WdJz7rEz2SUEOYz70urMliAlPXbw5Jx1uquq7/51ZEHzqNeNfmyyUteuOp4Uu5Y4N9/NLPOt+Mguz3p4TMX386EvKBddf41I/Xz8IfYfUniZw3DQy6fs9RFMVjaAwDjQv98g8DeS/2ps9BFlU9aK2OHrH0GJiOj+xi1taWwPWzgdkCPCp195xkFiWOicoo80xrdAe6FBh7BwVimqfAlHGeH/VZv7jD3CpUlzi1vuPzR5gxa4285wr6NSoLTpt4qHTgyNJE5bB6uQzoWhf+3JByba5/++CaVYLnl1VyS3n1M6LQpna8GzZWKwMwwqerScx3tKo5dpXY/xBTqBRyHKfK9hAuWjkIjZIkunxh849vK3u+u2Slaw0Q9epFb3Lp7PIso/OIIfdOygjE53Nx4cTHts3OHxgiDP9siX9ezZPxWdMSFu+IPTq4ew/5o/hY47myd8RzB3qOeuSGMboJcGFYJRn8+11zCHLjTpjpKfTb0/ZSCYu3oA1H0vnn5ZuSKg9eOOPQch76XZczUqld4hR8eNcgchjbVZeyzWZ4sACncHIHTpldOLYKRdu7KJYFwStoZ2H5dRX15q3eescIizSs3AEiO7f06FvMkIMSBlUpmN1akzaD/Bi8qVsOdgZUficXcrH+YNK/k1shwOcfOJB6parWwq+MkxEKB0BgyFsH2Hr5Ytpgm11p9lBqiTyLJEfU1prr+k5kPOBFfhlnjid5Fk9cRvVVIEZLfcGpm3RN3eGZoXWZibrV+X3glG8m2MK+S8OTkKGaBcaB33e+DjjY2wbboVPlyvsu/nIKTyUSCHNgYZlhYHwtWl4q1sPidmtyWxfJmWJLbVYllDDlllirXOtuIjvZqrfAmaWuY04xJ4c+hXK2QJSeHJ8kfw/iBTs9GscOy0cR40DUK/EI+6qes4r6CjUaKeNZCM1beOL+fHJa5BOWLjgDhCa0V49nX+uj7W4CmONtRhschqPEO1NjYJZyfDfuyKGCtx0GFgvwvuCtNY4+Q9VCSJPDDKffEfQPbT9M5PlGkZVk6A05adgm5BumcGRPSSx0379LN141ieF3nAPxYKRQAbvRAgQDAL1I2cqG5Hd6TmywY83z5ieHzM1WyuJu5bcDB6oWrf1Y/CvBPgmoxUl6lzkr2OKWIISjGTNPv7EUW0ATbtJNL9FmhgO18QPgYsWItdykmj0LeRQwquQ+fHKdhb3ctB7zBXt8mt5dNPcXgKsxofzJZ4kcylMKwYOZ81Jv02q4uw28K7a5h52DkgGUjBHu3jtHdxaBQbKzj5L2vKzqxZb4ipDIonwRWkSVEz5OlDO9u2Ergakh/Yjiz0BpZGA5tE1qJHagypOpY+JvrnyyQzgUzd3OPHvnq0ZJnGvuVlo6dchizF5V9ZBi7lF/amLSSqzOBla6E4amfckqBAeWUNsV58MAgupZ8O5cPnJ/dAMLq9PP7k+1VYlkXudC6zetU65xZpHPQ9ZB6VRKTt1A2tW7V5HO/WaG1sPg7z1JGEZT0iIgPcMWTCeu0+E7Wr6qj/GeW/NPtZ9JfAP6wb/ZvCzvciFWesFsAgtR+/F+B3loQqo2euAVxxp1NBlv702SZjsuoL4t1f/BN/39UgMKSzP4bQpm9TRZuzZdZ8oWE0VLCMnegmuR3wxJdaOwZc6fP3XG8KDXXGk+2ZxprqWZNstfVjVA4QmvY8lwH/NP9Xv8iv3Y18EV53RUGdS6pN2dsmXgcdzH+1VeqLiz4HfSqLUFfT2rb/BzRAt+Pfiy33S2/SlcbQ9v+8WLLx1yS1ukwq8/zWL3knn9v/yc9uY1bfO4PE7wKdlfBcRs2vYBj0uvypgQsreSHixOy2aKe9Ba3uI2iCVv3PHuVr7wHw4maxOnHLz4XiWInf7KIRiumDy7ZMnGr9vzdKQe/1GiCwO7dF58LR0emvXNLfCNB3vTT5peAXwL+/xnwVjiO4DL3EwoUePXfiapcwYzH/DVAT8IJLPXzWhUh8f+OIkFAHyQ5ukjNUqgg8YTzK03Y+j/vlJCY2TZSjomfjeP9CeM1d7U3dmvCov8zNqsMfjiO08zRPkx/799p2rbIm7yYjybr5QbIa5rLadrb1pTVxfy5XEKiX6rIS8AvAf/fBVwvvpNq/6XcvmPU2lz1PMBqc0fmTzNefVj0Yqk4vN+L+Y7/x18n5BqHn5/AXe+EZc4MQkkBMLN2AmbD5UQm6EvlDMzjfFf47k16vrHPghD8Nz3tNfUYnQ6jOnj39gmBsPIgg1XrxPsOV7jSIJPx2lD+xOL0fj8m1x0TD+V2Csbk9HP1BG/WXe6F+uHBxKQP540J/jpqgk083L3yF1KeA3PHvZLrrkxsWqnYMLYyX0U9h26xWzU2GV5CegnpvwJSGx7sHnsKEYFkDfW6dzSYh37aoJWujJz/4vjuhOHBlUg92O2+P4OndbgfEqBbvO++OENNrxh+oHuyV9he63XSPlVUWjv70z8O1XeRo6eEHfgJixNt+QMaVz5gqQkCI362nyxuW/AHBK6yuKRi90MN5Q98WrnFmPgOlrld7/yqumrrH4aMddX/S0Dk9IxfD0U0O+mnY4jezozqwpoXZVylKCzGfCUnvHPNu4F3nsdPkfxB4lFdyFmtQS+17iWk/yGQMLTKKOfQBuc+a9qO0VUvt82+JHlJ8pLkJclLkpckL0lekrwkeUnykuQlyUuSlyQvSf5TEvcG6rbBb9+rlQQHPLdTfvjnTVSCVa2kKWHfDSl08TnYd3+/j9H0/QZ8ukmTrGwvwb7X02tbmyOcE4ql/He/Mu3qEA19L7D96jG2Qf7hf90e/Gsq8cgBpO1Rr3t0dU3HcJlQJB2+QjV3ZBpv5QJv89AIalhHLzhG9XSh6Fy8OcQbstS5N46v6dtEbxc3iVmpWuBdhHNdfzIfgZPZ+xIFtVBB4lpk7+k8wJcXamWMTe1Hco6qvEx39m2dYd3MjFcDklmqkKq+BB8os1oBcLa7aN27BX/wenqvAWzGl1wavR2BT0LVxPe5d72p3cfN8GvtyQKrRn3AC8/od2++U6D03WFQ/Uw0u58wfGFD7a+VXcY1xMR09Re2kgIDy1yjZd2JBftqHNLooaVJ/kZyaq3VKJPZgsu/GuG0l4GEL6z40DZw7GgL6NdrBgu29XSGa9xitmYN/WRvVeR0mUhlf7V+Da8YqPYDxmDlHHp8pJzZNfLl4ShpquHBFX5tYFYLI9Njd+f9cvbwSLnBQMfqkpGlFGaz+wUGafBe+dfBbPSP7uNn3szuEUfZZosKDAUKneHdKXXieIlEkjDXOvtGoXljFBr/QOy07ChU8EU1KJydaxQbozwjeJNdot/bMHPp2CusypDI71i9a9QJVe+xeeWDn4a45CacmrKwkkclYaY03J4lk287HEX9IKsinpFHfRI49ay4PKqfdylfaU2az6UGyk/B0eVTb8IqQfOC6MLlGS5B0fcR0VKEHJtOXkjEKwa2lGdsWXbQ04dV0GvF68gw9FZVPi+dGa79WayGuMaokpN9dLdqllk+vdarxEV+Pw5nLrtcyGMh5U3hBUhtewqXS48P+TyqHouz1hvvjJpRq29aUsKXAQpw+xHMR4V0zOof6ScXSRE7g4mEN7HR5exE9OhstZlVr4BSltV0wEL4iTU03MjChjkdESYpP8zTfTzCLI4P2UQtDryLd5ztDYqcyaHUlsk4P4nTV5Hj7qIi86jyQEEIP3d5QljowWK+vaOAnhw+1KAw7F/ENXiBeKFBKa/Ll64uG8Wn1nb0QlGrTHbGzEpz7eH27rm7jJkf1DStu92Bc9nh6Vzkxo4BrfBGEcuzqLItfqONkWGCSEX0wTz5vcNRVdcQ/KKd9/IU04prK7U1oSE0ihnJLa5RdJi/SC0uPlhrdMHzGT7txZpf60BVmqe5LDiuyub1eFel8parx5XRxxGE42xPVN0z6L66iAJ09XqPYijNn8JRvYv7kH2NGTIf7WxuYlgtLYNXbaE4vm4UBKrrLNZFYAIozXpi1Fz+jZWTCJx7E5WANaIg4TNHe86ZEUPPs7XuwZaspoO1ie4joQYeknlnOSXqyt7Bq4fbKQrp0Fn0WUF2VHsFPbm9jO+SCUS8jwIpHnzQ+JiYfyvetgJVl7FPR6nXh6yWQpkzZT7km1xoEZu0k4mYPAQLBVWYv6ESZ5qFftPInxM7KOGLUE3S1aZ0JJSSfgxwn3LkfmGE6t5AS+OInGfc51P1pFDH8FG6zwBvxSZ6qa3Rd2lCmtYlHZPU5Zk8G0QuR1LE+f7RvV2CfPdae5MmQ9cPslCpMRrJGViePG7foWHeq14g0KKimIHhXGWK7WEajNwtXjilgb49LDJJwhrxeqOgM5mYOJKJy7rNyLTtmJYNWUtqw91qjQe+rFaQL0x5cOmuFLnC70tl2GBjn3FIOMgXUmnsXjIyVLawI9qejc7UupQb9ZZxHmLN4Sh2S9sKlzJWtl3O7L+hb87W9lbX3B1XmBxZMsYqbETpXp+zB5q5HxywYPsHKi3JXTVaez/fHrIn/eRZy6BezOs990Qn1VVaUljqtaYb2+7SsDN57+PlXW1yMpcXEM1z/Svru6CRfD5fAEw3+ybyCPPQicIqpX6n+K5WtlvzKo1ossPkDFjD8qNR8+p5l9CZNgj4qdMN1WAgvef5K8wnQqGQG0DV2jGwXB3Zt4F8Xq451sty+RK/f1pqvIUEoPfJGflNH05ZzXkLtruXrVNeoo9YhJ2jSgo4bzqwlwFX68kui2iMC1kkFwj5iZEOODOKiOA0FxZxvAtOY2cLeBefKIdrHpqN2iW0v+FQVjbXSV6Stxxd07x3o+EA1oVHYSjbcqVcZFv6/ZhJtFhk+xXKdbapydr9rmaXF0n7xX1k15ByEX9Gwa3A+vM3mG0wHJ9D485Jsg09gr1f2mW/XDDv1ELB23BRgU65R2HoX2A9sTBWdAzeAOA6UlvEISglt60e8Od4+4P9GfX+Au2TZBHP8stt/DxXBrAXrDQCUHxjMOMSRLORzmz0u0x/SHGmLRwTFnpLgUJIwo5rnwOTbSFQoIosFics/Bm4FJvhcUvGNl/lD1y+kI5lmoSCcI4VZjvz1SlfJYXoeYz8SZQzhLZVrd/lFlUlhDFiaVlQup+KxPGsW1dQDF0/xFrvSh4eyWO1vFKL15rUkas2TN/5UQJ5bFbs5gkE3+c6c/pD47PGVkmzWy0goT7MIyDlt73lcfAN03MVfDCSmxzDOkknbFcsTwxrS7aNxHM5uOFNqeoEyhnLNrCiAfDZ8Fp1nIYoQswHTvkGCl6v3rcJpIzJgtKpddq1SkTG49OD6JyzjEhiUfsUxo1eK/2wHXnqrJhpOysv7c2YM6bxWRfp6aY9c8e+p75N/dxkWjtmmP0ul4/mp2wEkXVwsA02txRm1517jc8pm53IO0TbPXK5EZMnL6e3xZlUl7ZUKu+4nN2x+QizRQyCEhcs9okY+79Ku3ilQJdCMQXsdopoKkXZu1bGYgxR7mMIN2uSTVWi2r7ek0amfo2kKzAxxHpFO3pl0AALiXEpmN8Vr5Z8rvPoSnXXn+Cc4YS4zpuXBU3pLcJQ4ZjXPVc7fCVxndMjGd4ycKyYfNNXbgkq+RybJR0WLC9Vf4QruQPjIHwJ30kdPg3ogHHNypUDGPbfFkfz5HqKRCqJooyobq9SyBL3wQRaAwIH7nH1c2WaH7pdrpKtT2PrmTe56J/zJfpwY4hsPRFH+77d5+mbajMYvBmdkWf9hfELx3Y8CjHu8c7vICWOPENMkXOCz3TdhMvkBoMh+9m6C0Yaqa2EOuLqzdP2uHIJLmFrmfP6UNSU6i7sR2n25N5Vz8Qax/RTUKNX8+E4gLDXVxVVWG2Yd1/zsxhO8lXr/7VTQ8ylUqT9KeVrpjatfQ7TAOlVkgOYO1O7p7TXCZs2rnlwZ0TiNUm8BM9uGo+DqCKB0MJbI8E7DhyJIoxZQ/ajKGPG1lH90ahV968WFRSDEXdLMZZVkP6iuPw6vWZRSQW8b3Rmjs8dPNLN2pkucrQjJCOchiLI58gVFlu9/t16Bb3YfeJS3L6ZIIW5bpeABwe7f3Q/3HeA3QooyUcG+croJhxnEEd1vzDSeGjkaTaB6VB57a0IflRp5CtuS5F1A05m1JK9cvND2FOd6gk6vnks6ubXLw/vSEwdWfVbNLnUdfPGwhraeDxxHyh4oNa5vGR66Y6li+WCWHAZRD3f1Ua+nC/iEQ7IFT7bO1ByKWTC2Po+tDLH1AC47mDW884BbYAQBQ5AmMsN7tO90OWCzUv65zmY+I4gvGyrf0a2ZUdOeW7vIIasIeZw5s93FDZ17YXrcGakoxPZ7Mo+FM6nXs6nvV6OR16tELeOPy1DstlkT4KrzeScur0eORttglMWhK9cO4jJM4p62S4HgI4VXajvnJ2dkrr9cG34+JLE1uspUam14z48z5VrXuoRxFahrEQXWHU1mtWzpke/0yctXiOZ6UoGe0Qcq0gpuHLdD0W+Es2Lgaq6UnS7hTKHQeaoNND9KjE8/l0pCRXgMiqdk1EgM/96Zuck/w2l5b8nQm6pRl2Z2rkxtX180u82sAe+7xFQqxZaw9yTVrqF2qOP2Spv+jZSRKvddc1DDfN+oLLeJ9nvD2X4SeMbwbPPVo2vg38HEaYVEX5ANBigWeYowYBgLCbgxg05ld5yFR6rUo5H0/RH+6e2En6K32IKcUVI4RaovNRoBR8foCffEqcffw675PWxxU6eyOJ83cdkMq1tWmmrVpYe/1vCNaqSlYwlXDcO2rdl2NpTDZiFHVWSQuQaAk19FFgTq0XzWyDkBQbSNeBAsPvAzE22k/lqQULVfKvFFUXjW8i88CK2jR+rITL0odpjjgMfc8xpHLNuuje6HM3jfP44pTyzfc0UbGFEUDf0hdqsiK3XCg6xNkSfi3IUeo6n8Sm27T3TdyGtbkw3mgnC6AxNL0Pesu5h1/a1Yy8zZ58YZoQMFstGiqmcET7nmCfVr4pjAzhM9UFgjb3f6KCNulQHZw+YQtdCeBfXv44l41WWnoe9rtpgBgfYZaKjG1Iq22irbAgq0ixFhdMQhjyp4V1bpsycSU1MV0S2zsDOVBW07TL/3faFLXw2zsW3WKmw+fsjprpPj6vumXdAs7umd1Mke4phXRhc3wp2Y9iHorpnmpsS2YM2Ywfzp+KOw4XH6jI7BksGDfUpYJCa5S4o94ZA3xQEep6o6d8U6c8AydW580BihsYDN8wtLb6qFB7deZkr42DZfjh2lFfxGF8OsJp+LMZdnj7K8P/JdC1f0b/pnAMiyaPB7guWRio+OdV9emZ7dYrhfV0CfXuqr7ucPJX9VxXtUJ7AMXSuZ+x01EnZC1Kbtkqe/vhmz7cTv202PWEDeqwwDt5csUeq63Xq1eP1d0VOOHYZElfqCpTOdeWvjZXe83cCfrXBtNXuewLNJRzHyNDqsbHSPustqiA5KoVC51Tlt5OnzkEXvOW+/umq9SvLPv7yn/8LUEsDBBQAAgAIAGQAjUlooHo6TQAAAGsAAAAbAAAAdW5pdmVyc2FsL3VuaXZlcnNhbC5wbmcueG1ss7GvyM1RKEstKs7Mz7NVMtQzULK34+WyKShKLctMLVeoAIoZ6RlAgJJCpa2SCRK3PDOlJAOowsDYGCGYkZqZnlFiq2RubgoX1AeaCQBQSwECAAAUAAIACAALZ4FG6W7bZOQDAAB0DgAAHQAAAAAAAAABAAAAAAAAAAAAdW5pdmVyc2FsL2NvbW1vbl9tZXNzYWdlcy5sbmdQSwECAAAUAAIACAALZ4FGNRrQWs4EAAD0FgAAJwAAAAAAAAABAAAAAAAfBAAAdW5pdmVyc2FsL2ZsYXNoX3B1Ymxpc2hpbmdfc2V0dGluZ3MueG1sUEsBAgAAFAACAAgAC2eBRp9k43WyAgAATgoAACEAAAAAAAAAAQAAAAAAMgkAAHVuaXZlcnNhbC9mbGFzaF9za2luX3NldHRpbmdzLnhtbFBLAQIAABQAAgAIAAtngUYKEe9qogQAAAUWAAAmAAAAAAAAAAEAAAAAACMMAAB1bml2ZXJzYWwvaHRtbF9wdWJsaXNoaW5nX3NldHRpbmdzLnhtbFBLAQIAABQAAgAIAAtngUaFMCthngEAACsGAAAfAAAAAAAAAAEAAAAAAAkRAAB1bml2ZXJzYWwvaHRtbF9za2luX3NldHRpbmdzLmpzUEsBAgAAFAACAAgALmurRhra6juqAAAAHwEAABoAAAAAAAAAAQAAAAAA5BIAAHVuaXZlcnNhbC9pMThuX3ByZXNldHMueG1sUEsBAgAAFAACAAgALmurRpQTsyJpAAAAbgAAABwAAAAAAAAAAQAAAAAAxhMAAHVuaXZlcnNhbC9sb2NhbF9zZXR0aW5ncy54bWxQSwECAAAUAAIACABElFdHI7RO+/sCAACwCAAAFAAAAAAAAAABAAAAAABpFAAAdW5pdmVyc2FsL3BsYXllci54bWxQSwECAAAUAAIACAAua6tGNdvZrWgBAADzAgAAKQAAAAAAAAABAAAAAACWFwAAdW5pdmVyc2FsL3NraW5fY3VzdG9taXphdGlvbl9zZXR0aW5ncy54bWxQSwECAAAUAAIACABkAI1Jh2+TOWgrAACzVgAAFwAAAAAAAAAAAAAAAABFGQAAdW5pdmVyc2FsL3VuaXZlcnNhbC5wbmdQSwECAAAUAAIACABkAI1JaKB6Ok0AAABrAAAAGwAAAAAAAAABAAAAAADiRAAAdW5pdmVyc2FsL3VuaXZlcnNhbC5wbmcueG1sUEsFBgAAAAALAAsASQMAAGhFAAAAAA=="/>
  <p:tag name="ISPRING_SCORM_ENDPOINT" val="&lt;endpoint&gt;&lt;enable&gt;0&lt;/enable&gt;&lt;lrs&gt;http://&lt;/lrs&gt;&lt;auth&gt;0&lt;/auth&gt;&lt;login&gt;&lt;/login&gt;&lt;password&gt;&lt;/password&gt;&lt;key&gt;&lt;/key&gt;&lt;name&gt;&lt;/name&gt;&lt;email&gt;&lt;/email&gt;&lt;/endpoint&gt;&#10;"/>
  <p:tag name="ISPRING_PRESENTATION_TITLE" val="极简商务汇报总结计划通用PPT模板"/>
</p:tagLst>
</file>

<file path=ppt/tags/tag2.xml><?xml version="1.0" encoding="utf-8"?>
<p:tagLst xmlns:a="http://schemas.openxmlformats.org/drawingml/2006/main" xmlns:r="http://schemas.openxmlformats.org/officeDocument/2006/relationships" xmlns:p="http://schemas.openxmlformats.org/presentationml/2006/main">
  <p:tag name="TIMING" val="|8.3"/>
</p:tagLst>
</file>

<file path=ppt/tags/tag3.xml><?xml version="1.0" encoding="utf-8"?>
<p:tagLst xmlns:a="http://schemas.openxmlformats.org/drawingml/2006/main" xmlns:r="http://schemas.openxmlformats.org/officeDocument/2006/relationships" xmlns:p="http://schemas.openxmlformats.org/presentationml/2006/main">
  <p:tag name="TIMING" val="|8.3"/>
</p:tagLst>
</file>

<file path=ppt/tags/tag4.xml><?xml version="1.0" encoding="utf-8"?>
<p:tagLst xmlns:a="http://schemas.openxmlformats.org/drawingml/2006/main" xmlns:r="http://schemas.openxmlformats.org/officeDocument/2006/relationships" xmlns:p="http://schemas.openxmlformats.org/presentationml/2006/main">
  <p:tag name="TIMING" val="|8.3"/>
</p:tagLst>
</file>

<file path=ppt/tags/tag5.xml><?xml version="1.0" encoding="utf-8"?>
<p:tagLst xmlns:a="http://schemas.openxmlformats.org/drawingml/2006/main" xmlns:r="http://schemas.openxmlformats.org/officeDocument/2006/relationships" xmlns:p="http://schemas.openxmlformats.org/presentationml/2006/main">
  <p:tag name="TIMING" val="|8.3"/>
</p:tagLst>
</file>

<file path=ppt/tags/tag6.xml><?xml version="1.0" encoding="utf-8"?>
<p:tagLst xmlns:a="http://schemas.openxmlformats.org/drawingml/2006/main" xmlns:r="http://schemas.openxmlformats.org/officeDocument/2006/relationships" xmlns:p="http://schemas.openxmlformats.org/presentationml/2006/main">
  <p:tag name="TIMING" val="|8.3"/>
</p:tagLst>
</file>

<file path=ppt/theme/theme1.xml><?xml version="1.0" encoding="utf-8"?>
<a:theme xmlns:a="http://schemas.openxmlformats.org/drawingml/2006/main" name="第一PPT，www.1ppt.com">
  <a:themeElements>
    <a:clrScheme name="绿色">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方正姚体 Agency FB">
      <a:majorFont>
        <a:latin typeface="Agency FB"/>
        <a:ea typeface="方正姚体"/>
        <a:cs typeface=""/>
      </a:majorFont>
      <a:minorFont>
        <a:latin typeface="Agency FB"/>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AE6F2518-B084-4896-AF52-66CC2144AA26}"/>
    </a:ext>
  </a:extLst>
</a:theme>
</file>

<file path=ppt/theme/theme2.xml><?xml version="1.0" encoding="utf-8"?>
<a:theme xmlns:a="http://schemas.openxmlformats.org/drawingml/2006/main" name="Office 主题">
  <a:themeElements>
    <a:clrScheme name="自定义 80">
      <a:dk1>
        <a:sysClr val="windowText" lastClr="000000"/>
      </a:dk1>
      <a:lt1>
        <a:srgbClr val="FFFFFF"/>
      </a:lt1>
      <a:dk2>
        <a:srgbClr val="2D3847"/>
      </a:dk2>
      <a:lt2>
        <a:srgbClr val="FFFFFF"/>
      </a:lt2>
      <a:accent1>
        <a:srgbClr val="9589DB"/>
      </a:accent1>
      <a:accent2>
        <a:srgbClr val="F7A982"/>
      </a:accent2>
      <a:accent3>
        <a:srgbClr val="8CDBD8"/>
      </a:accent3>
      <a:accent4>
        <a:srgbClr val="9589DB"/>
      </a:accent4>
      <a:accent5>
        <a:srgbClr val="F7A982"/>
      </a:accent5>
      <a:accent6>
        <a:srgbClr val="8CDBD8"/>
      </a:accent6>
      <a:hlink>
        <a:srgbClr val="0563C1"/>
      </a:hlink>
      <a:folHlink>
        <a:srgbClr val="954F72"/>
      </a:folHlink>
    </a:clrScheme>
    <a:fontScheme name="自定义 4">
      <a:majorFont>
        <a:latin typeface="阿里巴巴普惠体 2.0 65 Medium"/>
        <a:ea typeface="阿里巴巴普惠体 2.0 75 SemiBold"/>
        <a:cs typeface=""/>
      </a:majorFont>
      <a:minorFont>
        <a:latin typeface="阿里巴巴普惠体 2.0 55 Regular"/>
        <a:ea typeface="阿里巴巴普惠体 2.0 65 Medium"/>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5683</TotalTime>
  <Words>11672</Words>
  <Application>Microsoft Office PowerPoint</Application>
  <PresentationFormat>自定义</PresentationFormat>
  <Paragraphs>962</Paragraphs>
  <Slides>99</Slides>
  <Notes>42</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99</vt:i4>
      </vt:variant>
    </vt:vector>
  </HeadingPairs>
  <TitlesOfParts>
    <vt:vector size="117" baseType="lpstr">
      <vt:lpstr>Arial</vt:lpstr>
      <vt:lpstr>宋体</vt:lpstr>
      <vt:lpstr>Agency FB</vt:lpstr>
      <vt:lpstr>微软雅黑</vt:lpstr>
      <vt:lpstr>微软雅黑 Light</vt:lpstr>
      <vt:lpstr>Kartika</vt:lpstr>
      <vt:lpstr>Calibri</vt:lpstr>
      <vt:lpstr>方正姚体</vt:lpstr>
      <vt:lpstr>Gill Sans Ultra Bold Condensed</vt:lpstr>
      <vt:lpstr>华文楷体</vt:lpstr>
      <vt:lpstr>华光标题宋_CNKI</vt:lpstr>
      <vt:lpstr>楷体</vt:lpstr>
      <vt:lpstr>Arial Unicode MS</vt:lpstr>
      <vt:lpstr>思源宋体 CN Heavy</vt:lpstr>
      <vt:lpstr>阿里巴巴普惠体 2.0 65 Medium</vt:lpstr>
      <vt:lpstr>Times New Roman</vt:lpstr>
      <vt:lpstr>第一PPT，www.1ppt.com</vt: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lpstr>幻灯片 38</vt:lpstr>
      <vt:lpstr>幻灯片 39</vt:lpstr>
      <vt:lpstr>幻灯片 40</vt:lpstr>
      <vt:lpstr>幻灯片 41</vt:lpstr>
      <vt:lpstr>幻灯片 42</vt:lpstr>
      <vt:lpstr>幻灯片 43</vt:lpstr>
      <vt:lpstr>幻灯片 44</vt:lpstr>
      <vt:lpstr>幻灯片 45</vt:lpstr>
      <vt:lpstr>幻灯片 46</vt:lpstr>
      <vt:lpstr>幻灯片 47</vt:lpstr>
      <vt:lpstr>幻灯片 48</vt:lpstr>
      <vt:lpstr>幻灯片 49</vt:lpstr>
      <vt:lpstr>幻灯片 50</vt:lpstr>
      <vt:lpstr>幻灯片 51</vt:lpstr>
      <vt:lpstr>幻灯片 52</vt:lpstr>
      <vt:lpstr>幻灯片 53</vt:lpstr>
      <vt:lpstr>幻灯片 54</vt:lpstr>
      <vt:lpstr>幻灯片 55</vt:lpstr>
      <vt:lpstr>幻灯片 56</vt:lpstr>
      <vt:lpstr>幻灯片 57</vt:lpstr>
      <vt:lpstr>幻灯片 58</vt:lpstr>
      <vt:lpstr>幻灯片 59</vt:lpstr>
      <vt:lpstr>幻灯片 60</vt:lpstr>
      <vt:lpstr>幻灯片 61</vt:lpstr>
      <vt:lpstr>幻灯片 62</vt:lpstr>
      <vt:lpstr>幻灯片 63</vt:lpstr>
      <vt:lpstr>幻灯片 64</vt:lpstr>
      <vt:lpstr>幻灯片 65</vt:lpstr>
      <vt:lpstr>幻灯片 66</vt:lpstr>
      <vt:lpstr>幻灯片 67</vt:lpstr>
      <vt:lpstr>幻灯片 68</vt:lpstr>
      <vt:lpstr>幻灯片 69</vt:lpstr>
      <vt:lpstr>幻灯片 70</vt:lpstr>
      <vt:lpstr>幻灯片 71</vt:lpstr>
      <vt:lpstr>幻灯片 72</vt:lpstr>
      <vt:lpstr>幻灯片 73</vt:lpstr>
      <vt:lpstr>幻灯片 74</vt:lpstr>
      <vt:lpstr>幻灯片 75</vt:lpstr>
      <vt:lpstr>幻灯片 76</vt:lpstr>
      <vt:lpstr>幻灯片 77</vt:lpstr>
      <vt:lpstr>幻灯片 78</vt:lpstr>
      <vt:lpstr>幻灯片 79</vt:lpstr>
      <vt:lpstr>幻灯片 80</vt:lpstr>
      <vt:lpstr>幻灯片 81</vt:lpstr>
      <vt:lpstr>幻灯片 82</vt:lpstr>
      <vt:lpstr>幻灯片 83</vt:lpstr>
      <vt:lpstr>幻灯片 84</vt:lpstr>
      <vt:lpstr>幻灯片 85</vt:lpstr>
      <vt:lpstr>幻灯片 86</vt:lpstr>
      <vt:lpstr>幻灯片 87</vt:lpstr>
      <vt:lpstr>幻灯片 88</vt:lpstr>
      <vt:lpstr>幻灯片 89</vt:lpstr>
      <vt:lpstr>幻灯片 90</vt:lpstr>
      <vt:lpstr>幻灯片 91</vt:lpstr>
      <vt:lpstr>幻灯片 92</vt:lpstr>
      <vt:lpstr>幻灯片 93</vt:lpstr>
      <vt:lpstr>幻灯片 94</vt:lpstr>
      <vt:lpstr>幻灯片 95</vt:lpstr>
      <vt:lpstr>幻灯片 96</vt:lpstr>
      <vt:lpstr>幻灯片 97</vt:lpstr>
      <vt:lpstr>幻灯片 98</vt:lpstr>
      <vt:lpstr>幻灯片 99</vt:lpstr>
    </vt:vector>
  </TitlesOfParts>
  <Manager>第一PPT，www.1ppt.com</Manager>
  <Company>第一PPT，www.1ppt.com</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灰色极简线条</dc:title>
  <dc:creator>第一PPT</dc:creator>
  <cp:keywords>www.1ppt.com</cp:keywords>
  <dc:description>www.1ppt.com</dc:description>
  <cp:lastModifiedBy>AlexShen</cp:lastModifiedBy>
  <cp:revision>160</cp:revision>
  <dcterms:created xsi:type="dcterms:W3CDTF">2014-10-30T16:24:50Z</dcterms:created>
  <dcterms:modified xsi:type="dcterms:W3CDTF">2022-03-28T02:27:45Z</dcterms:modified>
</cp:coreProperties>
</file>